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handoutMasterIdLst>
    <p:handoutMasterId r:id="rId71"/>
  </p:handoutMasterIdLst>
  <p:sldIdLst>
    <p:sldId id="320" r:id="rId2"/>
    <p:sldId id="322" r:id="rId3"/>
    <p:sldId id="323" r:id="rId4"/>
    <p:sldId id="324" r:id="rId5"/>
    <p:sldId id="256" r:id="rId6"/>
    <p:sldId id="257" r:id="rId7"/>
    <p:sldId id="259" r:id="rId8"/>
    <p:sldId id="258"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7" r:id="rId66"/>
    <p:sldId id="318" r:id="rId67"/>
    <p:sldId id="319" r:id="rId68"/>
    <p:sldId id="321" r:id="rId6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EAEAEA"/>
    <a:srgbClr val="080808"/>
    <a:srgbClr val="FF505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90" d="100"/>
          <a:sy n="90" d="100"/>
        </p:scale>
        <p:origin x="-100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6103126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117057474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灯片编号占位符 4"/>
          <p:cNvSpPr>
            <a:spLocks noGrp="1"/>
          </p:cNvSpPr>
          <p:nvPr>
            <p:ph type="sldNum" sz="quarter" idx="10"/>
          </p:nvPr>
        </p:nvSpPr>
        <p:spPr/>
        <p:txBody>
          <a:bodyPr/>
          <a:lstStyle/>
          <a:p>
            <a:fld id="{FA662BEE-F7ED-41B5-B439-9FBD91A58229}" type="slidenum">
              <a:rPr lang="zh-CN" altLang="en-US" smtClean="0"/>
              <a:pPr/>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
        <p:nvSpPr>
          <p:cNvPr id="7" name="TextBox 6"/>
          <p:cNvSpPr txBox="1"/>
          <p:nvPr userDrawn="1"/>
        </p:nvSpPr>
        <p:spPr>
          <a:xfrm>
            <a:off x="-15911" y="0"/>
            <a:ext cx="9159911" cy="584775"/>
          </a:xfrm>
          <a:prstGeom prst="rect">
            <a:avLst/>
          </a:prstGeom>
          <a:noFill/>
        </p:spPr>
        <p:txBody>
          <a:bodyPr wrap="squar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3200" dirty="0" smtClean="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中国科学院青藏高原研究所</a:t>
            </a:r>
            <a:endParaRPr lang="zh-CN" altLang="en-US" sz="3200" dirty="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18.xml"/><Relationship Id="rId13" Type="http://schemas.openxmlformats.org/officeDocument/2006/relationships/slide" Target="slide24.xml"/><Relationship Id="rId3" Type="http://schemas.openxmlformats.org/officeDocument/2006/relationships/slide" Target="slide6.xml"/><Relationship Id="rId7" Type="http://schemas.openxmlformats.org/officeDocument/2006/relationships/slide" Target="slide15.xml"/><Relationship Id="rId12" Type="http://schemas.openxmlformats.org/officeDocument/2006/relationships/slide" Target="slide23.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12.xml"/><Relationship Id="rId11" Type="http://schemas.openxmlformats.org/officeDocument/2006/relationships/slide" Target="slide22.xml"/><Relationship Id="rId5" Type="http://schemas.openxmlformats.org/officeDocument/2006/relationships/slide" Target="slide9.xml"/><Relationship Id="rId10" Type="http://schemas.openxmlformats.org/officeDocument/2006/relationships/slide" Target="slide21.xml"/><Relationship Id="rId4" Type="http://schemas.openxmlformats.org/officeDocument/2006/relationships/slide" Target="slide7.xml"/><Relationship Id="rId9" Type="http://schemas.openxmlformats.org/officeDocument/2006/relationships/slide" Target="slide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slide" Target="slide46.xml"/><Relationship Id="rId13" Type="http://schemas.openxmlformats.org/officeDocument/2006/relationships/slide" Target="slide29.xml"/><Relationship Id="rId3" Type="http://schemas.openxmlformats.org/officeDocument/2006/relationships/slide" Target="slide35.xml"/><Relationship Id="rId7" Type="http://schemas.openxmlformats.org/officeDocument/2006/relationships/slide" Target="slide45.xml"/><Relationship Id="rId12" Type="http://schemas.openxmlformats.org/officeDocument/2006/relationships/slide" Target="slide28.xml"/><Relationship Id="rId2" Type="http://schemas.openxmlformats.org/officeDocument/2006/relationships/slide" Target="slide33.xml"/><Relationship Id="rId1" Type="http://schemas.openxmlformats.org/officeDocument/2006/relationships/slideLayout" Target="../slideLayouts/slideLayout2.xml"/><Relationship Id="rId6" Type="http://schemas.openxmlformats.org/officeDocument/2006/relationships/slide" Target="slide43.xml"/><Relationship Id="rId11" Type="http://schemas.openxmlformats.org/officeDocument/2006/relationships/slide" Target="slide27.xml"/><Relationship Id="rId5" Type="http://schemas.openxmlformats.org/officeDocument/2006/relationships/slide" Target="slide41.xml"/><Relationship Id="rId15" Type="http://schemas.openxmlformats.org/officeDocument/2006/relationships/slide" Target="slide31.xml"/><Relationship Id="rId10" Type="http://schemas.openxmlformats.org/officeDocument/2006/relationships/slide" Target="slide26.xml"/><Relationship Id="rId4" Type="http://schemas.openxmlformats.org/officeDocument/2006/relationships/slide" Target="slide38.xml"/><Relationship Id="rId9" Type="http://schemas.openxmlformats.org/officeDocument/2006/relationships/slide" Target="slide25.xml"/><Relationship Id="rId14" Type="http://schemas.openxmlformats.org/officeDocument/2006/relationships/slide" Target="slide30.xml"/></Relationships>
</file>

<file path=ppt/slides/_rels/slide3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58.xml"/><Relationship Id="rId3" Type="http://schemas.openxmlformats.org/officeDocument/2006/relationships/slide" Target="slide49.xml"/><Relationship Id="rId7" Type="http://schemas.openxmlformats.org/officeDocument/2006/relationships/slide" Target="slide57.xml"/><Relationship Id="rId2" Type="http://schemas.openxmlformats.org/officeDocument/2006/relationships/slide" Target="slide47.xml"/><Relationship Id="rId1" Type="http://schemas.openxmlformats.org/officeDocument/2006/relationships/slideLayout" Target="../slideLayouts/slideLayout2.xml"/><Relationship Id="rId6" Type="http://schemas.openxmlformats.org/officeDocument/2006/relationships/slide" Target="slide54.xml"/><Relationship Id="rId11" Type="http://schemas.openxmlformats.org/officeDocument/2006/relationships/slide" Target="slide64.xml"/><Relationship Id="rId5" Type="http://schemas.openxmlformats.org/officeDocument/2006/relationships/slide" Target="slide52.xml"/><Relationship Id="rId10" Type="http://schemas.openxmlformats.org/officeDocument/2006/relationships/slide" Target="slide61.xml"/><Relationship Id="rId4" Type="http://schemas.openxmlformats.org/officeDocument/2006/relationships/slide" Target="slide50.xml"/><Relationship Id="rId9" Type="http://schemas.openxmlformats.org/officeDocument/2006/relationships/slide" Target="slide59.xml"/></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28690" y="1928802"/>
            <a:ext cx="7772400" cy="3643338"/>
          </a:xfrm>
        </p:spPr>
        <p:txBody>
          <a:bodyPr>
            <a:normAutofit/>
          </a:bodyPr>
          <a:lstStyle/>
          <a:p>
            <a:pPr>
              <a:lnSpc>
                <a:spcPct val="150000"/>
              </a:lnSpc>
            </a:pPr>
            <a:r>
              <a:rPr lang="en-US" altLang="zh-CN" sz="4800" dirty="0" smtClean="0">
                <a:solidFill>
                  <a:srgbClr val="FF0000"/>
                </a:solidFill>
                <a:latin typeface="黑体" pitchFamily="49" charset="-122"/>
                <a:ea typeface="黑体" pitchFamily="49" charset="-122"/>
              </a:rPr>
              <a:t>《</a:t>
            </a:r>
            <a:r>
              <a:rPr lang="zh-CN" altLang="en-US" sz="4800" dirty="0" smtClean="0">
                <a:solidFill>
                  <a:srgbClr val="FF0000"/>
                </a:solidFill>
                <a:latin typeface="黑体" pitchFamily="49" charset="-122"/>
                <a:ea typeface="黑体" pitchFamily="49" charset="-122"/>
              </a:rPr>
              <a:t>中国共产党章程</a:t>
            </a:r>
            <a:r>
              <a:rPr lang="en-US" altLang="zh-CN" sz="4800" dirty="0" smtClean="0">
                <a:solidFill>
                  <a:srgbClr val="FF0000"/>
                </a:solidFill>
                <a:latin typeface="黑体" pitchFamily="49" charset="-122"/>
                <a:ea typeface="黑体" pitchFamily="49" charset="-122"/>
              </a:rPr>
              <a:t>》</a:t>
            </a:r>
            <a:br>
              <a:rPr lang="en-US" altLang="zh-CN" sz="4800" dirty="0" smtClean="0">
                <a:solidFill>
                  <a:srgbClr val="FF0000"/>
                </a:solidFill>
                <a:latin typeface="黑体" pitchFamily="49" charset="-122"/>
                <a:ea typeface="黑体" pitchFamily="49" charset="-122"/>
              </a:rPr>
            </a:br>
            <a:r>
              <a:rPr lang="zh-CN" altLang="en-US" sz="4800" smtClean="0">
                <a:solidFill>
                  <a:srgbClr val="0000CC"/>
                </a:solidFill>
                <a:latin typeface="黑体" pitchFamily="49" charset="-122"/>
                <a:ea typeface="黑体" pitchFamily="49" charset="-122"/>
              </a:rPr>
              <a:t>填空学习之一</a:t>
            </a:r>
            <a:r>
              <a:rPr lang="en-US" altLang="zh-CN" sz="4800" dirty="0" smtClean="0">
                <a:solidFill>
                  <a:srgbClr val="0000CC"/>
                </a:solidFill>
                <a:latin typeface="黑体" pitchFamily="49" charset="-122"/>
                <a:ea typeface="黑体" pitchFamily="49" charset="-122"/>
              </a:rPr>
              <a:t/>
            </a:r>
            <a:br>
              <a:rPr lang="en-US" altLang="zh-CN" sz="4800" dirty="0" smtClean="0">
                <a:solidFill>
                  <a:srgbClr val="0000CC"/>
                </a:solidFill>
                <a:latin typeface="黑体" pitchFamily="49" charset="-122"/>
                <a:ea typeface="黑体" pitchFamily="49" charset="-122"/>
              </a:rPr>
            </a:br>
            <a:r>
              <a:rPr lang="zh-CN" altLang="en-US" sz="3200" dirty="0" smtClean="0">
                <a:solidFill>
                  <a:srgbClr val="0000CC"/>
                </a:solidFill>
                <a:latin typeface="黑体" pitchFamily="49" charset="-122"/>
                <a:ea typeface="黑体" pitchFamily="49" charset="-122"/>
              </a:rPr>
              <a:t>（总纲部分）</a:t>
            </a:r>
            <a:endParaRPr lang="zh-CN" altLang="en-US" sz="3200" dirty="0">
              <a:solidFill>
                <a:srgbClr val="0000CC"/>
              </a:solidFill>
              <a:latin typeface="黑体" pitchFamily="49" charset="-122"/>
              <a:ea typeface="黑体" pitchFamily="49" charset="-122"/>
            </a:endParaRPr>
          </a:p>
        </p:txBody>
      </p:sp>
      <p:sp>
        <p:nvSpPr>
          <p:cNvPr id="3" name="灯片编号占位符 2"/>
          <p:cNvSpPr>
            <a:spLocks noGrp="1"/>
          </p:cNvSpPr>
          <p:nvPr>
            <p:ph type="sldNum" sz="quarter" idx="12"/>
          </p:nvPr>
        </p:nvSpPr>
        <p:spPr/>
        <p:txBody>
          <a:bodyPr/>
          <a:lstStyle/>
          <a:p>
            <a:fld id="{0C913308-F349-4B6D-A68A-DD1791B4A57B}" type="slidenum">
              <a:rPr lang="zh-CN" altLang="en-US" smtClean="0"/>
              <a:pPr/>
              <a:t>1</a:t>
            </a:fld>
            <a:endParaRPr lang="zh-CN" altLang="en-US"/>
          </a:p>
        </p:txBody>
      </p:sp>
      <p:pic>
        <p:nvPicPr>
          <p:cNvPr id="5"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
        <p:nvSpPr>
          <p:cNvPr id="6" name="TextBox 3"/>
          <p:cNvSpPr txBox="1"/>
          <p:nvPr/>
        </p:nvSpPr>
        <p:spPr>
          <a:xfrm>
            <a:off x="1337782" y="5935824"/>
            <a:ext cx="6468437" cy="707886"/>
          </a:xfrm>
          <a:prstGeom prst="rect">
            <a:avLst/>
          </a:prstGeom>
          <a:noFill/>
        </p:spPr>
        <p:txBody>
          <a:bodyPr wrap="non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2000" dirty="0" smtClean="0">
                <a:latin typeface="黑体" pitchFamily="49" charset="-122"/>
                <a:ea typeface="黑体" pitchFamily="49" charset="-122"/>
              </a:rPr>
              <a:t>如果显示效果异常，请使用</a:t>
            </a:r>
            <a:r>
              <a:rPr lang="en-US" altLang="zh-CN" sz="2000" dirty="0" smtClean="0">
                <a:latin typeface="黑体" pitchFamily="49" charset="-122"/>
                <a:ea typeface="黑体" pitchFamily="49" charset="-122"/>
              </a:rPr>
              <a:t>Office</a:t>
            </a:r>
            <a:r>
              <a:rPr lang="zh-CN" altLang="en-US" sz="2000" dirty="0" smtClean="0">
                <a:latin typeface="黑体" pitchFamily="49" charset="-122"/>
                <a:ea typeface="黑体" pitchFamily="49" charset="-122"/>
              </a:rPr>
              <a:t> </a:t>
            </a:r>
            <a:r>
              <a:rPr lang="en-US" altLang="zh-CN" sz="2000" dirty="0" smtClean="0">
                <a:latin typeface="黑体" pitchFamily="49" charset="-122"/>
                <a:ea typeface="黑体" pitchFamily="49" charset="-122"/>
              </a:rPr>
              <a:t>2007</a:t>
            </a:r>
            <a:r>
              <a:rPr lang="zh-CN" altLang="en-US" sz="2000" dirty="0" smtClean="0">
                <a:latin typeface="黑体" pitchFamily="49" charset="-122"/>
                <a:ea typeface="黑体" pitchFamily="49" charset="-122"/>
              </a:rPr>
              <a:t>或以上版本观看</a:t>
            </a:r>
            <a:endParaRPr lang="en-US" altLang="zh-CN" sz="2000" dirty="0" smtClean="0">
              <a:latin typeface="黑体" pitchFamily="49" charset="-122"/>
              <a:ea typeface="黑体" pitchFamily="49" charset="-122"/>
            </a:endParaRPr>
          </a:p>
          <a:p>
            <a:pPr algn="ctr"/>
            <a:r>
              <a:rPr lang="en-US" altLang="zh-CN" sz="2000" dirty="0" smtClean="0">
                <a:latin typeface="黑体" pitchFamily="49" charset="-122"/>
                <a:ea typeface="黑体" pitchFamily="49" charset="-122"/>
              </a:rPr>
              <a:t>2016</a:t>
            </a:r>
            <a:r>
              <a:rPr lang="zh-CN" altLang="en-US" sz="2000" dirty="0" smtClean="0">
                <a:latin typeface="黑体" pitchFamily="49" charset="-122"/>
                <a:ea typeface="黑体" pitchFamily="49" charset="-122"/>
              </a:rPr>
              <a:t>年</a:t>
            </a:r>
            <a:r>
              <a:rPr lang="en-US" altLang="zh-CN" sz="2000" dirty="0" smtClean="0">
                <a:latin typeface="黑体" pitchFamily="49" charset="-122"/>
                <a:ea typeface="黑体" pitchFamily="49" charset="-122"/>
              </a:rPr>
              <a:t>5</a:t>
            </a:r>
            <a:r>
              <a:rPr lang="zh-CN" altLang="en-US" sz="2000" smtClean="0">
                <a:latin typeface="黑体" pitchFamily="49" charset="-122"/>
                <a:ea typeface="黑体" pitchFamily="49" charset="-122"/>
              </a:rPr>
              <a:t>月</a:t>
            </a:r>
            <a:endParaRPr lang="en-US" altLang="zh-CN" sz="2000" dirty="0" smtClean="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7242" y="142852"/>
            <a:ext cx="8229600" cy="6440510"/>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体智慧的结晶。在毛泽东思想指引下，中国共产党领导全国各族人民，经过长期的反对</a:t>
            </a:r>
            <a:r>
              <a:rPr lang="zh-CN" altLang="en-US" sz="3600" dirty="0" smtClean="0">
                <a:solidFill>
                  <a:srgbClr val="FF0000"/>
                </a:solidFill>
                <a:latin typeface="楷体" pitchFamily="49" charset="-122"/>
                <a:ea typeface="楷体" pitchFamily="49" charset="-122"/>
              </a:rPr>
              <a:t>帝国主义</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封建主义</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官僚资本主义</a:t>
            </a:r>
            <a:r>
              <a:rPr lang="zh-CN" altLang="en-US" sz="3600" dirty="0" smtClean="0">
                <a:latin typeface="黑体" pitchFamily="49" charset="-122"/>
                <a:ea typeface="黑体" pitchFamily="49" charset="-122"/>
              </a:rPr>
              <a:t>的革命斗争，取得了</a:t>
            </a:r>
            <a:r>
              <a:rPr lang="zh-CN" altLang="en-US" sz="3600" dirty="0" smtClean="0">
                <a:solidFill>
                  <a:srgbClr val="FF0000"/>
                </a:solidFill>
                <a:latin typeface="楷体" pitchFamily="49" charset="-122"/>
                <a:ea typeface="楷体" pitchFamily="49" charset="-122"/>
              </a:rPr>
              <a:t>新民主主义革命</a:t>
            </a:r>
            <a:r>
              <a:rPr lang="zh-CN" altLang="en-US" sz="3600" dirty="0" smtClean="0">
                <a:latin typeface="黑体" pitchFamily="49" charset="-122"/>
                <a:ea typeface="黑体" pitchFamily="49" charset="-122"/>
              </a:rPr>
              <a:t>的胜利，建立了</a:t>
            </a:r>
            <a:r>
              <a:rPr lang="zh-CN" altLang="en-US" sz="3600" dirty="0" smtClean="0">
                <a:solidFill>
                  <a:srgbClr val="FF0000"/>
                </a:solidFill>
                <a:latin typeface="楷体" pitchFamily="49" charset="-122"/>
                <a:ea typeface="楷体" pitchFamily="49" charset="-122"/>
              </a:rPr>
              <a:t>人民民主专政</a:t>
            </a:r>
            <a:r>
              <a:rPr lang="zh-CN" altLang="en-US" sz="3600" dirty="0" smtClean="0">
                <a:latin typeface="黑体" pitchFamily="49" charset="-122"/>
                <a:ea typeface="黑体" pitchFamily="49" charset="-122"/>
              </a:rPr>
              <a:t>的中华人民共和国；建国以后，顺利地进行了</a:t>
            </a:r>
            <a:r>
              <a:rPr lang="zh-CN" altLang="en-US" sz="3600" dirty="0" smtClean="0">
                <a:solidFill>
                  <a:srgbClr val="FF0000"/>
                </a:solidFill>
                <a:latin typeface="楷体" pitchFamily="49" charset="-122"/>
                <a:ea typeface="楷体" pitchFamily="49" charset="-122"/>
              </a:rPr>
              <a:t>社会主义改造</a:t>
            </a:r>
            <a:r>
              <a:rPr lang="zh-CN" altLang="en-US" sz="3600" dirty="0" smtClean="0">
                <a:latin typeface="黑体" pitchFamily="49" charset="-122"/>
                <a:ea typeface="黑体" pitchFamily="49" charset="-122"/>
              </a:rPr>
              <a:t>，完成了从新民主主义</a:t>
            </a:r>
          </a:p>
        </p:txBody>
      </p:sp>
      <p:sp>
        <p:nvSpPr>
          <p:cNvPr id="3" name="矩形 2"/>
          <p:cNvSpPr/>
          <p:nvPr/>
        </p:nvSpPr>
        <p:spPr>
          <a:xfrm>
            <a:off x="2544542" y="2285992"/>
            <a:ext cx="1785950"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4714876" y="2340380"/>
            <a:ext cx="191638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786314" y="3929066"/>
            <a:ext cx="2714644" cy="458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142976" y="5387322"/>
            <a:ext cx="2714644" cy="60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170830" y="3029868"/>
            <a:ext cx="2357454" cy="630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98166" y="3071810"/>
            <a:ext cx="1714512" cy="630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44278" y="3842880"/>
            <a:ext cx="1000132" cy="630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961252" y="2327934"/>
            <a:ext cx="1571636" cy="6304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10</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10"/>
                                        </p:tgtEl>
                                      </p:cBhvr>
                                    </p:animEffect>
                                    <p:set>
                                      <p:cBhvr>
                                        <p:cTn id="17" dur="1" fill="hold">
                                          <p:stCondLst>
                                            <p:cond delay="499"/>
                                          </p:stCondLst>
                                        </p:cTn>
                                        <p:tgtEl>
                                          <p:spTgt spid="10"/>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par>
                                <p:cTn id="26" presetID="22" presetClass="exit" presetSubtype="8" fill="hold" grpId="0" nodeType="withEffect">
                                  <p:stCondLst>
                                    <p:cond delay="0"/>
                                  </p:stCondLst>
                                  <p:childTnLst>
                                    <p:animEffect transition="out" filter="wipe(left)">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xit" presetSubtype="8" fill="hold" grpId="0" nodeType="clickEffect">
                                  <p:stCondLst>
                                    <p:cond delay="0"/>
                                  </p:stCondLst>
                                  <p:childTnLst>
                                    <p:animEffect transition="out" filter="wipe(left)">
                                      <p:cBhvr>
                                        <p:cTn id="32" dur="500"/>
                                        <p:tgtEl>
                                          <p:spTgt spid="5"/>
                                        </p:tgtEl>
                                      </p:cBhvr>
                                    </p:animEffect>
                                    <p:set>
                                      <p:cBhvr>
                                        <p:cTn id="33" dur="1" fill="hold">
                                          <p:stCondLst>
                                            <p:cond delay="499"/>
                                          </p:stCondLst>
                                        </p:cTn>
                                        <p:tgtEl>
                                          <p:spTgt spid="5"/>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xit" presetSubtype="8" fill="hold" grpId="0" nodeType="clickEffect">
                                  <p:stCondLst>
                                    <p:cond delay="0"/>
                                  </p:stCondLst>
                                  <p:childTnLst>
                                    <p:animEffect transition="out" filter="wipe(left)">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1664704"/>
            <a:ext cx="8229600" cy="442915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到社会主义的过渡，确立了社会主义</a:t>
            </a:r>
            <a:r>
              <a:rPr lang="zh-CN" altLang="en-US" sz="3600" dirty="0" smtClean="0">
                <a:solidFill>
                  <a:srgbClr val="FF0000"/>
                </a:solidFill>
                <a:latin typeface="楷体" pitchFamily="49" charset="-122"/>
                <a:ea typeface="楷体" pitchFamily="49" charset="-122"/>
              </a:rPr>
              <a:t>基本制度</a:t>
            </a:r>
            <a:r>
              <a:rPr lang="zh-CN" altLang="en-US" sz="3600" dirty="0" smtClean="0">
                <a:latin typeface="黑体" pitchFamily="49" charset="-122"/>
                <a:ea typeface="黑体" pitchFamily="49" charset="-122"/>
              </a:rPr>
              <a:t>，发展了社会主义的</a:t>
            </a:r>
            <a:r>
              <a:rPr lang="zh-CN" altLang="en-US" sz="3600" dirty="0" smtClean="0">
                <a:solidFill>
                  <a:srgbClr val="FF0000"/>
                </a:solidFill>
                <a:latin typeface="楷体" pitchFamily="49" charset="-122"/>
                <a:ea typeface="楷体" pitchFamily="49" charset="-122"/>
              </a:rPr>
              <a:t>经济</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政治</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文化</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endParaRPr lang="zh-CN" altLang="en-US" sz="3600" dirty="0" smtClean="0">
              <a:latin typeface="黑体" pitchFamily="49" charset="-122"/>
              <a:ea typeface="黑体" pitchFamily="49" charset="-122"/>
            </a:endParaRPr>
          </a:p>
        </p:txBody>
      </p:sp>
      <p:sp>
        <p:nvSpPr>
          <p:cNvPr id="3" name="矩形 2"/>
          <p:cNvSpPr/>
          <p:nvPr/>
        </p:nvSpPr>
        <p:spPr>
          <a:xfrm>
            <a:off x="472840" y="3236340"/>
            <a:ext cx="164307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214414" y="3965468"/>
            <a:ext cx="9382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257016" y="3251088"/>
            <a:ext cx="9382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612036" y="3221592"/>
            <a:ext cx="9382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8102546" y="2428868"/>
            <a:ext cx="9382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11</a:t>
            </a:fld>
            <a:endParaRPr lang="zh-CN" altLang="en-US"/>
          </a:p>
        </p:txBody>
      </p:sp>
      <p:sp>
        <p:nvSpPr>
          <p:cNvPr id="9" name="动作按钮: 第一张 8">
            <a:hlinkClick r:id="rId2" action="ppaction://hlinksldjump" highlightClick="1"/>
          </p:cNvPr>
          <p:cNvSpPr/>
          <p:nvPr/>
        </p:nvSpPr>
        <p:spPr>
          <a:xfrm>
            <a:off x="407193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455166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pic>
        <p:nvPicPr>
          <p:cNvPr id="12"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7"/>
                                        </p:tgtEl>
                                      </p:cBhvr>
                                    </p:animEffect>
                                    <p:set>
                                      <p:cBhvr>
                                        <p:cTn id="10" dur="1" fill="hold">
                                          <p:stCondLst>
                                            <p:cond delay="499"/>
                                          </p:stCondLst>
                                        </p:cTn>
                                        <p:tgtEl>
                                          <p:spTgt spid="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十一届三中全会以来，以邓小平同志为主要代表的中国共产党人，总结建国以来正反两方面的经验，</a:t>
            </a:r>
            <a:r>
              <a:rPr lang="zh-CN" altLang="en-US" sz="3600" dirty="0" smtClean="0">
                <a:solidFill>
                  <a:srgbClr val="FF0000"/>
                </a:solidFill>
                <a:latin typeface="楷体" pitchFamily="49" charset="-122"/>
                <a:ea typeface="楷体" pitchFamily="49" charset="-122"/>
              </a:rPr>
              <a:t>解放思想</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实事求是</a:t>
            </a:r>
            <a:r>
              <a:rPr lang="zh-CN" altLang="en-US" sz="3600" dirty="0" smtClean="0">
                <a:latin typeface="黑体" pitchFamily="49" charset="-122"/>
                <a:ea typeface="黑体" pitchFamily="49" charset="-122"/>
              </a:rPr>
              <a:t>，实现全党工作中心向</a:t>
            </a:r>
            <a:r>
              <a:rPr lang="zh-CN" altLang="en-US" sz="3600" dirty="0" smtClean="0">
                <a:solidFill>
                  <a:srgbClr val="FF0000"/>
                </a:solidFill>
                <a:latin typeface="楷体" pitchFamily="49" charset="-122"/>
                <a:ea typeface="楷体" pitchFamily="49" charset="-122"/>
              </a:rPr>
              <a:t>经济建设</a:t>
            </a:r>
            <a:r>
              <a:rPr lang="zh-CN" altLang="en-US" sz="3600" dirty="0" smtClean="0">
                <a:latin typeface="黑体" pitchFamily="49" charset="-122"/>
                <a:ea typeface="黑体" pitchFamily="49" charset="-122"/>
              </a:rPr>
              <a:t>的转移，实行</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，开辟了社会主义事业发展的新时期，逐步形成了建设</a:t>
            </a:r>
            <a:r>
              <a:rPr lang="zh-CN" altLang="en-US" sz="3600" dirty="0" smtClean="0">
                <a:solidFill>
                  <a:srgbClr val="FF0000"/>
                </a:solidFill>
                <a:latin typeface="楷体" pitchFamily="49" charset="-122"/>
                <a:ea typeface="楷体" pitchFamily="49" charset="-122"/>
              </a:rPr>
              <a:t>中国特色</a:t>
            </a:r>
            <a:r>
              <a:rPr lang="zh-CN" altLang="en-US" sz="3600" dirty="0" smtClean="0">
                <a:latin typeface="黑体" pitchFamily="49" charset="-122"/>
                <a:ea typeface="黑体" pitchFamily="49" charset="-122"/>
              </a:rPr>
              <a:t>社会主义的路线、方针、政</a:t>
            </a:r>
          </a:p>
        </p:txBody>
      </p:sp>
      <p:sp>
        <p:nvSpPr>
          <p:cNvPr id="4" name="矩形 3"/>
          <p:cNvSpPr/>
          <p:nvPr/>
        </p:nvSpPr>
        <p:spPr>
          <a:xfrm>
            <a:off x="5929322" y="2414120"/>
            <a:ext cx="194357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3270" y="3172744"/>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798628" y="3914318"/>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012546" y="5471206"/>
            <a:ext cx="1844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000892" y="3143248"/>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00034" y="3929066"/>
            <a:ext cx="53386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12</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7"/>
                                        </p:tgtEl>
                                      </p:cBhvr>
                                    </p:animEffect>
                                    <p:set>
                                      <p:cBhvr>
                                        <p:cTn id="3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策，阐明了在中国建设社会主义、巩固和发展社会主义的基本问题，创立了邓小平理论。</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邓小平理论</a:t>
            </a:r>
            <a:r>
              <a:rPr lang="zh-CN" altLang="en-US" sz="3600" dirty="0" smtClean="0">
                <a:latin typeface="黑体" pitchFamily="49" charset="-122"/>
                <a:ea typeface="黑体" pitchFamily="49" charset="-122"/>
              </a:rPr>
              <a:t>是马克思列宁主义的</a:t>
            </a:r>
            <a:r>
              <a:rPr lang="zh-CN" altLang="en-US" sz="3600" dirty="0" smtClean="0">
                <a:solidFill>
                  <a:srgbClr val="FF0000"/>
                </a:solidFill>
                <a:latin typeface="楷体" pitchFamily="49" charset="-122"/>
                <a:ea typeface="楷体" pitchFamily="49" charset="-122"/>
              </a:rPr>
              <a:t>基本原理</a:t>
            </a:r>
            <a:r>
              <a:rPr lang="zh-CN" altLang="en-US" sz="3600" dirty="0" smtClean="0">
                <a:latin typeface="黑体" pitchFamily="49" charset="-122"/>
                <a:ea typeface="黑体" pitchFamily="49" charset="-122"/>
              </a:rPr>
              <a:t>同当代中国</a:t>
            </a:r>
            <a:r>
              <a:rPr lang="zh-CN" altLang="en-US" sz="3600" dirty="0" smtClean="0">
                <a:solidFill>
                  <a:srgbClr val="FF0000"/>
                </a:solidFill>
                <a:latin typeface="楷体" pitchFamily="49" charset="-122"/>
                <a:ea typeface="楷体" pitchFamily="49" charset="-122"/>
              </a:rPr>
              <a:t>实践</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时代特征</a:t>
            </a:r>
            <a:r>
              <a:rPr lang="zh-CN" altLang="en-US" sz="3600" dirty="0" smtClean="0">
                <a:latin typeface="黑体" pitchFamily="49" charset="-122"/>
                <a:ea typeface="黑体" pitchFamily="49" charset="-122"/>
              </a:rPr>
              <a:t>相结合的产物，是毛泽东思想在新的历史条件下的</a:t>
            </a:r>
            <a:r>
              <a:rPr lang="zh-CN" altLang="en-US" sz="3600" dirty="0" smtClean="0">
                <a:solidFill>
                  <a:srgbClr val="FF0000"/>
                </a:solidFill>
                <a:latin typeface="楷体" pitchFamily="49" charset="-122"/>
                <a:ea typeface="楷体" pitchFamily="49" charset="-122"/>
              </a:rPr>
              <a:t>继承</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发展</a:t>
            </a:r>
            <a:r>
              <a:rPr lang="zh-CN" altLang="en-US" sz="3600" dirty="0" smtClean="0">
                <a:latin typeface="黑体" pitchFamily="49" charset="-122"/>
                <a:ea typeface="黑体" pitchFamily="49" charset="-122"/>
              </a:rPr>
              <a:t>，是马克思主义在中国发展的新阶段，是当代中国的</a:t>
            </a:r>
          </a:p>
        </p:txBody>
      </p:sp>
      <p:sp>
        <p:nvSpPr>
          <p:cNvPr id="3" name="矩形 2"/>
          <p:cNvSpPr/>
          <p:nvPr/>
        </p:nvSpPr>
        <p:spPr>
          <a:xfrm>
            <a:off x="1483116" y="3128500"/>
            <a:ext cx="18030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000892" y="3071810"/>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614074" y="3101306"/>
            <a:ext cx="88675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714876" y="464344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28596" y="3857628"/>
            <a:ext cx="56198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315612" y="464344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13</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162" y="2214554"/>
            <a:ext cx="8229600" cy="3582990"/>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马克思主义，是中国共产党</a:t>
            </a:r>
            <a:r>
              <a:rPr lang="zh-CN" altLang="en-US" sz="3600" dirty="0" smtClean="0">
                <a:solidFill>
                  <a:srgbClr val="FF0000"/>
                </a:solidFill>
                <a:latin typeface="楷体" pitchFamily="49" charset="-122"/>
                <a:ea typeface="楷体" pitchFamily="49" charset="-122"/>
              </a:rPr>
              <a:t>集体智慧</a:t>
            </a:r>
            <a:r>
              <a:rPr lang="zh-CN" altLang="en-US" sz="3600" dirty="0" smtClean="0">
                <a:latin typeface="黑体" pitchFamily="49" charset="-122"/>
                <a:ea typeface="黑体" pitchFamily="49" charset="-122"/>
              </a:rPr>
              <a:t>的结晶，引导着我国社会主义现代化事业不断前进。</a:t>
            </a:r>
            <a:br>
              <a:rPr lang="zh-CN" altLang="en-US" sz="3600" dirty="0" smtClean="0">
                <a:latin typeface="黑体" pitchFamily="49" charset="-122"/>
                <a:ea typeface="黑体" pitchFamily="49" charset="-122"/>
              </a:rPr>
            </a:br>
            <a:endParaRPr lang="zh-CN" altLang="en-US" sz="3600" dirty="0" smtClean="0">
              <a:latin typeface="黑体" pitchFamily="49" charset="-122"/>
              <a:ea typeface="黑体" pitchFamily="49" charset="-122"/>
            </a:endParaRPr>
          </a:p>
        </p:txBody>
      </p:sp>
      <p:sp>
        <p:nvSpPr>
          <p:cNvPr id="3" name="矩形 2"/>
          <p:cNvSpPr/>
          <p:nvPr/>
        </p:nvSpPr>
        <p:spPr>
          <a:xfrm>
            <a:off x="6269462" y="2571744"/>
            <a:ext cx="18030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14</a:t>
            </a:fld>
            <a:endParaRPr lang="zh-CN" altLang="en-US"/>
          </a:p>
        </p:txBody>
      </p:sp>
      <p:sp>
        <p:nvSpPr>
          <p:cNvPr id="5" name="动作按钮: 第一张 4">
            <a:hlinkClick r:id="rId2" action="ppaction://hlinksldjump" highlightClick="1"/>
          </p:cNvPr>
          <p:cNvSpPr/>
          <p:nvPr/>
        </p:nvSpPr>
        <p:spPr>
          <a:xfrm>
            <a:off x="407193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55166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pic>
        <p:nvPicPr>
          <p:cNvPr id="8"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594044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十三届四中全会以来，以江泽民同志为主要代表的中国共产党人，在建设中国特色社会主义的实践中，加深了对</a:t>
            </a:r>
            <a:r>
              <a:rPr lang="zh-CN" altLang="en-US" sz="3600" dirty="0" smtClean="0">
                <a:solidFill>
                  <a:srgbClr val="FF0000"/>
                </a:solidFill>
                <a:latin typeface="楷体" pitchFamily="49" charset="-122"/>
                <a:ea typeface="楷体" pitchFamily="49" charset="-122"/>
              </a:rPr>
              <a:t>什么是社会主义</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怎样建设社会主义</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建设什么样的党</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怎样建设党</a:t>
            </a:r>
            <a:r>
              <a:rPr lang="zh-CN" altLang="en-US" sz="3600" dirty="0" smtClean="0">
                <a:latin typeface="黑体" pitchFamily="49" charset="-122"/>
                <a:ea typeface="黑体" pitchFamily="49" charset="-122"/>
              </a:rPr>
              <a:t>的认识，积累了治党治国新的宝贵经验，形成了</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“三个代表”重要思想</a:t>
            </a:r>
            <a:r>
              <a:rPr lang="zh-CN" altLang="en-US" sz="3600" dirty="0" smtClean="0">
                <a:latin typeface="黑体" pitchFamily="49" charset="-122"/>
                <a:ea typeface="黑体" pitchFamily="49" charset="-122"/>
              </a:rPr>
              <a:t>。“三个代表”</a:t>
            </a:r>
          </a:p>
        </p:txBody>
      </p:sp>
      <p:sp>
        <p:nvSpPr>
          <p:cNvPr id="4" name="矩形 3"/>
          <p:cNvSpPr/>
          <p:nvPr/>
        </p:nvSpPr>
        <p:spPr>
          <a:xfrm>
            <a:off x="413848" y="3025264"/>
            <a:ext cx="335758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13848" y="3769140"/>
            <a:ext cx="335758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129560" y="3029868"/>
            <a:ext cx="37285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214810" y="3815686"/>
            <a:ext cx="22860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15</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57166"/>
            <a:ext cx="8229600" cy="594044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重要思想是对马克思列宁主义、毛泽东思想、邓小平理论的</a:t>
            </a:r>
            <a:r>
              <a:rPr lang="zh-CN" altLang="en-US" sz="3600" dirty="0" smtClean="0">
                <a:solidFill>
                  <a:srgbClr val="FF0000"/>
                </a:solidFill>
                <a:latin typeface="楷体" pitchFamily="49" charset="-122"/>
                <a:ea typeface="楷体" pitchFamily="49" charset="-122"/>
              </a:rPr>
              <a:t>继承</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发展</a:t>
            </a:r>
            <a:r>
              <a:rPr lang="zh-CN" altLang="en-US" sz="3600" dirty="0" smtClean="0">
                <a:latin typeface="黑体" pitchFamily="49" charset="-122"/>
                <a:ea typeface="黑体" pitchFamily="49" charset="-122"/>
              </a:rPr>
              <a:t>，反映了当代世界和中国的发展变化对党和国家工作的新要求，是</a:t>
            </a:r>
            <a:r>
              <a:rPr lang="zh-CN" altLang="en-US" sz="3600" dirty="0" smtClean="0">
                <a:solidFill>
                  <a:srgbClr val="FF0000"/>
                </a:solidFill>
                <a:latin typeface="楷体" pitchFamily="49" charset="-122"/>
                <a:ea typeface="楷体" pitchFamily="49" charset="-122"/>
              </a:rPr>
              <a:t>加强</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改进</a:t>
            </a:r>
            <a:r>
              <a:rPr lang="zh-CN" altLang="en-US" sz="3600" dirty="0" smtClean="0">
                <a:latin typeface="黑体" pitchFamily="49" charset="-122"/>
                <a:ea typeface="黑体" pitchFamily="49" charset="-122"/>
              </a:rPr>
              <a:t>党的建设、推进我国社会主义自我完善和发展的强大理论武器，是中国共产党</a:t>
            </a:r>
            <a:r>
              <a:rPr lang="zh-CN" altLang="en-US" sz="3600" dirty="0" smtClean="0">
                <a:solidFill>
                  <a:srgbClr val="FF0000"/>
                </a:solidFill>
                <a:latin typeface="楷体" pitchFamily="49" charset="-122"/>
                <a:ea typeface="楷体" pitchFamily="49" charset="-122"/>
              </a:rPr>
              <a:t>集体智慧</a:t>
            </a:r>
            <a:r>
              <a:rPr lang="zh-CN" altLang="en-US" sz="3600" dirty="0" smtClean="0">
                <a:latin typeface="黑体" pitchFamily="49" charset="-122"/>
                <a:ea typeface="黑体" pitchFamily="49" charset="-122"/>
              </a:rPr>
              <a:t>的结晶，是党必须</a:t>
            </a:r>
            <a:r>
              <a:rPr lang="zh-CN" altLang="en-US" sz="3600" dirty="0" smtClean="0">
                <a:solidFill>
                  <a:srgbClr val="FF0000"/>
                </a:solidFill>
                <a:latin typeface="楷体" pitchFamily="49" charset="-122"/>
                <a:ea typeface="楷体" pitchFamily="49" charset="-122"/>
              </a:rPr>
              <a:t>长期坚持</a:t>
            </a:r>
            <a:r>
              <a:rPr lang="zh-CN" altLang="en-US" sz="3600" dirty="0" smtClean="0">
                <a:latin typeface="黑体" pitchFamily="49" charset="-122"/>
                <a:ea typeface="黑体" pitchFamily="49" charset="-122"/>
              </a:rPr>
              <a:t>的指导思</a:t>
            </a:r>
          </a:p>
        </p:txBody>
      </p:sp>
      <p:sp>
        <p:nvSpPr>
          <p:cNvPr id="4" name="矩形 3"/>
          <p:cNvSpPr/>
          <p:nvPr/>
        </p:nvSpPr>
        <p:spPr>
          <a:xfrm>
            <a:off x="4685380" y="157161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72198" y="155686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685380" y="305706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000892" y="4584454"/>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057450" y="307181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16</a:t>
            </a:fld>
            <a:endParaRPr lang="zh-CN" altLang="en-US"/>
          </a:p>
        </p:txBody>
      </p:sp>
      <p:sp>
        <p:nvSpPr>
          <p:cNvPr id="9" name="矩形 8"/>
          <p:cNvSpPr/>
          <p:nvPr/>
        </p:nvSpPr>
        <p:spPr>
          <a:xfrm>
            <a:off x="428596" y="5357826"/>
            <a:ext cx="6010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4729624" y="5357826"/>
            <a:ext cx="18006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par>
                                <p:cTn id="28" presetID="22" presetClass="exit" presetSubtype="8" fill="hold" grpId="0" nodeType="with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1"/>
                                        </p:tgtEl>
                                      </p:cBhvr>
                                    </p:animEffect>
                                    <p:set>
                                      <p:cBhvr>
                                        <p:cTn id="35"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10" grpId="0" animBg="1"/>
      <p:bldP spid="9"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285860"/>
            <a:ext cx="8229600" cy="492922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想。始终做到“三个代表”，是我们党的</a:t>
            </a:r>
            <a:r>
              <a:rPr lang="zh-CN" altLang="en-US" sz="3600" dirty="0" smtClean="0">
                <a:solidFill>
                  <a:srgbClr val="FF0000"/>
                </a:solidFill>
                <a:latin typeface="楷体" pitchFamily="49" charset="-122"/>
                <a:ea typeface="楷体" pitchFamily="49" charset="-122"/>
              </a:rPr>
              <a:t>立党之本</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执政之基</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力量之源</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endParaRPr lang="zh-CN" altLang="en-US" sz="3600" dirty="0" smtClean="0">
              <a:latin typeface="黑体" pitchFamily="49" charset="-122"/>
              <a:ea typeface="黑体" pitchFamily="49" charset="-122"/>
            </a:endParaRPr>
          </a:p>
        </p:txBody>
      </p:sp>
      <p:sp>
        <p:nvSpPr>
          <p:cNvPr id="3" name="矩形 2"/>
          <p:cNvSpPr/>
          <p:nvPr/>
        </p:nvSpPr>
        <p:spPr>
          <a:xfrm>
            <a:off x="1000100" y="3528796"/>
            <a:ext cx="1857388" cy="486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214678" y="3543544"/>
            <a:ext cx="1928826" cy="486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643570" y="3543544"/>
            <a:ext cx="1785950" cy="486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17</a:t>
            </a:fld>
            <a:endParaRPr lang="zh-CN" altLang="en-US"/>
          </a:p>
        </p:txBody>
      </p:sp>
      <p:sp>
        <p:nvSpPr>
          <p:cNvPr id="7" name="动作按钮: 第一张 6">
            <a:hlinkClick r:id="rId2" action="ppaction://hlinksldjump" highlightClick="1"/>
          </p:cNvPr>
          <p:cNvSpPr/>
          <p:nvPr/>
        </p:nvSpPr>
        <p:spPr>
          <a:xfrm>
            <a:off x="442912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1414"/>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十六大以来，以胡锦涛同志为主要代表的中国共产党人，坚持以邓小平理论和“三个代表”重要思想为指导，根据新的发展要求，深刻认识和回答了新形势下</a:t>
            </a:r>
            <a:r>
              <a:rPr lang="zh-CN" altLang="en-US" sz="3600" dirty="0" smtClean="0">
                <a:solidFill>
                  <a:srgbClr val="FF0000"/>
                </a:solidFill>
                <a:latin typeface="楷体" pitchFamily="49" charset="-122"/>
                <a:ea typeface="楷体" pitchFamily="49" charset="-122"/>
              </a:rPr>
              <a:t>实现什么样的发展</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怎样发展</a:t>
            </a:r>
            <a:r>
              <a:rPr lang="zh-CN" altLang="en-US" sz="3600" dirty="0" smtClean="0">
                <a:latin typeface="黑体" pitchFamily="49" charset="-122"/>
                <a:ea typeface="黑体" pitchFamily="49" charset="-122"/>
              </a:rPr>
              <a:t>等重大问题，形成了</a:t>
            </a:r>
            <a:r>
              <a:rPr lang="zh-CN" altLang="en-US" sz="3600" dirty="0" smtClean="0">
                <a:solidFill>
                  <a:srgbClr val="FF0000"/>
                </a:solidFill>
                <a:latin typeface="楷体" pitchFamily="49" charset="-122"/>
                <a:ea typeface="楷体" pitchFamily="49" charset="-122"/>
              </a:rPr>
              <a:t>以人为本</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全面协调可持续发展</a:t>
            </a:r>
            <a:r>
              <a:rPr lang="zh-CN" altLang="en-US" sz="3600" dirty="0" smtClean="0">
                <a:latin typeface="黑体" pitchFamily="49" charset="-122"/>
                <a:ea typeface="黑体" pitchFamily="49" charset="-122"/>
              </a:rPr>
              <a:t>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科学发展观</a:t>
            </a:r>
            <a:r>
              <a:rPr lang="zh-CN" altLang="en-US" sz="3600" dirty="0" smtClean="0">
                <a:latin typeface="黑体" pitchFamily="49" charset="-122"/>
                <a:ea typeface="黑体" pitchFamily="49" charset="-122"/>
              </a:rPr>
              <a:t>。科学发展观，</a:t>
            </a:r>
          </a:p>
        </p:txBody>
      </p:sp>
      <p:sp>
        <p:nvSpPr>
          <p:cNvPr id="3" name="矩形 2"/>
          <p:cNvSpPr/>
          <p:nvPr/>
        </p:nvSpPr>
        <p:spPr>
          <a:xfrm>
            <a:off x="1970736" y="3712450"/>
            <a:ext cx="364333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6015508" y="370000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18</a:t>
            </a:fld>
            <a:endParaRPr lang="zh-CN" altLang="en-US"/>
          </a:p>
        </p:txBody>
      </p:sp>
      <p:sp>
        <p:nvSpPr>
          <p:cNvPr id="6" name="矩形 5"/>
          <p:cNvSpPr/>
          <p:nvPr/>
        </p:nvSpPr>
        <p:spPr>
          <a:xfrm>
            <a:off x="4214810" y="442913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458884" y="4485822"/>
            <a:ext cx="192882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70538" y="5229698"/>
            <a:ext cx="235745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par>
                          <p:cTn id="23" fill="hold">
                            <p:stCondLst>
                              <p:cond delay="500"/>
                            </p:stCondLst>
                            <p:childTnLst>
                              <p:par>
                                <p:cTn id="24" presetID="22" presetClass="exit" presetSubtype="8" fill="hold" grpId="0" nodeType="afterEffect">
                                  <p:stCondLst>
                                    <p:cond delay="0"/>
                                  </p:stCondLst>
                                  <p:childTnLst>
                                    <p:animEffect transition="out" filter="wipe(left)">
                                      <p:cBhvr>
                                        <p:cTn id="25" dur="500"/>
                                        <p:tgtEl>
                                          <p:spTgt spid="9"/>
                                        </p:tgtEl>
                                      </p:cBhvr>
                                    </p:animEffect>
                                    <p:set>
                                      <p:cBhvr>
                                        <p:cTn id="26"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357166"/>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是同马克思列宁主义、毛泽东思想、邓小平理论、“三个代表”重要思想既一脉相承又</a:t>
            </a:r>
            <a:r>
              <a:rPr lang="zh-CN" altLang="en-US" sz="3600" dirty="0" smtClean="0">
                <a:solidFill>
                  <a:srgbClr val="FF0000"/>
                </a:solidFill>
                <a:latin typeface="楷体" pitchFamily="49" charset="-122"/>
                <a:ea typeface="楷体" pitchFamily="49" charset="-122"/>
              </a:rPr>
              <a:t>与时俱进</a:t>
            </a:r>
            <a:r>
              <a:rPr lang="zh-CN" altLang="en-US" sz="3600" dirty="0" smtClean="0">
                <a:latin typeface="黑体" pitchFamily="49" charset="-122"/>
                <a:ea typeface="黑体" pitchFamily="49" charset="-122"/>
              </a:rPr>
              <a:t>的科学理论，是马克思主义关于发展的</a:t>
            </a:r>
            <a:r>
              <a:rPr lang="zh-CN" altLang="en-US" sz="3600" dirty="0" smtClean="0">
                <a:solidFill>
                  <a:srgbClr val="FF0000"/>
                </a:solidFill>
                <a:latin typeface="楷体" pitchFamily="49" charset="-122"/>
                <a:ea typeface="楷体" pitchFamily="49" charset="-122"/>
              </a:rPr>
              <a:t>世界观</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方法论</a:t>
            </a:r>
            <a:r>
              <a:rPr lang="zh-CN" altLang="en-US" sz="3600" dirty="0" smtClean="0">
                <a:latin typeface="黑体" pitchFamily="49" charset="-122"/>
                <a:ea typeface="黑体" pitchFamily="49" charset="-122"/>
              </a:rPr>
              <a:t>的集中体现，是马克思主义中国化最新成果，是中国共产党</a:t>
            </a:r>
            <a:r>
              <a:rPr lang="zh-CN" altLang="en-US" sz="3600" dirty="0" smtClean="0">
                <a:solidFill>
                  <a:srgbClr val="FF0000"/>
                </a:solidFill>
                <a:latin typeface="楷体" pitchFamily="49" charset="-122"/>
                <a:ea typeface="楷体" pitchFamily="49" charset="-122"/>
              </a:rPr>
              <a:t>集体智慧</a:t>
            </a:r>
            <a:r>
              <a:rPr lang="zh-CN" altLang="en-US" sz="3600" dirty="0" smtClean="0">
                <a:latin typeface="黑体" pitchFamily="49" charset="-122"/>
                <a:ea typeface="黑体" pitchFamily="49" charset="-122"/>
              </a:rPr>
              <a:t>的结晶，是发展中国特色社会主义必须坚持和贯彻的</a:t>
            </a:r>
            <a:r>
              <a:rPr lang="zh-CN" altLang="en-US" sz="3600" dirty="0" smtClean="0">
                <a:solidFill>
                  <a:srgbClr val="FF0000"/>
                </a:solidFill>
                <a:latin typeface="楷体" pitchFamily="49" charset="-122"/>
                <a:ea typeface="楷体" pitchFamily="49" charset="-122"/>
              </a:rPr>
              <a:t>指导思想</a:t>
            </a:r>
            <a:r>
              <a:rPr lang="zh-CN" altLang="en-US" sz="3600" dirty="0" smtClean="0">
                <a:latin typeface="黑体" pitchFamily="49" charset="-122"/>
                <a:ea typeface="黑体" pitchFamily="49" charset="-122"/>
              </a:rPr>
              <a:t>。</a:t>
            </a:r>
          </a:p>
        </p:txBody>
      </p:sp>
      <p:sp>
        <p:nvSpPr>
          <p:cNvPr id="3" name="矩形 2"/>
          <p:cNvSpPr/>
          <p:nvPr/>
        </p:nvSpPr>
        <p:spPr>
          <a:xfrm>
            <a:off x="2554686" y="2091966"/>
            <a:ext cx="18030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470934" y="4384888"/>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8001024" y="5160562"/>
            <a:ext cx="7858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4348" y="5887388"/>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357686" y="2845050"/>
            <a:ext cx="13520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202628" y="2845050"/>
            <a:ext cx="135502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19</a:t>
            </a:fld>
            <a:endParaRPr lang="zh-CN" altLang="en-US"/>
          </a:p>
        </p:txBody>
      </p:sp>
      <p:sp>
        <p:nvSpPr>
          <p:cNvPr id="10" name="动作按钮: 第一张 9">
            <a:hlinkClick r:id="rId2" action="ppaction://hlinksldjump" highlightClick="1"/>
          </p:cNvPr>
          <p:cNvSpPr/>
          <p:nvPr/>
        </p:nvSpPr>
        <p:spPr>
          <a:xfrm>
            <a:off x="442912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4"/>
                                        </p:tgtEl>
                                      </p:cBhvr>
                                    </p:animEffect>
                                    <p:set>
                                      <p:cBhvr>
                                        <p:cTn id="22" dur="1" fill="hold">
                                          <p:stCondLst>
                                            <p:cond delay="499"/>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par>
                          <p:cTn id="28" fill="hold">
                            <p:stCondLst>
                              <p:cond delay="500"/>
                            </p:stCondLst>
                            <p:childTnLst>
                              <p:par>
                                <p:cTn id="29" presetID="22" presetClass="exit" presetSubtype="8" fill="hold" grpId="0" nodeType="afterEffect">
                                  <p:stCondLst>
                                    <p:cond delay="0"/>
                                  </p:stCondLst>
                                  <p:childTnLst>
                                    <p:animEffect transition="out" filter="wipe(left)">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a:p>
        </p:txBody>
      </p:sp>
      <p:sp>
        <p:nvSpPr>
          <p:cNvPr id="6" name="TextBox 5"/>
          <p:cNvSpPr txBox="1"/>
          <p:nvPr/>
        </p:nvSpPr>
        <p:spPr>
          <a:xfrm>
            <a:off x="563683" y="428604"/>
            <a:ext cx="4222631" cy="4918269"/>
          </a:xfrm>
          <a:prstGeom prst="rect">
            <a:avLst/>
          </a:prstGeom>
          <a:noFill/>
        </p:spPr>
        <p:txBody>
          <a:bodyPr wrap="none" rtlCol="0">
            <a:spAutoFit/>
          </a:bodyPr>
          <a:lstStyle/>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2" action="ppaction://hlinksldjump"/>
              </a:rPr>
              <a:t>党的性质</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3" action="ppaction://hlinksldjump"/>
              </a:rPr>
              <a:t>行动指南</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4" action="ppaction://hlinksldjump"/>
              </a:rPr>
              <a:t>马克思列宁主义</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5" action="ppaction://hlinksldjump"/>
              </a:rPr>
              <a:t>毛泽东思想</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6" action="ppaction://hlinksldjump"/>
              </a:rPr>
              <a:t>邓小平理论</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7" action="ppaction://hlinksldjump"/>
              </a:rPr>
              <a:t>“三个代表”重要思想</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8" action="ppaction://hlinksldjump"/>
              </a:rPr>
              <a:t>科学发展观</a:t>
            </a:r>
            <a:endParaRPr lang="en-US" altLang="zh-CN" sz="2800" dirty="0" smtClean="0">
              <a:solidFill>
                <a:srgbClr val="0000CC"/>
              </a:solidFill>
              <a:latin typeface="黑体" pitchFamily="49" charset="-122"/>
              <a:ea typeface="黑体" pitchFamily="49" charset="-122"/>
            </a:endParaRPr>
          </a:p>
        </p:txBody>
      </p:sp>
      <p:sp>
        <p:nvSpPr>
          <p:cNvPr id="7" name="TextBox 6"/>
          <p:cNvSpPr txBox="1"/>
          <p:nvPr/>
        </p:nvSpPr>
        <p:spPr>
          <a:xfrm>
            <a:off x="4923284" y="428604"/>
            <a:ext cx="3863558" cy="5035225"/>
          </a:xfrm>
          <a:prstGeom prst="rect">
            <a:avLst/>
          </a:prstGeom>
          <a:noFill/>
        </p:spPr>
        <p:txBody>
          <a:bodyPr wrap="none" rtlCol="0">
            <a:spAutoFit/>
          </a:bodyPr>
          <a:lstStyle/>
          <a:p>
            <a:pPr>
              <a:lnSpc>
                <a:spcPct val="160000"/>
              </a:lnSpc>
              <a:buFont typeface="Wingdings" pitchFamily="2" charset="2"/>
              <a:buChar char="l"/>
            </a:pPr>
            <a:r>
              <a:rPr lang="en-US" altLang="zh-CN"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9" action="ppaction://hlinksldjump"/>
              </a:rPr>
              <a:t>道路、理论、制度</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0" action="ppaction://hlinksldjump"/>
              </a:rPr>
              <a:t>三大历史任务</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1" action="ppaction://hlinksldjump"/>
              </a:rPr>
              <a:t>社会主义初级阶段</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1" action="ppaction://hlinksldjump"/>
              </a:rPr>
              <a:t>我国社会的主要矛盾</a:t>
            </a:r>
            <a:endParaRPr lang="en-US" altLang="zh-CN" sz="2800" dirty="0" smtClean="0">
              <a:solidFill>
                <a:srgbClr val="0000CC"/>
              </a:solidFill>
              <a:latin typeface="黑体" pitchFamily="49" charset="-122"/>
              <a:ea typeface="黑体" pitchFamily="49" charset="-122"/>
            </a:endParaRPr>
          </a:p>
          <a:p>
            <a:pPr>
              <a:spcBef>
                <a:spcPts val="1200"/>
              </a:spcBef>
              <a:spcAft>
                <a:spcPts val="1200"/>
              </a:spcAft>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2" action="ppaction://hlinksldjump"/>
              </a:rPr>
              <a:t>社会主义建设的根本</a:t>
            </a:r>
            <a:r>
              <a:rPr lang="en-US" altLang="zh-CN" sz="2800" dirty="0" smtClean="0">
                <a:solidFill>
                  <a:srgbClr val="0000CC"/>
                </a:solidFill>
                <a:latin typeface="黑体" pitchFamily="49" charset="-122"/>
                <a:ea typeface="黑体" pitchFamily="49" charset="-122"/>
                <a:hlinkClick r:id="rId12" action="ppaction://hlinksldjump"/>
              </a:rPr>
              <a:t/>
            </a:r>
            <a:br>
              <a:rPr lang="en-US" altLang="zh-CN" sz="2800" dirty="0" smtClean="0">
                <a:solidFill>
                  <a:srgbClr val="0000CC"/>
                </a:solidFill>
                <a:latin typeface="黑体" pitchFamily="49" charset="-122"/>
                <a:ea typeface="黑体" pitchFamily="49" charset="-122"/>
                <a:hlinkClick r:id="rId12" action="ppaction://hlinksldjump"/>
              </a:rPr>
            </a:br>
            <a:r>
              <a:rPr lang="zh-CN" altLang="en-US" sz="2800" dirty="0" smtClean="0">
                <a:solidFill>
                  <a:srgbClr val="0000CC"/>
                </a:solidFill>
                <a:latin typeface="黑体" pitchFamily="49" charset="-122"/>
                <a:ea typeface="黑体" pitchFamily="49" charset="-122"/>
              </a:rPr>
              <a:t>  </a:t>
            </a:r>
            <a:r>
              <a:rPr lang="zh-CN" altLang="en-US" sz="14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2" action="ppaction://hlinksldjump"/>
              </a:rPr>
              <a:t>任务</a:t>
            </a:r>
            <a:endParaRPr lang="en-US" altLang="zh-CN" sz="2800" dirty="0" smtClean="0">
              <a:solidFill>
                <a:srgbClr val="0000CC"/>
              </a:solidFill>
              <a:latin typeface="黑体" pitchFamily="49" charset="-122"/>
              <a:ea typeface="黑体" pitchFamily="49" charset="-122"/>
            </a:endParaRPr>
          </a:p>
          <a:p>
            <a:pPr>
              <a:spcBef>
                <a:spcPts val="1200"/>
              </a:spcBef>
              <a:spcAft>
                <a:spcPts val="1200"/>
              </a:spcAft>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3" action="ppaction://hlinksldjump"/>
              </a:rPr>
              <a:t>基本经济制度和分配</a:t>
            </a:r>
            <a:r>
              <a:rPr lang="en-US" altLang="zh-CN" sz="2800" dirty="0" smtClean="0">
                <a:solidFill>
                  <a:srgbClr val="0000CC"/>
                </a:solidFill>
                <a:latin typeface="黑体" pitchFamily="49" charset="-122"/>
                <a:ea typeface="黑体" pitchFamily="49" charset="-122"/>
              </a:rPr>
              <a:t/>
            </a:r>
            <a:br>
              <a:rPr lang="en-US" altLang="zh-CN" sz="2800" dirty="0" smtClean="0">
                <a:solidFill>
                  <a:srgbClr val="0000CC"/>
                </a:solidFill>
                <a:latin typeface="黑体" pitchFamily="49" charset="-122"/>
                <a:ea typeface="黑体" pitchFamily="49" charset="-122"/>
              </a:rPr>
            </a:br>
            <a:r>
              <a:rPr lang="zh-CN" altLang="en-US" sz="2800" dirty="0" smtClean="0">
                <a:solidFill>
                  <a:srgbClr val="0000CC"/>
                </a:solidFill>
                <a:latin typeface="黑体" pitchFamily="49" charset="-122"/>
                <a:ea typeface="黑体" pitchFamily="49" charset="-122"/>
              </a:rPr>
              <a:t>  </a:t>
            </a:r>
            <a:r>
              <a:rPr lang="zh-CN" altLang="en-US" sz="14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3" action="ppaction://hlinksldjump"/>
              </a:rPr>
              <a:t>制度</a:t>
            </a:r>
            <a:endParaRPr lang="en-US" altLang="zh-CN" sz="2800" dirty="0" smtClean="0">
              <a:solidFill>
                <a:srgbClr val="0000CC"/>
              </a:solidFill>
              <a:latin typeface="黑体" pitchFamily="49" charset="-122"/>
              <a:ea typeface="黑体" pitchFamily="49" charset="-122"/>
            </a:endParaRPr>
          </a:p>
        </p:txBody>
      </p:sp>
      <p:sp>
        <p:nvSpPr>
          <p:cNvPr id="10" name="TextBox 9"/>
          <p:cNvSpPr txBox="1"/>
          <p:nvPr/>
        </p:nvSpPr>
        <p:spPr>
          <a:xfrm>
            <a:off x="1785918" y="5857892"/>
            <a:ext cx="5724644" cy="461665"/>
          </a:xfrm>
          <a:prstGeom prst="rect">
            <a:avLst/>
          </a:prstGeom>
          <a:noFill/>
          <a:ln w="19050">
            <a:solidFill>
              <a:srgbClr val="FF5050"/>
            </a:solidFill>
          </a:ln>
        </p:spPr>
        <p:txBody>
          <a:bodyPr wrap="none" rtlCol="0">
            <a:spAutoFit/>
          </a:bodyPr>
          <a:lstStyle/>
          <a:p>
            <a:r>
              <a:rPr lang="zh-CN" altLang="en-US" sz="2400" dirty="0" smtClean="0">
                <a:solidFill>
                  <a:srgbClr val="FF5050"/>
                </a:solidFill>
                <a:latin typeface="黑体" pitchFamily="49" charset="-122"/>
                <a:ea typeface="黑体" pitchFamily="49" charset="-122"/>
              </a:rPr>
              <a:t>可以连贯学习，也可以选择主题加深印象</a:t>
            </a:r>
            <a:endParaRPr lang="zh-CN" altLang="en-US" sz="2400"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083320"/>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改革开放以来我们取得一切成绩和进步的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根本原因</a:t>
            </a:r>
            <a:r>
              <a:rPr lang="zh-CN" altLang="en-US" sz="3600" dirty="0" smtClean="0">
                <a:latin typeface="黑体" pitchFamily="49" charset="-122"/>
                <a:ea typeface="黑体" pitchFamily="49" charset="-122"/>
              </a:rPr>
              <a:t>，归结起来就是：开辟了</a:t>
            </a:r>
            <a:r>
              <a:rPr lang="zh-CN" altLang="en-US" sz="3600" dirty="0" smtClean="0">
                <a:solidFill>
                  <a:srgbClr val="FF0000"/>
                </a:solidFill>
                <a:latin typeface="楷体" pitchFamily="49" charset="-122"/>
                <a:ea typeface="楷体" pitchFamily="49" charset="-122"/>
              </a:rPr>
              <a:t>中国特色社会主义道路</a:t>
            </a:r>
            <a:r>
              <a:rPr lang="zh-CN" altLang="en-US" sz="3600" dirty="0" smtClean="0">
                <a:latin typeface="黑体" pitchFamily="49" charset="-122"/>
                <a:ea typeface="黑体" pitchFamily="49" charset="-122"/>
              </a:rPr>
              <a:t>，形成了</a:t>
            </a:r>
            <a:r>
              <a:rPr lang="zh-CN" altLang="en-US" sz="3600" dirty="0" smtClean="0">
                <a:solidFill>
                  <a:srgbClr val="FF0000"/>
                </a:solidFill>
                <a:latin typeface="楷体" pitchFamily="49" charset="-122"/>
                <a:ea typeface="楷体" pitchFamily="49" charset="-122"/>
              </a:rPr>
              <a:t>中国特色社会主义理论体系</a:t>
            </a:r>
            <a:r>
              <a:rPr lang="zh-CN" altLang="en-US" sz="3600" dirty="0" smtClean="0">
                <a:latin typeface="黑体" pitchFamily="49" charset="-122"/>
                <a:ea typeface="黑体" pitchFamily="49" charset="-122"/>
              </a:rPr>
              <a:t>，确立了</a:t>
            </a:r>
            <a:r>
              <a:rPr lang="zh-CN" altLang="en-US" sz="3600" dirty="0" smtClean="0">
                <a:solidFill>
                  <a:srgbClr val="FF0000"/>
                </a:solidFill>
                <a:latin typeface="楷体" pitchFamily="49" charset="-122"/>
                <a:ea typeface="楷体" pitchFamily="49" charset="-122"/>
              </a:rPr>
              <a:t>中国特色社会主义制度</a:t>
            </a:r>
            <a:r>
              <a:rPr lang="zh-CN" altLang="en-US" sz="3600" dirty="0" smtClean="0">
                <a:latin typeface="黑体" pitchFamily="49" charset="-122"/>
                <a:ea typeface="黑体" pitchFamily="49" charset="-122"/>
              </a:rPr>
              <a:t>。全党同志要倍加珍惜、长期坚持和不断发展党历经艰辛开创的这条</a:t>
            </a:r>
            <a:r>
              <a:rPr lang="zh-CN" altLang="en-US" sz="3600" dirty="0" smtClean="0">
                <a:solidFill>
                  <a:srgbClr val="FF0000"/>
                </a:solidFill>
                <a:latin typeface="楷体" pitchFamily="49" charset="-122"/>
                <a:ea typeface="楷体" pitchFamily="49" charset="-122"/>
              </a:rPr>
              <a:t>道路</a:t>
            </a:r>
            <a:r>
              <a:rPr lang="zh-CN" altLang="en-US" sz="3600" dirty="0" smtClean="0">
                <a:latin typeface="黑体" pitchFamily="49" charset="-122"/>
                <a:ea typeface="黑体" pitchFamily="49" charset="-122"/>
              </a:rPr>
              <a:t>、这个</a:t>
            </a:r>
            <a:r>
              <a:rPr lang="zh-CN" altLang="en-US" sz="3600" dirty="0" smtClean="0">
                <a:solidFill>
                  <a:srgbClr val="FF0000"/>
                </a:solidFill>
                <a:latin typeface="楷体" pitchFamily="49" charset="-122"/>
                <a:ea typeface="楷体" pitchFamily="49" charset="-122"/>
              </a:rPr>
              <a:t>理论体系</a:t>
            </a:r>
            <a:r>
              <a:rPr lang="zh-CN" altLang="en-US" sz="3600" dirty="0" smtClean="0">
                <a:latin typeface="黑体" pitchFamily="49" charset="-122"/>
                <a:ea typeface="黑体" pitchFamily="49" charset="-122"/>
              </a:rPr>
              <a:t>、这个</a:t>
            </a:r>
            <a:r>
              <a:rPr lang="zh-CN" altLang="en-US" sz="3600" dirty="0" smtClean="0">
                <a:solidFill>
                  <a:srgbClr val="FF0000"/>
                </a:solidFill>
                <a:latin typeface="楷体" pitchFamily="49" charset="-122"/>
                <a:ea typeface="楷体" pitchFamily="49" charset="-122"/>
              </a:rPr>
              <a:t>制度</a:t>
            </a:r>
            <a:r>
              <a:rPr lang="zh-CN" altLang="en-US" sz="3600" dirty="0" smtClean="0">
                <a:latin typeface="黑体" pitchFamily="49" charset="-122"/>
                <a:ea typeface="黑体" pitchFamily="49" charset="-122"/>
              </a:rPr>
              <a:t>，</a:t>
            </a:r>
          </a:p>
        </p:txBody>
      </p:sp>
      <p:sp>
        <p:nvSpPr>
          <p:cNvPr id="4" name="矩形 3"/>
          <p:cNvSpPr/>
          <p:nvPr/>
        </p:nvSpPr>
        <p:spPr>
          <a:xfrm>
            <a:off x="1000100" y="2357430"/>
            <a:ext cx="46434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429520" y="2357430"/>
            <a:ext cx="1071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71472" y="3071810"/>
            <a:ext cx="457203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986144" y="3113752"/>
            <a:ext cx="157163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00034" y="3857628"/>
            <a:ext cx="321471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87720" y="535782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783880" y="5357826"/>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986144" y="538502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20</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par>
                                <p:cTn id="21" presetID="22" presetClass="exit" presetSubtype="8" fill="hold" grpId="0" nodeType="withEffect">
                                  <p:stCondLst>
                                    <p:cond delay="0"/>
                                  </p:stCondLst>
                                  <p:childTnLst>
                                    <p:animEffect transition="out" filter="wipe(left)">
                                      <p:cBhvr>
                                        <p:cTn id="22" dur="500"/>
                                        <p:tgtEl>
                                          <p:spTgt spid="8"/>
                                        </p:tgtEl>
                                      </p:cBhvr>
                                    </p:animEffect>
                                    <p:set>
                                      <p:cBhvr>
                                        <p:cTn id="23" dur="1" fill="hold">
                                          <p:stCondLst>
                                            <p:cond delay="499"/>
                                          </p:stCondLst>
                                        </p:cTn>
                                        <p:tgtEl>
                                          <p:spTgt spid="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2" presetClass="exit" presetSubtype="8" fill="hold" grpId="0" nodeType="clickEffect">
                                  <p:stCondLst>
                                    <p:cond delay="0"/>
                                  </p:stCondLst>
                                  <p:childTnLst>
                                    <p:animEffect transition="out" filter="wipe(left)">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xit" presetSubtype="8" fill="hold" grpId="0" nodeType="clickEffect">
                                  <p:stCondLst>
                                    <p:cond delay="0"/>
                                  </p:stCondLst>
                                  <p:childTnLst>
                                    <p:animEffect transition="out" filter="wipe(left)">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xit" presetSubtype="8" fill="hold" grpId="0" nodeType="clickEffect">
                                  <p:stCondLst>
                                    <p:cond delay="0"/>
                                  </p:stCondLst>
                                  <p:childTnLst>
                                    <p:animEffect transition="out" filter="wipe(left)">
                                      <p:cBhvr>
                                        <p:cTn id="37" dur="500"/>
                                        <p:tgtEl>
                                          <p:spTgt spid="11"/>
                                        </p:tgtEl>
                                      </p:cBhvr>
                                    </p:animEffect>
                                    <p:set>
                                      <p:cBhvr>
                                        <p:cTn id="38"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642918"/>
            <a:ext cx="8229600" cy="6083320"/>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高举中国特色社会主义伟大旗帜，为实现</a:t>
            </a:r>
            <a:r>
              <a:rPr lang="zh-CN" altLang="en-US" sz="3600" dirty="0" smtClean="0">
                <a:solidFill>
                  <a:srgbClr val="FF0000"/>
                </a:solidFill>
                <a:latin typeface="楷体" pitchFamily="49" charset="-122"/>
                <a:ea typeface="楷体" pitchFamily="49" charset="-122"/>
              </a:rPr>
              <a:t>推进现代化建设</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完成祖国统一</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维护世界和平与促进共同发展</a:t>
            </a:r>
            <a:r>
              <a:rPr lang="zh-CN" altLang="en-US" sz="3600" dirty="0" smtClean="0">
                <a:latin typeface="黑体" pitchFamily="49" charset="-122"/>
                <a:ea typeface="黑体" pitchFamily="49" charset="-122"/>
              </a:rPr>
              <a:t>这</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三大历史任务</a:t>
            </a:r>
            <a:r>
              <a:rPr lang="zh-CN" altLang="en-US" sz="3600" dirty="0" smtClean="0">
                <a:latin typeface="黑体" pitchFamily="49" charset="-122"/>
                <a:ea typeface="黑体" pitchFamily="49" charset="-122"/>
              </a:rPr>
              <a:t>而奋斗。</a:t>
            </a:r>
          </a:p>
        </p:txBody>
      </p:sp>
      <p:sp>
        <p:nvSpPr>
          <p:cNvPr id="3" name="矩形 2"/>
          <p:cNvSpPr/>
          <p:nvPr/>
        </p:nvSpPr>
        <p:spPr>
          <a:xfrm>
            <a:off x="1142976" y="3055706"/>
            <a:ext cx="321471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4786314" y="3082900"/>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929586" y="3068152"/>
            <a:ext cx="642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3414" y="3812028"/>
            <a:ext cx="557216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21</a:t>
            </a:fld>
            <a:endParaRPr lang="zh-CN" altLang="en-US"/>
          </a:p>
        </p:txBody>
      </p:sp>
      <p:sp>
        <p:nvSpPr>
          <p:cNvPr id="8" name="动作按钮: 第一张 7">
            <a:hlinkClick r:id="rId2" action="ppaction://hlinksldjump" highlightClick="1"/>
          </p:cNvPr>
          <p:cNvSpPr/>
          <p:nvPr/>
        </p:nvSpPr>
        <p:spPr>
          <a:xfrm>
            <a:off x="442912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57166"/>
            <a:ext cx="8229600" cy="601188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我国正处于并将长期处于</a:t>
            </a:r>
            <a:r>
              <a:rPr lang="zh-CN" altLang="en-US" sz="3600" dirty="0" smtClean="0">
                <a:solidFill>
                  <a:srgbClr val="FF0000"/>
                </a:solidFill>
                <a:latin typeface="楷体" pitchFamily="49" charset="-122"/>
                <a:ea typeface="楷体" pitchFamily="49" charset="-122"/>
              </a:rPr>
              <a:t>社会主义初级阶段</a:t>
            </a:r>
            <a:r>
              <a:rPr lang="zh-CN" altLang="en-US" sz="3600" dirty="0" smtClean="0">
                <a:latin typeface="黑体" pitchFamily="49" charset="-122"/>
                <a:ea typeface="黑体" pitchFamily="49" charset="-122"/>
              </a:rPr>
              <a:t>。这是在经济文化</a:t>
            </a:r>
            <a:r>
              <a:rPr lang="zh-CN" altLang="en-US" sz="3600" dirty="0" smtClean="0">
                <a:solidFill>
                  <a:srgbClr val="FF0000"/>
                </a:solidFill>
                <a:latin typeface="楷体" pitchFamily="49" charset="-122"/>
                <a:ea typeface="楷体" pitchFamily="49" charset="-122"/>
              </a:rPr>
              <a:t>落后</a:t>
            </a:r>
            <a:r>
              <a:rPr lang="zh-CN" altLang="en-US" sz="3600" dirty="0" smtClean="0">
                <a:latin typeface="黑体" pitchFamily="49" charset="-122"/>
                <a:ea typeface="黑体" pitchFamily="49" charset="-122"/>
              </a:rPr>
              <a:t>的中国建设社会主义现代化不可逾越的历史阶段，需要</a:t>
            </a:r>
            <a:r>
              <a:rPr lang="zh-CN" altLang="en-US" sz="3600" dirty="0" smtClean="0">
                <a:solidFill>
                  <a:srgbClr val="FF0000"/>
                </a:solidFill>
                <a:latin typeface="楷体" pitchFamily="49" charset="-122"/>
                <a:ea typeface="楷体" pitchFamily="49" charset="-122"/>
              </a:rPr>
              <a:t>上百年</a:t>
            </a:r>
            <a:r>
              <a:rPr lang="zh-CN" altLang="en-US" sz="3600" dirty="0" smtClean="0">
                <a:latin typeface="黑体" pitchFamily="49" charset="-122"/>
                <a:ea typeface="黑体" pitchFamily="49" charset="-122"/>
              </a:rPr>
              <a:t>的时间。我国的社会主义建设，必须从我国的国情出发，走中国特色社会主义道路。在现阶段，</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我国社会的主要矛盾</a:t>
            </a:r>
            <a:r>
              <a:rPr lang="zh-CN" altLang="en-US" sz="3600" dirty="0" smtClean="0">
                <a:latin typeface="黑体" pitchFamily="49" charset="-122"/>
                <a:ea typeface="黑体" pitchFamily="49" charset="-122"/>
              </a:rPr>
              <a:t>是</a:t>
            </a:r>
            <a:r>
              <a:rPr lang="zh-CN" altLang="en-US" sz="3600" dirty="0" smtClean="0">
                <a:solidFill>
                  <a:srgbClr val="FF0000"/>
                </a:solidFill>
                <a:latin typeface="楷体" pitchFamily="49" charset="-122"/>
                <a:ea typeface="楷体" pitchFamily="49" charset="-122"/>
              </a:rPr>
              <a:t>人民日益增长的物质</a:t>
            </a:r>
          </a:p>
        </p:txBody>
      </p:sp>
      <p:sp>
        <p:nvSpPr>
          <p:cNvPr id="4" name="矩形 3"/>
          <p:cNvSpPr/>
          <p:nvPr/>
        </p:nvSpPr>
        <p:spPr>
          <a:xfrm>
            <a:off x="6528020" y="84248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71472" y="1569310"/>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086946" y="1613554"/>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441306" y="3143248"/>
            <a:ext cx="134487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242004" y="5409912"/>
            <a:ext cx="41434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22</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par>
                          <p:cTn id="8" fill="hold">
                            <p:stCondLst>
                              <p:cond delay="500"/>
                            </p:stCondLst>
                            <p:childTnLst>
                              <p:par>
                                <p:cTn id="9" presetID="22" presetClass="exit" presetSubtype="8" fill="hold" grpId="0" nodeType="afterEffect">
                                  <p:stCondLst>
                                    <p:cond delay="0"/>
                                  </p:stCondLst>
                                  <p:childTnLst>
                                    <p:animEffect transition="out" filter="wipe(left)">
                                      <p:cBhvr>
                                        <p:cTn id="10" dur="500"/>
                                        <p:tgtEl>
                                          <p:spTgt spid="5"/>
                                        </p:tgtEl>
                                      </p:cBhvr>
                                    </p:animEffect>
                                    <p:set>
                                      <p:cBhvr>
                                        <p:cTn id="11" dur="1" fill="hold">
                                          <p:stCondLst>
                                            <p:cond delay="499"/>
                                          </p:stCondLst>
                                        </p:cTn>
                                        <p:tgtEl>
                                          <p:spTgt spid="5"/>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22" presetClass="exit" presetSubtype="8" fill="hold" grpId="0" nodeType="clickEffect">
                                  <p:stCondLst>
                                    <p:cond delay="0"/>
                                  </p:stCondLst>
                                  <p:childTnLst>
                                    <p:animEffect transition="out" filter="wipe(left)">
                                      <p:cBhvr>
                                        <p:cTn id="15" dur="500"/>
                                        <p:tgtEl>
                                          <p:spTgt spid="6"/>
                                        </p:tgtEl>
                                      </p:cBhvr>
                                    </p:animEffect>
                                    <p:set>
                                      <p:cBhvr>
                                        <p:cTn id="16" dur="1" fill="hold">
                                          <p:stCondLst>
                                            <p:cond delay="499"/>
                                          </p:stCondLst>
                                        </p:cTn>
                                        <p:tgtEl>
                                          <p:spTgt spid="6"/>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22" presetClass="exit" presetSubtype="8" fill="hold" grpId="0" nodeType="clickEffect">
                                  <p:stCondLst>
                                    <p:cond delay="0"/>
                                  </p:stCondLst>
                                  <p:childTnLst>
                                    <p:animEffect transition="out" filter="wipe(left)">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xit" presetSubtype="8" fill="hold" grpId="0" nodeType="clickEffect">
                                  <p:stCondLst>
                                    <p:cond delay="0"/>
                                  </p:stCondLst>
                                  <p:childTnLst>
                                    <p:animEffect transition="out" filter="wipe(left)">
                                      <p:cBhvr>
                                        <p:cTn id="25" dur="500"/>
                                        <p:tgtEl>
                                          <p:spTgt spid="8"/>
                                        </p:tgtEl>
                                      </p:cBhvr>
                                    </p:animEffect>
                                    <p:set>
                                      <p:cBhvr>
                                        <p:cTn id="26"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69072"/>
          </a:xfrm>
        </p:spPr>
        <p:txBody>
          <a:bodyPr vert="horz" lIns="91440" tIns="45720" rIns="91440" bIns="45720" rtlCol="0" anchor="ctr">
            <a:noAutofit/>
          </a:bodyPr>
          <a:lstStyle/>
          <a:p>
            <a:pPr algn="l">
              <a:lnSpc>
                <a:spcPct val="140000"/>
              </a:lnSpc>
            </a:pPr>
            <a:r>
              <a:rPr lang="zh-CN" altLang="en-US" sz="3600" dirty="0" smtClean="0">
                <a:solidFill>
                  <a:srgbClr val="FF0000"/>
                </a:solidFill>
                <a:latin typeface="楷体" pitchFamily="49" charset="-122"/>
                <a:ea typeface="楷体" pitchFamily="49" charset="-122"/>
              </a:rPr>
              <a:t>文化需要同落后的社会生产</a:t>
            </a:r>
            <a:r>
              <a:rPr lang="zh-CN" altLang="en-US" sz="3600" dirty="0" smtClean="0">
                <a:latin typeface="黑体" pitchFamily="49" charset="-122"/>
                <a:ea typeface="黑体" pitchFamily="49" charset="-122"/>
              </a:rPr>
              <a:t>之间的矛盾。由于国内的因素和国际的影响，阶级斗争还在</a:t>
            </a:r>
            <a:r>
              <a:rPr lang="zh-CN" altLang="en-US" sz="3600" dirty="0" smtClean="0">
                <a:solidFill>
                  <a:srgbClr val="FF0000"/>
                </a:solidFill>
                <a:latin typeface="楷体" pitchFamily="49" charset="-122"/>
                <a:ea typeface="楷体" pitchFamily="49" charset="-122"/>
              </a:rPr>
              <a:t>一定范围内</a:t>
            </a:r>
            <a:r>
              <a:rPr lang="zh-CN" altLang="en-US" sz="3600" dirty="0" smtClean="0">
                <a:latin typeface="黑体" pitchFamily="49" charset="-122"/>
                <a:ea typeface="黑体" pitchFamily="49" charset="-122"/>
              </a:rPr>
              <a:t>长期存在，在某种条件下还有可能</a:t>
            </a:r>
            <a:r>
              <a:rPr lang="zh-CN" altLang="en-US" sz="3600" dirty="0" smtClean="0">
                <a:solidFill>
                  <a:srgbClr val="FF0000"/>
                </a:solidFill>
                <a:latin typeface="楷体" pitchFamily="49" charset="-122"/>
                <a:ea typeface="楷体" pitchFamily="49" charset="-122"/>
              </a:rPr>
              <a:t>激化</a:t>
            </a:r>
            <a:r>
              <a:rPr lang="zh-CN" altLang="en-US" sz="3600" dirty="0" smtClean="0">
                <a:latin typeface="黑体" pitchFamily="49" charset="-122"/>
                <a:ea typeface="黑体" pitchFamily="49" charset="-122"/>
              </a:rPr>
              <a:t>，但已经不是主要矛盾。我国</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社会主义建设的根本任务</a:t>
            </a:r>
            <a:r>
              <a:rPr lang="zh-CN" altLang="en-US" sz="3600" dirty="0" smtClean="0">
                <a:latin typeface="黑体" pitchFamily="49" charset="-122"/>
                <a:ea typeface="黑体" pitchFamily="49" charset="-122"/>
              </a:rPr>
              <a:t>，是进一步解放</a:t>
            </a:r>
            <a:r>
              <a:rPr lang="zh-CN" altLang="en-US" sz="3600" dirty="0" smtClean="0">
                <a:solidFill>
                  <a:srgbClr val="FF0000"/>
                </a:solidFill>
                <a:latin typeface="楷体" pitchFamily="49" charset="-122"/>
                <a:ea typeface="楷体" pitchFamily="49" charset="-122"/>
              </a:rPr>
              <a:t>生产力</a:t>
            </a:r>
            <a:r>
              <a:rPr lang="zh-CN" altLang="en-US" sz="3600" dirty="0" smtClean="0">
                <a:latin typeface="黑体" pitchFamily="49" charset="-122"/>
                <a:ea typeface="黑体" pitchFamily="49" charset="-122"/>
              </a:rPr>
              <a:t>，发展</a:t>
            </a:r>
            <a:r>
              <a:rPr lang="zh-CN" altLang="en-US" sz="3600" dirty="0" smtClean="0">
                <a:solidFill>
                  <a:srgbClr val="FF0000"/>
                </a:solidFill>
                <a:latin typeface="楷体" pitchFamily="49" charset="-122"/>
                <a:ea typeface="楷体" pitchFamily="49" charset="-122"/>
              </a:rPr>
              <a:t>生产力</a:t>
            </a:r>
            <a:r>
              <a:rPr lang="zh-CN" altLang="en-US" sz="3600" dirty="0" smtClean="0">
                <a:latin typeface="黑体" pitchFamily="49" charset="-122"/>
                <a:ea typeface="黑体" pitchFamily="49" charset="-122"/>
              </a:rPr>
              <a:t>，逐步实现社会主义</a:t>
            </a:r>
            <a:r>
              <a:rPr lang="zh-CN" altLang="en-US" sz="3600" dirty="0" smtClean="0">
                <a:solidFill>
                  <a:srgbClr val="FF0000"/>
                </a:solidFill>
                <a:latin typeface="楷体" pitchFamily="49" charset="-122"/>
                <a:ea typeface="楷体" pitchFamily="49" charset="-122"/>
              </a:rPr>
              <a:t>现代化</a:t>
            </a:r>
            <a:r>
              <a:rPr lang="zh-CN" altLang="en-US" sz="3600" dirty="0" smtClean="0">
                <a:latin typeface="黑体" pitchFamily="49" charset="-122"/>
                <a:ea typeface="黑体" pitchFamily="49" charset="-122"/>
              </a:rPr>
              <a:t>，并且为此而改革</a:t>
            </a:r>
          </a:p>
        </p:txBody>
      </p:sp>
      <p:sp>
        <p:nvSpPr>
          <p:cNvPr id="3" name="矩形 2"/>
          <p:cNvSpPr/>
          <p:nvPr/>
        </p:nvSpPr>
        <p:spPr>
          <a:xfrm>
            <a:off x="500034" y="857232"/>
            <a:ext cx="550072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943542" y="2414120"/>
            <a:ext cx="22860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342806" y="3165838"/>
            <a:ext cx="88675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889286" y="4727330"/>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601628" y="4697834"/>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328058" y="5510846"/>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23</a:t>
            </a:fld>
            <a:endParaRPr lang="zh-CN" altLang="en-US"/>
          </a:p>
        </p:txBody>
      </p:sp>
      <p:sp>
        <p:nvSpPr>
          <p:cNvPr id="10" name="动作按钮: 第一张 9">
            <a:hlinkClick r:id="rId2" action="ppaction://hlinksldjump" highlightClick="1"/>
          </p:cNvPr>
          <p:cNvSpPr/>
          <p:nvPr/>
        </p:nvSpPr>
        <p:spPr>
          <a:xfrm>
            <a:off x="8715404" y="1000108"/>
            <a:ext cx="285752" cy="312946"/>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xit" presetSubtype="8" fill="hold" grpId="0" nodeType="with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7242" y="203200"/>
            <a:ext cx="8229600" cy="6369072"/>
          </a:xfrm>
        </p:spPr>
        <p:txBody>
          <a:bodyPr vert="horz" lIns="91440" tIns="45720" rIns="91440" bIns="45720" rtlCol="0" anchor="ctr">
            <a:noAutofit/>
          </a:bodyPr>
          <a:lstStyle/>
          <a:p>
            <a:pPr algn="l">
              <a:lnSpc>
                <a:spcPct val="140000"/>
              </a:lnSpc>
            </a:pPr>
            <a:r>
              <a:rPr lang="zh-CN" altLang="en-US" sz="3600" dirty="0" smtClean="0">
                <a:solidFill>
                  <a:srgbClr val="FF0000"/>
                </a:solidFill>
                <a:latin typeface="楷体" pitchFamily="49" charset="-122"/>
                <a:ea typeface="楷体" pitchFamily="49" charset="-122"/>
              </a:rPr>
              <a:t>生产关系</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上层建筑</a:t>
            </a:r>
            <a:r>
              <a:rPr lang="zh-CN" altLang="en-US" sz="3600" dirty="0" smtClean="0">
                <a:latin typeface="黑体" pitchFamily="49" charset="-122"/>
                <a:ea typeface="黑体" pitchFamily="49" charset="-122"/>
              </a:rPr>
              <a:t>中不适应生产力发展的方面和环节。必须坚持和完善</a:t>
            </a:r>
            <a:r>
              <a:rPr lang="zh-CN" altLang="en-US" sz="3600" dirty="0" smtClean="0">
                <a:solidFill>
                  <a:srgbClr val="FF0000"/>
                </a:solidFill>
                <a:latin typeface="楷体" pitchFamily="49" charset="-122"/>
                <a:ea typeface="楷体" pitchFamily="49" charset="-122"/>
              </a:rPr>
              <a:t>公有制</a:t>
            </a:r>
            <a:r>
              <a:rPr lang="zh-CN" altLang="en-US" sz="3600" dirty="0" smtClean="0">
                <a:latin typeface="黑体" pitchFamily="49" charset="-122"/>
                <a:ea typeface="黑体" pitchFamily="49" charset="-122"/>
              </a:rPr>
              <a:t>为主体、</a:t>
            </a:r>
            <a:r>
              <a:rPr lang="zh-CN" altLang="en-US" sz="3600" dirty="0" smtClean="0">
                <a:solidFill>
                  <a:srgbClr val="FF0000"/>
                </a:solidFill>
                <a:latin typeface="楷体" pitchFamily="49" charset="-122"/>
                <a:ea typeface="楷体" pitchFamily="49" charset="-122"/>
              </a:rPr>
              <a:t>多种所有制经济共同发展</a:t>
            </a:r>
            <a:r>
              <a:rPr lang="zh-CN" altLang="en-US" sz="3600" dirty="0" smtClean="0">
                <a:latin typeface="黑体" pitchFamily="49" charset="-122"/>
                <a:ea typeface="黑体" pitchFamily="49" charset="-122"/>
              </a:rPr>
              <a:t>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基本经济制度</a:t>
            </a:r>
            <a:r>
              <a:rPr lang="zh-CN" altLang="en-US" sz="3600" dirty="0" smtClean="0">
                <a:latin typeface="黑体" pitchFamily="49" charset="-122"/>
                <a:ea typeface="黑体" pitchFamily="49" charset="-122"/>
              </a:rPr>
              <a:t>，坚持和完善</a:t>
            </a:r>
            <a:r>
              <a:rPr lang="zh-CN" altLang="en-US" sz="3600" dirty="0" smtClean="0">
                <a:solidFill>
                  <a:srgbClr val="FF0000"/>
                </a:solidFill>
                <a:latin typeface="楷体" pitchFamily="49" charset="-122"/>
                <a:ea typeface="楷体" pitchFamily="49" charset="-122"/>
              </a:rPr>
              <a:t>按劳分配</a:t>
            </a:r>
            <a:r>
              <a:rPr lang="zh-CN" altLang="en-US" sz="3600" dirty="0" smtClean="0">
                <a:latin typeface="黑体" pitchFamily="49" charset="-122"/>
                <a:ea typeface="黑体" pitchFamily="49" charset="-122"/>
              </a:rPr>
              <a:t>为主体、</a:t>
            </a:r>
            <a:r>
              <a:rPr lang="zh-CN" altLang="en-US" sz="3600" dirty="0" smtClean="0">
                <a:solidFill>
                  <a:srgbClr val="FF0000"/>
                </a:solidFill>
                <a:latin typeface="楷体" pitchFamily="49" charset="-122"/>
                <a:ea typeface="楷体" pitchFamily="49" charset="-122"/>
              </a:rPr>
              <a:t>多种分配方式并存</a:t>
            </a:r>
            <a:r>
              <a:rPr lang="zh-CN" altLang="en-US" sz="3600" dirty="0" smtClean="0">
                <a:latin typeface="黑体" pitchFamily="49" charset="-122"/>
                <a:ea typeface="黑体" pitchFamily="49" charset="-122"/>
              </a:rPr>
              <a:t>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分配制度</a:t>
            </a:r>
            <a:r>
              <a:rPr lang="zh-CN" altLang="en-US" sz="3600" dirty="0" smtClean="0">
                <a:latin typeface="黑体" pitchFamily="49" charset="-122"/>
                <a:ea typeface="黑体" pitchFamily="49" charset="-122"/>
              </a:rPr>
              <a:t>，鼓励一部分地区和一部分人先富起来，逐步消灭</a:t>
            </a:r>
            <a:r>
              <a:rPr lang="zh-CN" altLang="en-US" sz="3600" dirty="0" smtClean="0">
                <a:solidFill>
                  <a:srgbClr val="FF0000"/>
                </a:solidFill>
                <a:latin typeface="楷体" pitchFamily="49" charset="-122"/>
                <a:ea typeface="楷体" pitchFamily="49" charset="-122"/>
              </a:rPr>
              <a:t>贫穷</a:t>
            </a:r>
            <a:r>
              <a:rPr lang="zh-CN" altLang="en-US" sz="3600" dirty="0" smtClean="0">
                <a:latin typeface="黑体" pitchFamily="49" charset="-122"/>
                <a:ea typeface="黑体" pitchFamily="49" charset="-122"/>
              </a:rPr>
              <a:t>，达到</a:t>
            </a:r>
            <a:r>
              <a:rPr lang="zh-CN" altLang="en-US" sz="3600" dirty="0" smtClean="0">
                <a:solidFill>
                  <a:srgbClr val="FF0000"/>
                </a:solidFill>
                <a:latin typeface="楷体" pitchFamily="49" charset="-122"/>
                <a:ea typeface="楷体" pitchFamily="49" charset="-122"/>
              </a:rPr>
              <a:t>共同富裕</a:t>
            </a:r>
            <a:r>
              <a:rPr lang="zh-CN" altLang="en-US" sz="3600" dirty="0" smtClean="0">
                <a:latin typeface="黑体" pitchFamily="49" charset="-122"/>
                <a:ea typeface="黑体" pitchFamily="49" charset="-122"/>
              </a:rPr>
              <a:t>，在生产</a:t>
            </a:r>
          </a:p>
        </p:txBody>
      </p:sp>
      <p:sp>
        <p:nvSpPr>
          <p:cNvPr id="3" name="矩形 2"/>
          <p:cNvSpPr/>
          <p:nvPr/>
        </p:nvSpPr>
        <p:spPr>
          <a:xfrm>
            <a:off x="642910" y="84248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2928926" y="85723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557648" y="1571612"/>
            <a:ext cx="100013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3414" y="2313186"/>
            <a:ext cx="50006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928926" y="2359732"/>
            <a:ext cx="50720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156082" y="309900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928794" y="3857628"/>
            <a:ext cx="378621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527492" y="542926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4798760" y="5414516"/>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24</a:t>
            </a:fld>
            <a:endParaRPr lang="zh-CN" altLang="en-US"/>
          </a:p>
        </p:txBody>
      </p:sp>
      <p:sp>
        <p:nvSpPr>
          <p:cNvPr id="13" name="动作按钮: 第一张 12">
            <a:hlinkClick r:id="rId2" action="ppaction://hlinksldjump" highlightClick="1"/>
          </p:cNvPr>
          <p:cNvSpPr/>
          <p:nvPr/>
        </p:nvSpPr>
        <p:spPr>
          <a:xfrm>
            <a:off x="8715404" y="3214686"/>
            <a:ext cx="285752" cy="285728"/>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9"/>
                                        </p:tgtEl>
                                      </p:cBhvr>
                                    </p:animEffect>
                                    <p:set>
                                      <p:cBhvr>
                                        <p:cTn id="35" dur="1" fill="hold">
                                          <p:stCondLst>
                                            <p:cond delay="499"/>
                                          </p:stCondLst>
                                        </p:cTn>
                                        <p:tgtEl>
                                          <p:spTgt spid="9"/>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0"/>
                                        </p:tgtEl>
                                      </p:cBhvr>
                                    </p:animEffect>
                                    <p:set>
                                      <p:cBhvr>
                                        <p:cTn id="40" dur="1" fill="hold">
                                          <p:stCondLst>
                                            <p:cond delay="499"/>
                                          </p:stCondLst>
                                        </p:cTn>
                                        <p:tgtEl>
                                          <p:spTgt spid="10"/>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1"/>
                                        </p:tgtEl>
                                      </p:cBhvr>
                                    </p:animEffect>
                                    <p:set>
                                      <p:cBhvr>
                                        <p:cTn id="45"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发展和</a:t>
            </a:r>
            <a:r>
              <a:rPr lang="zh-CN" altLang="en-US" sz="3600" dirty="0" smtClean="0">
                <a:solidFill>
                  <a:srgbClr val="FF0000"/>
                </a:solidFill>
                <a:latin typeface="楷体" pitchFamily="49" charset="-122"/>
                <a:ea typeface="楷体" pitchFamily="49" charset="-122"/>
              </a:rPr>
              <a:t>社会财富增长</a:t>
            </a:r>
            <a:r>
              <a:rPr lang="zh-CN" altLang="en-US" sz="3600" dirty="0" smtClean="0">
                <a:latin typeface="黑体" pitchFamily="49" charset="-122"/>
                <a:ea typeface="黑体" pitchFamily="49" charset="-122"/>
              </a:rPr>
              <a:t>的基础上不断满足</a:t>
            </a:r>
            <a:r>
              <a:rPr lang="zh-CN" altLang="en-US" sz="3600" dirty="0" smtClean="0">
                <a:solidFill>
                  <a:srgbClr val="FF0000"/>
                </a:solidFill>
                <a:latin typeface="楷体" pitchFamily="49" charset="-122"/>
                <a:ea typeface="楷体" pitchFamily="49" charset="-122"/>
              </a:rPr>
              <a:t>人民日益增长的物质文化</a:t>
            </a:r>
            <a:r>
              <a:rPr lang="zh-CN" altLang="en-US" sz="3600" dirty="0" smtClean="0">
                <a:latin typeface="黑体" pitchFamily="49" charset="-122"/>
                <a:ea typeface="黑体" pitchFamily="49" charset="-122"/>
              </a:rPr>
              <a:t>需要，促进人的</a:t>
            </a:r>
            <a:r>
              <a:rPr lang="zh-CN" altLang="en-US" sz="3600" dirty="0" smtClean="0">
                <a:solidFill>
                  <a:srgbClr val="FF0000"/>
                </a:solidFill>
                <a:latin typeface="楷体" pitchFamily="49" charset="-122"/>
                <a:ea typeface="楷体" pitchFamily="49" charset="-122"/>
              </a:rPr>
              <a:t>全面发展</a:t>
            </a:r>
            <a:r>
              <a:rPr lang="zh-CN" altLang="en-US" sz="3600" dirty="0" smtClean="0">
                <a:latin typeface="黑体" pitchFamily="49" charset="-122"/>
                <a:ea typeface="黑体" pitchFamily="49" charset="-122"/>
              </a:rPr>
              <a:t>。发展是我们党执政兴国的</a:t>
            </a:r>
            <a:r>
              <a:rPr lang="zh-CN" altLang="en-US" sz="3600" dirty="0" smtClean="0">
                <a:solidFill>
                  <a:srgbClr val="FF0000"/>
                </a:solidFill>
                <a:latin typeface="楷体" pitchFamily="49" charset="-122"/>
                <a:ea typeface="楷体" pitchFamily="49" charset="-122"/>
              </a:rPr>
              <a:t>第一要务</a:t>
            </a:r>
            <a:r>
              <a:rPr lang="zh-CN" altLang="en-US" sz="3600" dirty="0" smtClean="0">
                <a:latin typeface="黑体" pitchFamily="49" charset="-122"/>
                <a:ea typeface="黑体" pitchFamily="49" charset="-122"/>
              </a:rPr>
              <a:t>。各项工作都要把</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有利于</a:t>
            </a:r>
            <a:r>
              <a:rPr lang="zh-CN" altLang="en-US" sz="3600" dirty="0" smtClean="0">
                <a:latin typeface="黑体" pitchFamily="49" charset="-122"/>
                <a:ea typeface="黑体" pitchFamily="49" charset="-122"/>
              </a:rPr>
              <a:t>发展社会主义社会的</a:t>
            </a:r>
            <a:r>
              <a:rPr lang="zh-CN" altLang="en-US" sz="3600" dirty="0" smtClean="0">
                <a:solidFill>
                  <a:srgbClr val="FF0000"/>
                </a:solidFill>
                <a:latin typeface="楷体" pitchFamily="49" charset="-122"/>
                <a:ea typeface="楷体" pitchFamily="49" charset="-122"/>
              </a:rPr>
              <a:t>生产力</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有利于</a:t>
            </a:r>
            <a:r>
              <a:rPr lang="zh-CN" altLang="en-US" sz="3600" dirty="0" smtClean="0">
                <a:latin typeface="黑体" pitchFamily="49" charset="-122"/>
                <a:ea typeface="黑体" pitchFamily="49" charset="-122"/>
              </a:rPr>
              <a:t>增强社会主义国家的</a:t>
            </a:r>
            <a:r>
              <a:rPr lang="zh-CN" altLang="en-US" sz="3600" dirty="0" smtClean="0">
                <a:solidFill>
                  <a:srgbClr val="FF0000"/>
                </a:solidFill>
                <a:latin typeface="楷体" pitchFamily="49" charset="-122"/>
                <a:ea typeface="楷体" pitchFamily="49" charset="-122"/>
              </a:rPr>
              <a:t>综合国力</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有利于</a:t>
            </a:r>
            <a:r>
              <a:rPr lang="zh-CN" altLang="en-US" sz="3600" dirty="0" smtClean="0">
                <a:latin typeface="黑体" pitchFamily="49" charset="-122"/>
                <a:ea typeface="黑体" pitchFamily="49" charset="-122"/>
              </a:rPr>
              <a:t>提高人民的</a:t>
            </a:r>
            <a:r>
              <a:rPr lang="zh-CN" altLang="en-US" sz="3600" dirty="0" smtClean="0">
                <a:solidFill>
                  <a:srgbClr val="FF0000"/>
                </a:solidFill>
                <a:latin typeface="楷体" pitchFamily="49" charset="-122"/>
                <a:ea typeface="楷体" pitchFamily="49" charset="-122"/>
              </a:rPr>
              <a:t>生活水平</a:t>
            </a:r>
            <a:r>
              <a:rPr lang="zh-CN" altLang="en-US" sz="3600" dirty="0" smtClean="0">
                <a:latin typeface="黑体" pitchFamily="49" charset="-122"/>
                <a:ea typeface="黑体" pitchFamily="49" charset="-122"/>
              </a:rPr>
              <a:t>，作为总的出发点和检验</a:t>
            </a:r>
          </a:p>
        </p:txBody>
      </p:sp>
      <p:sp>
        <p:nvSpPr>
          <p:cNvPr id="3" name="矩形 2"/>
          <p:cNvSpPr/>
          <p:nvPr/>
        </p:nvSpPr>
        <p:spPr>
          <a:xfrm>
            <a:off x="1968434" y="844786"/>
            <a:ext cx="2731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86220" y="1584058"/>
            <a:ext cx="50006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000100" y="2414120"/>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44278" y="314324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786182" y="3929066"/>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313310" y="469783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70670" y="550070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25</a:t>
            </a:fld>
            <a:endParaRPr lang="zh-CN" altLang="en-US"/>
          </a:p>
        </p:txBody>
      </p:sp>
      <p:sp>
        <p:nvSpPr>
          <p:cNvPr id="11" name="动作按钮: 第一张 10">
            <a:hlinkClick r:id="rId2" action="ppaction://hlinksldjump" highlightClick="1"/>
          </p:cNvPr>
          <p:cNvSpPr/>
          <p:nvPr/>
        </p:nvSpPr>
        <p:spPr>
          <a:xfrm>
            <a:off x="8715404" y="4071942"/>
            <a:ext cx="285752" cy="285728"/>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标准，尊重</a:t>
            </a:r>
            <a:r>
              <a:rPr lang="zh-CN" altLang="en-US" sz="3600" dirty="0" smtClean="0">
                <a:solidFill>
                  <a:srgbClr val="FF0000"/>
                </a:solidFill>
                <a:latin typeface="楷体" pitchFamily="49" charset="-122"/>
                <a:ea typeface="楷体" pitchFamily="49" charset="-122"/>
              </a:rPr>
              <a:t>劳动</a:t>
            </a:r>
            <a:r>
              <a:rPr lang="zh-CN" altLang="en-US" sz="3600" dirty="0" smtClean="0">
                <a:latin typeface="黑体" pitchFamily="49" charset="-122"/>
                <a:ea typeface="黑体" pitchFamily="49" charset="-122"/>
              </a:rPr>
              <a:t>、尊重</a:t>
            </a:r>
            <a:r>
              <a:rPr lang="zh-CN" altLang="en-US" sz="3600" dirty="0" smtClean="0">
                <a:solidFill>
                  <a:srgbClr val="FF0000"/>
                </a:solidFill>
                <a:latin typeface="楷体" pitchFamily="49" charset="-122"/>
                <a:ea typeface="楷体" pitchFamily="49" charset="-122"/>
              </a:rPr>
              <a:t>知识</a:t>
            </a:r>
            <a:r>
              <a:rPr lang="zh-CN" altLang="en-US" sz="3600" dirty="0" smtClean="0">
                <a:latin typeface="黑体" pitchFamily="49" charset="-122"/>
                <a:ea typeface="黑体" pitchFamily="49" charset="-122"/>
              </a:rPr>
              <a:t>、尊重</a:t>
            </a:r>
            <a:r>
              <a:rPr lang="zh-CN" altLang="en-US" sz="3600" dirty="0" smtClean="0">
                <a:solidFill>
                  <a:srgbClr val="FF0000"/>
                </a:solidFill>
                <a:latin typeface="楷体" pitchFamily="49" charset="-122"/>
                <a:ea typeface="楷体" pitchFamily="49" charset="-122"/>
              </a:rPr>
              <a:t>人才</a:t>
            </a:r>
            <a:r>
              <a:rPr lang="zh-CN" altLang="en-US" sz="3600" dirty="0" smtClean="0">
                <a:latin typeface="黑体" pitchFamily="49" charset="-122"/>
                <a:ea typeface="黑体" pitchFamily="49" charset="-122"/>
              </a:rPr>
              <a:t>、尊重</a:t>
            </a:r>
            <a:r>
              <a:rPr lang="zh-CN" altLang="en-US" sz="3600" dirty="0" smtClean="0">
                <a:solidFill>
                  <a:srgbClr val="FF0000"/>
                </a:solidFill>
                <a:latin typeface="楷体" pitchFamily="49" charset="-122"/>
                <a:ea typeface="楷体" pitchFamily="49" charset="-122"/>
              </a:rPr>
              <a:t>创造</a:t>
            </a:r>
            <a:r>
              <a:rPr lang="zh-CN" altLang="en-US" sz="3600" dirty="0" smtClean="0">
                <a:latin typeface="黑体" pitchFamily="49" charset="-122"/>
                <a:ea typeface="黑体" pitchFamily="49" charset="-122"/>
              </a:rPr>
              <a:t>，做到发展为了</a:t>
            </a:r>
            <a:r>
              <a:rPr lang="zh-CN" altLang="en-US" sz="3600" dirty="0" smtClean="0">
                <a:solidFill>
                  <a:srgbClr val="FF0000"/>
                </a:solidFill>
                <a:latin typeface="楷体" pitchFamily="49" charset="-122"/>
                <a:ea typeface="楷体" pitchFamily="49" charset="-122"/>
              </a:rPr>
              <a:t>人民</a:t>
            </a:r>
            <a:r>
              <a:rPr lang="zh-CN" altLang="en-US" sz="3600" dirty="0" smtClean="0">
                <a:latin typeface="黑体" pitchFamily="49" charset="-122"/>
                <a:ea typeface="黑体" pitchFamily="49" charset="-122"/>
              </a:rPr>
              <a:t>、发展依靠</a:t>
            </a:r>
            <a:r>
              <a:rPr lang="zh-CN" altLang="en-US" sz="3600" dirty="0" smtClean="0">
                <a:solidFill>
                  <a:srgbClr val="FF0000"/>
                </a:solidFill>
                <a:latin typeface="楷体" pitchFamily="49" charset="-122"/>
                <a:ea typeface="楷体" pitchFamily="49" charset="-122"/>
              </a:rPr>
              <a:t>人民</a:t>
            </a:r>
            <a:r>
              <a:rPr lang="zh-CN" altLang="en-US" sz="3600" dirty="0" smtClean="0">
                <a:latin typeface="黑体" pitchFamily="49" charset="-122"/>
                <a:ea typeface="黑体" pitchFamily="49" charset="-122"/>
              </a:rPr>
              <a:t>、发展成果由</a:t>
            </a:r>
            <a:r>
              <a:rPr lang="zh-CN" altLang="en-US" sz="3600" dirty="0" smtClean="0">
                <a:solidFill>
                  <a:srgbClr val="FF0000"/>
                </a:solidFill>
                <a:latin typeface="楷体" pitchFamily="49" charset="-122"/>
                <a:ea typeface="楷体" pitchFamily="49" charset="-122"/>
              </a:rPr>
              <a:t>人民</a:t>
            </a:r>
            <a:r>
              <a:rPr lang="zh-CN" altLang="en-US" sz="3600" dirty="0" smtClean="0">
                <a:latin typeface="黑体" pitchFamily="49" charset="-122"/>
                <a:ea typeface="黑体" pitchFamily="49" charset="-122"/>
              </a:rPr>
              <a:t>共享。跨入新世纪，我国进入全面建设小康社会、加快推进社会主义现代化的新的发展阶段。必须按照中国特色社会主义事业</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总体布局</a:t>
            </a:r>
            <a:r>
              <a:rPr lang="zh-CN" altLang="en-US" sz="3600" dirty="0" smtClean="0">
                <a:latin typeface="黑体" pitchFamily="49" charset="-122"/>
                <a:ea typeface="黑体" pitchFamily="49" charset="-122"/>
              </a:rPr>
              <a:t>，全面推进</a:t>
            </a:r>
            <a:r>
              <a:rPr lang="zh-CN" altLang="en-US" sz="3600" dirty="0" smtClean="0">
                <a:solidFill>
                  <a:srgbClr val="FF0000"/>
                </a:solidFill>
                <a:latin typeface="楷体" pitchFamily="49" charset="-122"/>
                <a:ea typeface="楷体" pitchFamily="49" charset="-122"/>
              </a:rPr>
              <a:t>经济</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政治</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文</a:t>
            </a:r>
          </a:p>
        </p:txBody>
      </p:sp>
      <p:sp>
        <p:nvSpPr>
          <p:cNvPr id="3" name="矩形 2"/>
          <p:cNvSpPr/>
          <p:nvPr/>
        </p:nvSpPr>
        <p:spPr>
          <a:xfrm>
            <a:off x="2840438" y="84248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131058" y="84248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402326" y="81529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485418" y="161355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599326" y="161355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027294" y="239937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4685380" y="238462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315612" y="547120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586880" y="546890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7858148" y="542926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灯片编号占位符 14"/>
          <p:cNvSpPr>
            <a:spLocks noGrp="1"/>
          </p:cNvSpPr>
          <p:nvPr>
            <p:ph type="sldNum" sz="quarter" idx="12"/>
          </p:nvPr>
        </p:nvSpPr>
        <p:spPr/>
        <p:txBody>
          <a:bodyPr/>
          <a:lstStyle/>
          <a:p>
            <a:fld id="{0C913308-F349-4B6D-A68A-DD1791B4A57B}" type="slidenum">
              <a:rPr lang="zh-CN" altLang="en-US" smtClean="0"/>
              <a:pPr/>
              <a:t>26</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2"/>
                                        </p:tgtEl>
                                      </p:cBhvr>
                                    </p:animEffect>
                                    <p:set>
                                      <p:cBhvr>
                                        <p:cTn id="5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solidFill>
                  <a:srgbClr val="FF0000"/>
                </a:solidFill>
                <a:latin typeface="楷体" pitchFamily="49" charset="-122"/>
                <a:ea typeface="楷体" pitchFamily="49" charset="-122"/>
              </a:rPr>
              <a:t>化</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社会</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生态文明</a:t>
            </a:r>
            <a:r>
              <a:rPr lang="zh-CN" altLang="en-US" sz="3600" dirty="0" smtClean="0">
                <a:latin typeface="黑体" pitchFamily="49" charset="-122"/>
                <a:ea typeface="黑体" pitchFamily="49" charset="-122"/>
              </a:rPr>
              <a:t>建设。在新世纪新阶段，</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经济和社会发展的战略目标</a:t>
            </a:r>
            <a:r>
              <a:rPr lang="zh-CN" altLang="en-US" sz="3600" dirty="0" smtClean="0">
                <a:latin typeface="黑体" pitchFamily="49" charset="-122"/>
                <a:ea typeface="黑体" pitchFamily="49" charset="-122"/>
              </a:rPr>
              <a:t>是，巩固和发展已经初步达到的</a:t>
            </a:r>
            <a:r>
              <a:rPr lang="zh-CN" altLang="en-US" sz="3600" dirty="0" smtClean="0">
                <a:solidFill>
                  <a:srgbClr val="FF0000"/>
                </a:solidFill>
                <a:latin typeface="楷体" pitchFamily="49" charset="-122"/>
                <a:ea typeface="楷体" pitchFamily="49" charset="-122"/>
              </a:rPr>
              <a:t>小康水平</a:t>
            </a:r>
            <a:r>
              <a:rPr lang="zh-CN" altLang="en-US" sz="3600" dirty="0" smtClean="0">
                <a:latin typeface="黑体" pitchFamily="49" charset="-122"/>
                <a:ea typeface="黑体" pitchFamily="49" charset="-122"/>
              </a:rPr>
              <a:t>，到建党一百年时，建成惠及十几亿人口的更高水平的</a:t>
            </a:r>
            <a:r>
              <a:rPr lang="zh-CN" altLang="en-US" sz="3600" dirty="0" smtClean="0">
                <a:solidFill>
                  <a:srgbClr val="FF0000"/>
                </a:solidFill>
                <a:latin typeface="楷体" pitchFamily="49" charset="-122"/>
                <a:ea typeface="楷体" pitchFamily="49" charset="-122"/>
              </a:rPr>
              <a:t>小康社会</a:t>
            </a:r>
            <a:r>
              <a:rPr lang="zh-CN" altLang="en-US" sz="3600" dirty="0" smtClean="0">
                <a:latin typeface="黑体" pitchFamily="49" charset="-122"/>
                <a:ea typeface="黑体" pitchFamily="49" charset="-122"/>
              </a:rPr>
              <a:t>；到建国一百年时，人均国内生产总值达到</a:t>
            </a:r>
            <a:r>
              <a:rPr lang="zh-CN" altLang="en-US" sz="3600" dirty="0" smtClean="0">
                <a:solidFill>
                  <a:srgbClr val="FF0000"/>
                </a:solidFill>
                <a:latin typeface="楷体" pitchFamily="49" charset="-122"/>
                <a:ea typeface="楷体" pitchFamily="49" charset="-122"/>
              </a:rPr>
              <a:t>中等发达</a:t>
            </a:r>
            <a:r>
              <a:rPr lang="zh-CN" altLang="en-US" sz="3600" dirty="0" smtClean="0">
                <a:latin typeface="黑体" pitchFamily="49" charset="-122"/>
                <a:ea typeface="黑体" pitchFamily="49" charset="-122"/>
              </a:rPr>
              <a:t>国家水平，基本实现现代化。</a:t>
            </a:r>
          </a:p>
        </p:txBody>
      </p:sp>
      <p:sp>
        <p:nvSpPr>
          <p:cNvPr id="3" name="矩形 2"/>
          <p:cNvSpPr/>
          <p:nvPr/>
        </p:nvSpPr>
        <p:spPr>
          <a:xfrm>
            <a:off x="71406" y="85723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2384616" y="84248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714876" y="842484"/>
            <a:ext cx="1773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902392" y="239937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14782" y="3185190"/>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155950" y="3899570"/>
            <a:ext cx="18006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914838" y="464344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27228" y="5458760"/>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27</a:t>
            </a:fld>
            <a:endParaRPr lang="zh-CN" altLang="en-US"/>
          </a:p>
        </p:txBody>
      </p:sp>
      <p:sp>
        <p:nvSpPr>
          <p:cNvPr id="12" name="动作按钮: 第一张 11">
            <a:hlinkClick r:id="rId2" action="ppaction://hlinksldjump" highlightClick="1"/>
          </p:cNvPr>
          <p:cNvSpPr/>
          <p:nvPr/>
        </p:nvSpPr>
        <p:spPr>
          <a:xfrm>
            <a:off x="442912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动作按钮: 第一张 13">
            <a:hlinkClick r:id="rId3" action="ppaction://hlinksldjump" highlightClick="1"/>
          </p:cNvPr>
          <p:cNvSpPr/>
          <p:nvPr/>
        </p:nvSpPr>
        <p:spPr>
          <a:xfrm>
            <a:off x="8715404" y="1785926"/>
            <a:ext cx="285752" cy="285728"/>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xit" presetSubtype="8" fill="hold" grpId="0" nodeType="with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9"/>
                                        </p:tgtEl>
                                      </p:cBhvr>
                                    </p:animEffect>
                                    <p:set>
                                      <p:cBhvr>
                                        <p:cTn id="35" dur="1" fill="hold">
                                          <p:stCondLst>
                                            <p:cond delay="499"/>
                                          </p:stCondLst>
                                        </p:cTn>
                                        <p:tgtEl>
                                          <p:spTgt spid="9"/>
                                        </p:tgtEl>
                                        <p:attrNameLst>
                                          <p:attrName>style.visibility</p:attrName>
                                        </p:attrNameLst>
                                      </p:cBhvr>
                                      <p:to>
                                        <p:strVal val="hidden"/>
                                      </p:to>
                                    </p:set>
                                  </p:childTnLst>
                                </p:cTn>
                              </p:par>
                              <p:par>
                                <p:cTn id="36" presetID="22" presetClass="exit" presetSubtype="8" fill="hold" grpId="0" nodeType="withEffect">
                                  <p:stCondLst>
                                    <p:cond delay="0"/>
                                  </p:stCondLst>
                                  <p:childTnLst>
                                    <p:animEffect transition="out" filter="wipe(left)">
                                      <p:cBhvr>
                                        <p:cTn id="37" dur="500"/>
                                        <p:tgtEl>
                                          <p:spTgt spid="10"/>
                                        </p:tgtEl>
                                      </p:cBhvr>
                                    </p:animEffect>
                                    <p:set>
                                      <p:cBhvr>
                                        <p:cTn id="3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在社会主义初级阶段的基本路线</a:t>
            </a:r>
            <a:r>
              <a:rPr lang="zh-CN" altLang="en-US" sz="3600" dirty="0" smtClean="0">
                <a:latin typeface="黑体" pitchFamily="49" charset="-122"/>
                <a:ea typeface="黑体" pitchFamily="49" charset="-122"/>
              </a:rPr>
              <a:t>是：领导和团结全国各族人民，以</a:t>
            </a:r>
            <a:r>
              <a:rPr lang="zh-CN" altLang="en-US" sz="3600" dirty="0" smtClean="0">
                <a:solidFill>
                  <a:srgbClr val="FF0000"/>
                </a:solidFill>
                <a:latin typeface="楷体" pitchFamily="49" charset="-122"/>
                <a:ea typeface="楷体" pitchFamily="49" charset="-122"/>
              </a:rPr>
              <a:t>经济建设</a:t>
            </a:r>
            <a:r>
              <a:rPr lang="zh-CN" altLang="en-US" sz="3600" dirty="0" smtClean="0">
                <a:latin typeface="黑体" pitchFamily="49" charset="-122"/>
                <a:ea typeface="黑体" pitchFamily="49" charset="-122"/>
              </a:rPr>
              <a:t>为中心，坚持</a:t>
            </a:r>
            <a:r>
              <a:rPr lang="zh-CN" altLang="en-US" sz="3600" dirty="0" smtClean="0">
                <a:solidFill>
                  <a:srgbClr val="FF0000"/>
                </a:solidFill>
                <a:latin typeface="楷体" pitchFamily="49" charset="-122"/>
                <a:ea typeface="楷体" pitchFamily="49" charset="-122"/>
              </a:rPr>
              <a:t>四项基本原则</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，自力更生，艰苦创业，为把我国建设成为</a:t>
            </a:r>
            <a:r>
              <a:rPr lang="zh-CN" altLang="en-US" sz="3600" dirty="0" smtClean="0">
                <a:solidFill>
                  <a:srgbClr val="FF0000"/>
                </a:solidFill>
                <a:latin typeface="楷体" pitchFamily="49" charset="-122"/>
                <a:ea typeface="楷体" pitchFamily="49" charset="-122"/>
              </a:rPr>
              <a:t>富强民主文明和谐</a:t>
            </a:r>
            <a:r>
              <a:rPr lang="zh-CN" altLang="en-US" sz="3600" dirty="0" smtClean="0">
                <a:latin typeface="黑体" pitchFamily="49" charset="-122"/>
                <a:ea typeface="黑体" pitchFamily="49" charset="-122"/>
              </a:rPr>
              <a:t>的社会主义现代化国家而奋斗。</a:t>
            </a:r>
          </a:p>
        </p:txBody>
      </p:sp>
      <p:sp>
        <p:nvSpPr>
          <p:cNvPr id="4" name="矩形 3"/>
          <p:cNvSpPr/>
          <p:nvPr/>
        </p:nvSpPr>
        <p:spPr>
          <a:xfrm>
            <a:off x="1027294" y="2744116"/>
            <a:ext cx="1773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599326" y="2825698"/>
            <a:ext cx="264320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500166" y="354468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227256" y="4244314"/>
            <a:ext cx="36875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28</a:t>
            </a:fld>
            <a:endParaRPr lang="zh-CN" altLang="en-US"/>
          </a:p>
        </p:txBody>
      </p:sp>
      <p:sp>
        <p:nvSpPr>
          <p:cNvPr id="10" name="动作按钮: 第一张 9">
            <a:hlinkClick r:id="rId2" action="ppaction://hlinksldjump" highlightClick="1"/>
          </p:cNvPr>
          <p:cNvSpPr/>
          <p:nvPr/>
        </p:nvSpPr>
        <p:spPr>
          <a:xfrm>
            <a:off x="4321967"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中国共产党在领导社会主义事业中，必须坚持以</a:t>
            </a:r>
            <a:r>
              <a:rPr lang="zh-CN" altLang="en-US" sz="3600" dirty="0" smtClean="0">
                <a:solidFill>
                  <a:srgbClr val="FF0000"/>
                </a:solidFill>
                <a:latin typeface="楷体" pitchFamily="49" charset="-122"/>
                <a:ea typeface="楷体" pitchFamily="49" charset="-122"/>
              </a:rPr>
              <a:t>经济建设</a:t>
            </a:r>
            <a:r>
              <a:rPr lang="zh-CN" altLang="en-US" sz="3600" dirty="0" smtClean="0">
                <a:latin typeface="黑体" pitchFamily="49" charset="-122"/>
                <a:ea typeface="黑体" pitchFamily="49" charset="-122"/>
              </a:rPr>
              <a:t>为中心，其他各项工作都服从和服务于这个中心。要抓紧时机，加快发展，实施</a:t>
            </a:r>
            <a:r>
              <a:rPr lang="zh-CN" altLang="en-US" sz="3600" dirty="0" smtClean="0">
                <a:solidFill>
                  <a:srgbClr val="FF0000"/>
                </a:solidFill>
                <a:latin typeface="楷体" pitchFamily="49" charset="-122"/>
                <a:ea typeface="楷体" pitchFamily="49" charset="-122"/>
              </a:rPr>
              <a:t>科教兴国</a:t>
            </a:r>
            <a:r>
              <a:rPr lang="zh-CN" altLang="en-US" sz="3600" dirty="0" smtClean="0">
                <a:latin typeface="黑体" pitchFamily="49" charset="-122"/>
                <a:ea typeface="黑体" pitchFamily="49" charset="-122"/>
              </a:rPr>
              <a:t>战略、</a:t>
            </a:r>
            <a:r>
              <a:rPr lang="zh-CN" altLang="en-US" sz="3600" dirty="0" smtClean="0">
                <a:solidFill>
                  <a:srgbClr val="FF0000"/>
                </a:solidFill>
                <a:latin typeface="楷体" pitchFamily="49" charset="-122"/>
                <a:ea typeface="楷体" pitchFamily="49" charset="-122"/>
              </a:rPr>
              <a:t>人才强国</a:t>
            </a:r>
            <a:r>
              <a:rPr lang="zh-CN" altLang="en-US" sz="3600" dirty="0" smtClean="0">
                <a:latin typeface="黑体" pitchFamily="49" charset="-122"/>
                <a:ea typeface="黑体" pitchFamily="49" charset="-122"/>
              </a:rPr>
              <a:t>战略和</a:t>
            </a:r>
            <a:r>
              <a:rPr lang="zh-CN" altLang="en-US" sz="3600" dirty="0" smtClean="0">
                <a:solidFill>
                  <a:srgbClr val="FF0000"/>
                </a:solidFill>
                <a:latin typeface="楷体" pitchFamily="49" charset="-122"/>
                <a:ea typeface="楷体" pitchFamily="49" charset="-122"/>
              </a:rPr>
              <a:t>可持续发展</a:t>
            </a:r>
            <a:r>
              <a:rPr lang="zh-CN" altLang="en-US" sz="3600" dirty="0" smtClean="0">
                <a:latin typeface="黑体" pitchFamily="49" charset="-122"/>
                <a:ea typeface="黑体" pitchFamily="49" charset="-122"/>
              </a:rPr>
              <a:t>战略，充分发挥科学技术作为第一生产力的作用，依靠科技进步，提高劳动者素质，促进国民经济</a:t>
            </a:r>
            <a:r>
              <a:rPr lang="zh-CN" altLang="en-US" sz="3600" dirty="0" smtClean="0">
                <a:solidFill>
                  <a:srgbClr val="FF0000"/>
                </a:solidFill>
                <a:latin typeface="楷体" pitchFamily="49" charset="-122"/>
                <a:ea typeface="楷体" pitchFamily="49" charset="-122"/>
              </a:rPr>
              <a:t>又好又快</a:t>
            </a:r>
            <a:r>
              <a:rPr lang="zh-CN" altLang="en-US" sz="3600" dirty="0" smtClean="0">
                <a:latin typeface="黑体" pitchFamily="49" charset="-122"/>
                <a:ea typeface="黑体" pitchFamily="49" charset="-122"/>
              </a:rPr>
              <a:t>发展。</a:t>
            </a:r>
          </a:p>
        </p:txBody>
      </p:sp>
      <p:sp>
        <p:nvSpPr>
          <p:cNvPr id="4" name="矩形 3"/>
          <p:cNvSpPr/>
          <p:nvPr/>
        </p:nvSpPr>
        <p:spPr>
          <a:xfrm>
            <a:off x="2886984" y="1288162"/>
            <a:ext cx="1773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143504" y="2769008"/>
            <a:ext cx="1817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00034" y="3557128"/>
            <a:ext cx="189379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786182" y="3571876"/>
            <a:ext cx="22860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443608" y="5868036"/>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29</a:t>
            </a:fld>
            <a:endParaRPr lang="zh-CN" altLang="en-US"/>
          </a:p>
        </p:txBody>
      </p:sp>
      <p:sp>
        <p:nvSpPr>
          <p:cNvPr id="9" name="动作按钮: 第一张 8">
            <a:hlinkClick r:id="rId2" action="ppaction://hlinksldjump" highlightClick="1"/>
          </p:cNvPr>
          <p:cNvSpPr/>
          <p:nvPr/>
        </p:nvSpPr>
        <p:spPr>
          <a:xfrm>
            <a:off x="6715140"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a:p>
        </p:txBody>
      </p:sp>
      <p:sp>
        <p:nvSpPr>
          <p:cNvPr id="7" name="TextBox 6"/>
          <p:cNvSpPr txBox="1"/>
          <p:nvPr/>
        </p:nvSpPr>
        <p:spPr>
          <a:xfrm>
            <a:off x="5072066" y="315224"/>
            <a:ext cx="3504486" cy="4918269"/>
          </a:xfrm>
          <a:prstGeom prst="rect">
            <a:avLst/>
          </a:prstGeom>
          <a:noFill/>
        </p:spPr>
        <p:txBody>
          <a:bodyPr wrap="none" rtlCol="0">
            <a:spAutoFit/>
          </a:bodyPr>
          <a:lstStyle/>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2" action="ppaction://hlinksldjump"/>
              </a:rPr>
              <a:t>社会主义市场经济</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3" action="ppaction://hlinksldjump"/>
              </a:rPr>
              <a:t>社会主义民主政治</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4" action="ppaction://hlinksldjump"/>
              </a:rPr>
              <a:t>社会主义先进文化</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5" action="ppaction://hlinksldjump"/>
              </a:rPr>
              <a:t>社会主义和谐社会</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6" action="ppaction://hlinksldjump"/>
              </a:rPr>
              <a:t>社会主义生态文明</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7" action="ppaction://hlinksldjump"/>
              </a:rPr>
              <a:t>党对军队的领导</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8" action="ppaction://hlinksldjump"/>
              </a:rPr>
              <a:t>社会主义民族关系</a:t>
            </a:r>
            <a:endParaRPr lang="en-US" altLang="zh-CN" sz="2800" dirty="0" smtClean="0">
              <a:solidFill>
                <a:srgbClr val="0000CC"/>
              </a:solidFill>
              <a:latin typeface="黑体" pitchFamily="49" charset="-122"/>
              <a:ea typeface="黑体" pitchFamily="49" charset="-122"/>
            </a:endParaRPr>
          </a:p>
        </p:txBody>
      </p:sp>
      <p:sp>
        <p:nvSpPr>
          <p:cNvPr id="5" name="TextBox 4"/>
          <p:cNvSpPr txBox="1"/>
          <p:nvPr/>
        </p:nvSpPr>
        <p:spPr>
          <a:xfrm>
            <a:off x="422690" y="320059"/>
            <a:ext cx="3863558" cy="5398401"/>
          </a:xfrm>
          <a:prstGeom prst="rect">
            <a:avLst/>
          </a:prstGeom>
          <a:noFill/>
        </p:spPr>
        <p:txBody>
          <a:bodyPr wrap="none" rtlCol="0">
            <a:spAutoFit/>
          </a:bodyPr>
          <a:lstStyle/>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9" action="ppaction://hlinksldjump"/>
              </a:rPr>
              <a:t>三个有利于</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en-US" altLang="zh-CN"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0" action="ppaction://hlinksldjump"/>
              </a:rPr>
              <a:t>五位一体建设总布局</a:t>
            </a:r>
            <a:endParaRPr lang="en-US" altLang="zh-CN" sz="2800" dirty="0" smtClean="0">
              <a:solidFill>
                <a:srgbClr val="0000CC"/>
              </a:solidFill>
              <a:latin typeface="黑体" pitchFamily="49" charset="-122"/>
              <a:ea typeface="黑体" pitchFamily="49" charset="-122"/>
            </a:endParaRPr>
          </a:p>
          <a:p>
            <a:pPr>
              <a:spcBef>
                <a:spcPts val="1200"/>
              </a:spcBef>
              <a:spcAft>
                <a:spcPts val="1200"/>
              </a:spcAft>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1" action="ppaction://hlinksldjump"/>
              </a:rPr>
              <a:t>新阶段经济社会发展</a:t>
            </a:r>
            <a:r>
              <a:rPr lang="en-US" altLang="zh-CN" sz="2800" dirty="0" smtClean="0">
                <a:solidFill>
                  <a:srgbClr val="0000CC"/>
                </a:solidFill>
                <a:latin typeface="黑体" pitchFamily="49" charset="-122"/>
                <a:ea typeface="黑体" pitchFamily="49" charset="-122"/>
              </a:rPr>
              <a:t/>
            </a:r>
            <a:br>
              <a:rPr lang="en-US" altLang="zh-CN" sz="2800" dirty="0" smtClean="0">
                <a:solidFill>
                  <a:srgbClr val="0000CC"/>
                </a:solidFill>
                <a:latin typeface="黑体" pitchFamily="49" charset="-122"/>
                <a:ea typeface="黑体" pitchFamily="49" charset="-122"/>
              </a:rPr>
            </a:b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1" action="ppaction://hlinksldjump"/>
              </a:rPr>
              <a:t>战略目标</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2" action="ppaction://hlinksldjump"/>
              </a:rPr>
              <a:t>初级阶段的基本路线</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3" action="ppaction://hlinksldjump"/>
              </a:rPr>
              <a:t>党的工作中心</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4" action="ppaction://hlinksldjump"/>
              </a:rPr>
              <a:t>四项基本原则</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5" action="ppaction://hlinksldjump"/>
              </a:rPr>
              <a:t>改革开放</a:t>
            </a:r>
            <a:r>
              <a:rPr lang="zh-CN" altLang="en-US" sz="2800" dirty="0" smtClean="0">
                <a:solidFill>
                  <a:srgbClr val="0000CC"/>
                </a:solidFill>
                <a:latin typeface="黑体" pitchFamily="49" charset="-122"/>
                <a:ea typeface="黑体" pitchFamily="49" charset="-122"/>
              </a:rPr>
              <a:t> </a:t>
            </a:r>
            <a:endParaRPr lang="en-US" altLang="zh-CN" sz="2800" dirty="0" smtClean="0">
              <a:solidFill>
                <a:srgbClr val="0000CC"/>
              </a:solidFill>
              <a:latin typeface="黑体" pitchFamily="49" charset="-122"/>
              <a:ea typeface="黑体" pitchFamily="49" charset="-122"/>
            </a:endParaRPr>
          </a:p>
        </p:txBody>
      </p:sp>
      <p:sp>
        <p:nvSpPr>
          <p:cNvPr id="8" name="TextBox 7"/>
          <p:cNvSpPr txBox="1"/>
          <p:nvPr/>
        </p:nvSpPr>
        <p:spPr>
          <a:xfrm>
            <a:off x="1785918" y="5857892"/>
            <a:ext cx="5724644" cy="461665"/>
          </a:xfrm>
          <a:prstGeom prst="rect">
            <a:avLst/>
          </a:prstGeom>
          <a:noFill/>
          <a:ln w="19050">
            <a:solidFill>
              <a:srgbClr val="FF5050"/>
            </a:solidFill>
          </a:ln>
        </p:spPr>
        <p:txBody>
          <a:bodyPr wrap="none" rtlCol="0">
            <a:spAutoFit/>
          </a:bodyPr>
          <a:lstStyle/>
          <a:p>
            <a:r>
              <a:rPr lang="zh-CN" altLang="en-US" sz="2400" dirty="0" smtClean="0">
                <a:solidFill>
                  <a:srgbClr val="FF5050"/>
                </a:solidFill>
                <a:latin typeface="黑体" pitchFamily="49" charset="-122"/>
                <a:ea typeface="黑体" pitchFamily="49" charset="-122"/>
              </a:rPr>
              <a:t>可以连贯学习，也可以选择主题加深印象</a:t>
            </a:r>
            <a:endParaRPr lang="zh-CN" altLang="en-US" sz="2400"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坚持</a:t>
            </a:r>
            <a:r>
              <a:rPr lang="zh-CN" altLang="en-US" sz="3600" dirty="0" smtClean="0">
                <a:solidFill>
                  <a:srgbClr val="FF0000"/>
                </a:solidFill>
                <a:latin typeface="楷体" pitchFamily="49" charset="-122"/>
                <a:ea typeface="楷体" pitchFamily="49" charset="-122"/>
              </a:rPr>
              <a:t>社会主义道路</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人民民主专政</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中国共产党的领导</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马克思列宁主义毛泽东思想</a:t>
            </a:r>
            <a:r>
              <a:rPr lang="zh-CN" altLang="en-US" sz="3600" dirty="0" smtClean="0">
                <a:latin typeface="黑体" pitchFamily="49" charset="-122"/>
                <a:ea typeface="黑体" pitchFamily="49" charset="-122"/>
              </a:rPr>
              <a:t>这</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四项基本原则</a:t>
            </a:r>
            <a:r>
              <a:rPr lang="zh-CN" altLang="en-US" sz="3600" dirty="0" smtClean="0">
                <a:latin typeface="黑体" pitchFamily="49" charset="-122"/>
                <a:ea typeface="黑体" pitchFamily="49" charset="-122"/>
              </a:rPr>
              <a:t>，是我们的立国之本。在社会主义现代化建设的整个过程中，必须坚持四项基本原则，反对资产阶级自由化。</a:t>
            </a:r>
          </a:p>
        </p:txBody>
      </p:sp>
      <p:sp>
        <p:nvSpPr>
          <p:cNvPr id="4" name="矩形 3"/>
          <p:cNvSpPr/>
          <p:nvPr/>
        </p:nvSpPr>
        <p:spPr>
          <a:xfrm>
            <a:off x="2374472" y="1241616"/>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528020" y="1214422"/>
            <a:ext cx="190163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00034" y="2000240"/>
            <a:ext cx="100013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914178" y="1995636"/>
            <a:ext cx="364333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912536" y="2000240"/>
            <a:ext cx="571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29530" y="2771310"/>
            <a:ext cx="50720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30</a:t>
            </a:fld>
            <a:endParaRPr lang="zh-CN" altLang="en-US"/>
          </a:p>
        </p:txBody>
      </p:sp>
      <p:sp>
        <p:nvSpPr>
          <p:cNvPr id="11" name="动作按钮: 第一张 10">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par>
                                <p:cTn id="26" presetID="22" presetClass="exit" presetSubtype="8" fill="hold" grpId="0" nodeType="withEffect">
                                  <p:stCondLst>
                                    <p:cond delay="0"/>
                                  </p:stCondLst>
                                  <p:childTnLst>
                                    <p:animEffect transition="out" filter="wipe(left)">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坚持</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，是我们的强国之路。只有</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，才能发展中国、发展社会主义、发展马克思主义。要从根本上改革束缚生产力发展的经济体制，坚持和完善社会主义</a:t>
            </a:r>
            <a:r>
              <a:rPr lang="zh-CN" altLang="en-US" sz="3600" dirty="0" smtClean="0">
                <a:solidFill>
                  <a:srgbClr val="FF0000"/>
                </a:solidFill>
                <a:latin typeface="楷体" pitchFamily="49" charset="-122"/>
                <a:ea typeface="楷体" pitchFamily="49" charset="-122"/>
              </a:rPr>
              <a:t>市场经济体制</a:t>
            </a:r>
            <a:r>
              <a:rPr lang="zh-CN" altLang="en-US" sz="3600" dirty="0" smtClean="0">
                <a:latin typeface="黑体" pitchFamily="49" charset="-122"/>
                <a:ea typeface="黑体" pitchFamily="49" charset="-122"/>
              </a:rPr>
              <a:t>；与此相适应，要进行</a:t>
            </a:r>
            <a:r>
              <a:rPr lang="zh-CN" altLang="en-US" sz="3600" dirty="0" smtClean="0">
                <a:solidFill>
                  <a:srgbClr val="FF0000"/>
                </a:solidFill>
                <a:latin typeface="楷体" pitchFamily="49" charset="-122"/>
                <a:ea typeface="楷体" pitchFamily="49" charset="-122"/>
              </a:rPr>
              <a:t>政治体制</a:t>
            </a:r>
            <a:r>
              <a:rPr lang="zh-CN" altLang="en-US" sz="3600" dirty="0" smtClean="0">
                <a:latin typeface="黑体" pitchFamily="49" charset="-122"/>
                <a:ea typeface="黑体" pitchFamily="49" charset="-122"/>
              </a:rPr>
              <a:t>改革和其他领域的改革。要坚持</a:t>
            </a:r>
            <a:r>
              <a:rPr lang="zh-CN" altLang="en-US" sz="3600" dirty="0" smtClean="0">
                <a:solidFill>
                  <a:srgbClr val="FF0000"/>
                </a:solidFill>
                <a:latin typeface="楷体" pitchFamily="49" charset="-122"/>
                <a:ea typeface="楷体" pitchFamily="49" charset="-122"/>
              </a:rPr>
              <a:t>对外开放</a:t>
            </a:r>
            <a:r>
              <a:rPr lang="zh-CN" altLang="en-US" sz="3600" dirty="0" smtClean="0">
                <a:latin typeface="黑体" pitchFamily="49" charset="-122"/>
                <a:ea typeface="黑体" pitchFamily="49" charset="-122"/>
              </a:rPr>
              <a:t>的基本国策，</a:t>
            </a:r>
          </a:p>
        </p:txBody>
      </p:sp>
      <p:sp>
        <p:nvSpPr>
          <p:cNvPr id="4" name="矩形 3"/>
          <p:cNvSpPr/>
          <p:nvPr/>
        </p:nvSpPr>
        <p:spPr>
          <a:xfrm>
            <a:off x="2401666" y="884426"/>
            <a:ext cx="1773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500166" y="1643050"/>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786182" y="3867772"/>
            <a:ext cx="27146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330360" y="4628698"/>
            <a:ext cx="183249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783880" y="5471206"/>
            <a:ext cx="1844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31</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3266"/>
            <a:ext cx="8229600" cy="586900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吸收和借鉴人类社会创造的一切文明成果。改革开放应当大胆探索，勇于开拓，提高改革决策的</a:t>
            </a:r>
            <a:r>
              <a:rPr lang="zh-CN" altLang="en-US" sz="3600" dirty="0" smtClean="0">
                <a:solidFill>
                  <a:srgbClr val="FF0000"/>
                </a:solidFill>
                <a:latin typeface="楷体" pitchFamily="49" charset="-122"/>
                <a:ea typeface="楷体" pitchFamily="49" charset="-122"/>
              </a:rPr>
              <a:t>科学性</a:t>
            </a:r>
            <a:r>
              <a:rPr lang="zh-CN" altLang="en-US" sz="3600" dirty="0" smtClean="0">
                <a:latin typeface="黑体" pitchFamily="49" charset="-122"/>
                <a:ea typeface="黑体" pitchFamily="49" charset="-122"/>
              </a:rPr>
              <a:t>，增强改革措施的</a:t>
            </a:r>
            <a:r>
              <a:rPr lang="zh-CN" altLang="en-US" sz="3600" dirty="0" smtClean="0">
                <a:solidFill>
                  <a:srgbClr val="FF0000"/>
                </a:solidFill>
                <a:latin typeface="楷体" pitchFamily="49" charset="-122"/>
                <a:ea typeface="楷体" pitchFamily="49" charset="-122"/>
              </a:rPr>
              <a:t>协调性</a:t>
            </a:r>
            <a:r>
              <a:rPr lang="zh-CN" altLang="en-US" sz="3600" dirty="0" smtClean="0">
                <a:latin typeface="黑体" pitchFamily="49" charset="-122"/>
                <a:ea typeface="黑体" pitchFamily="49" charset="-122"/>
              </a:rPr>
              <a:t>，在实践中开创新路。</a:t>
            </a:r>
          </a:p>
        </p:txBody>
      </p:sp>
      <p:sp>
        <p:nvSpPr>
          <p:cNvPr id="3" name="矩形 2"/>
          <p:cNvSpPr/>
          <p:nvPr/>
        </p:nvSpPr>
        <p:spPr>
          <a:xfrm>
            <a:off x="3771434" y="3729500"/>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027294" y="4488124"/>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32</a:t>
            </a:fld>
            <a:endParaRPr lang="zh-CN" altLang="en-US"/>
          </a:p>
        </p:txBody>
      </p:sp>
      <p:sp>
        <p:nvSpPr>
          <p:cNvPr id="6" name="动作按钮: 第一张 5">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7"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中国共产党领导人民发展</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社会主义市场经济</a:t>
            </a:r>
            <a:r>
              <a:rPr lang="zh-CN" altLang="en-US" sz="3600" dirty="0" smtClean="0">
                <a:latin typeface="黑体" pitchFamily="49" charset="-122"/>
                <a:ea typeface="黑体" pitchFamily="49" charset="-122"/>
              </a:rPr>
              <a:t>。毫不动摇地巩固和发展</a:t>
            </a:r>
            <a:r>
              <a:rPr lang="zh-CN" altLang="en-US" sz="3600" dirty="0" smtClean="0">
                <a:solidFill>
                  <a:srgbClr val="FF0000"/>
                </a:solidFill>
                <a:latin typeface="楷体" pitchFamily="49" charset="-122"/>
                <a:ea typeface="楷体" pitchFamily="49" charset="-122"/>
              </a:rPr>
              <a:t>公有制经济</a:t>
            </a:r>
            <a:r>
              <a:rPr lang="zh-CN" altLang="en-US" sz="3600" dirty="0" smtClean="0">
                <a:latin typeface="黑体" pitchFamily="49" charset="-122"/>
                <a:ea typeface="黑体" pitchFamily="49" charset="-122"/>
              </a:rPr>
              <a:t>，毫不动摇地鼓励、支持、引导</a:t>
            </a:r>
            <a:r>
              <a:rPr lang="zh-CN" altLang="en-US" sz="3600" dirty="0" smtClean="0">
                <a:solidFill>
                  <a:srgbClr val="FF0000"/>
                </a:solidFill>
                <a:latin typeface="楷体" pitchFamily="49" charset="-122"/>
                <a:ea typeface="楷体" pitchFamily="49" charset="-122"/>
              </a:rPr>
              <a:t>非公有制经济</a:t>
            </a:r>
            <a:r>
              <a:rPr lang="zh-CN" altLang="en-US" sz="3600" dirty="0" smtClean="0">
                <a:latin typeface="黑体" pitchFamily="49" charset="-122"/>
                <a:ea typeface="黑体" pitchFamily="49" charset="-122"/>
              </a:rPr>
              <a:t>发展。发挥</a:t>
            </a:r>
            <a:r>
              <a:rPr lang="zh-CN" altLang="en-US" sz="3600" dirty="0" smtClean="0">
                <a:solidFill>
                  <a:srgbClr val="FF0000"/>
                </a:solidFill>
                <a:latin typeface="楷体" pitchFamily="49" charset="-122"/>
                <a:ea typeface="楷体" pitchFamily="49" charset="-122"/>
              </a:rPr>
              <a:t>市场</a:t>
            </a:r>
            <a:r>
              <a:rPr lang="zh-CN" altLang="en-US" sz="3600" dirty="0" smtClean="0">
                <a:latin typeface="黑体" pitchFamily="49" charset="-122"/>
                <a:ea typeface="黑体" pitchFamily="49" charset="-122"/>
              </a:rPr>
              <a:t>在资源配置中的</a:t>
            </a:r>
            <a:r>
              <a:rPr lang="zh-CN" altLang="en-US" sz="3600" dirty="0" smtClean="0">
                <a:solidFill>
                  <a:srgbClr val="FF0000"/>
                </a:solidFill>
                <a:latin typeface="楷体" pitchFamily="49" charset="-122"/>
                <a:ea typeface="楷体" pitchFamily="49" charset="-122"/>
              </a:rPr>
              <a:t>基础性</a:t>
            </a:r>
            <a:r>
              <a:rPr lang="zh-CN" altLang="en-US" sz="3600" dirty="0" smtClean="0">
                <a:latin typeface="黑体" pitchFamily="49" charset="-122"/>
                <a:ea typeface="黑体" pitchFamily="49" charset="-122"/>
              </a:rPr>
              <a:t>作用，建立完善的宏观调控体系。统筹城乡发展、区域发展、经济社会发展、人与自然</a:t>
            </a:r>
            <a:r>
              <a:rPr lang="zh-CN" altLang="en-US" sz="3600" dirty="0" smtClean="0">
                <a:solidFill>
                  <a:srgbClr val="FF0000"/>
                </a:solidFill>
                <a:latin typeface="楷体" pitchFamily="49" charset="-122"/>
                <a:ea typeface="楷体" pitchFamily="49" charset="-122"/>
              </a:rPr>
              <a:t>和谐</a:t>
            </a:r>
            <a:r>
              <a:rPr lang="zh-CN" altLang="en-US" sz="3600" dirty="0" smtClean="0">
                <a:latin typeface="黑体" pitchFamily="49" charset="-122"/>
                <a:ea typeface="黑体" pitchFamily="49" charset="-122"/>
              </a:rPr>
              <a:t>发展、国内</a:t>
            </a:r>
          </a:p>
        </p:txBody>
      </p:sp>
      <p:sp>
        <p:nvSpPr>
          <p:cNvPr id="5" name="矩形 4"/>
          <p:cNvSpPr/>
          <p:nvPr/>
        </p:nvSpPr>
        <p:spPr>
          <a:xfrm>
            <a:off x="7441966" y="1643050"/>
            <a:ext cx="122692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428596" y="2357430"/>
            <a:ext cx="15444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57158" y="3143248"/>
            <a:ext cx="300039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616376" y="3155694"/>
            <a:ext cx="8844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943542" y="3985756"/>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5158252" y="545876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33</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8"/>
                                        </p:tgtEl>
                                      </p:cBhvr>
                                    </p:animEffect>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0"/>
                                        </p:tgtEl>
                                      </p:cBhvr>
                                    </p:animEffect>
                                    <p:set>
                                      <p:cBhvr>
                                        <p:cTn id="3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3266"/>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发展和对外开放，调整</a:t>
            </a:r>
            <a:r>
              <a:rPr lang="zh-CN" altLang="en-US" sz="3600" dirty="0" smtClean="0">
                <a:solidFill>
                  <a:srgbClr val="FF0000"/>
                </a:solidFill>
                <a:latin typeface="楷体" pitchFamily="49" charset="-122"/>
                <a:ea typeface="楷体" pitchFamily="49" charset="-122"/>
              </a:rPr>
              <a:t>经济结构</a:t>
            </a:r>
            <a:r>
              <a:rPr lang="zh-CN" altLang="en-US" sz="3600" dirty="0" smtClean="0">
                <a:latin typeface="黑体" pitchFamily="49" charset="-122"/>
                <a:ea typeface="黑体" pitchFamily="49" charset="-122"/>
              </a:rPr>
              <a:t>，转变</a:t>
            </a:r>
            <a:r>
              <a:rPr lang="zh-CN" altLang="en-US" sz="3600" dirty="0" smtClean="0">
                <a:solidFill>
                  <a:srgbClr val="FF0000"/>
                </a:solidFill>
                <a:latin typeface="楷体" pitchFamily="49" charset="-122"/>
                <a:ea typeface="楷体" pitchFamily="49" charset="-122"/>
              </a:rPr>
              <a:t>经济发展</a:t>
            </a:r>
            <a:r>
              <a:rPr lang="zh-CN" altLang="en-US" sz="3600" dirty="0" smtClean="0">
                <a:latin typeface="黑体" pitchFamily="49" charset="-122"/>
                <a:ea typeface="黑体" pitchFamily="49" charset="-122"/>
              </a:rPr>
              <a:t>方式。促进工业化、</a:t>
            </a:r>
            <a:r>
              <a:rPr lang="zh-CN" altLang="en-US" sz="3600" dirty="0" smtClean="0">
                <a:solidFill>
                  <a:srgbClr val="FF0000"/>
                </a:solidFill>
                <a:latin typeface="楷体" pitchFamily="49" charset="-122"/>
                <a:ea typeface="楷体" pitchFamily="49" charset="-122"/>
              </a:rPr>
              <a:t>信息化</a:t>
            </a:r>
            <a:r>
              <a:rPr lang="zh-CN" altLang="en-US" sz="3600" dirty="0" smtClean="0">
                <a:latin typeface="黑体" pitchFamily="49" charset="-122"/>
                <a:ea typeface="黑体" pitchFamily="49" charset="-122"/>
              </a:rPr>
              <a:t>、城镇化、</a:t>
            </a:r>
            <a:r>
              <a:rPr lang="zh-CN" altLang="en-US" sz="3600" dirty="0" smtClean="0">
                <a:solidFill>
                  <a:srgbClr val="FF0000"/>
                </a:solidFill>
                <a:latin typeface="楷体" pitchFamily="49" charset="-122"/>
                <a:ea typeface="楷体" pitchFamily="49" charset="-122"/>
              </a:rPr>
              <a:t>农业现代化</a:t>
            </a:r>
            <a:r>
              <a:rPr lang="zh-CN" altLang="en-US" sz="3600" dirty="0" smtClean="0">
                <a:latin typeface="黑体" pitchFamily="49" charset="-122"/>
                <a:ea typeface="黑体" pitchFamily="49" charset="-122"/>
              </a:rPr>
              <a:t>同步发展，建设社会主义新农村，走中国特色新型工业化道路，建设</a:t>
            </a:r>
            <a:r>
              <a:rPr lang="zh-CN" altLang="en-US" sz="3600" dirty="0" smtClean="0">
                <a:solidFill>
                  <a:srgbClr val="FF0000"/>
                </a:solidFill>
                <a:latin typeface="楷体" pitchFamily="49" charset="-122"/>
                <a:ea typeface="楷体" pitchFamily="49" charset="-122"/>
              </a:rPr>
              <a:t>创新型</a:t>
            </a:r>
            <a:r>
              <a:rPr lang="zh-CN" altLang="en-US" sz="3600" dirty="0" smtClean="0">
                <a:latin typeface="黑体" pitchFamily="49" charset="-122"/>
                <a:ea typeface="黑体" pitchFamily="49" charset="-122"/>
              </a:rPr>
              <a:t>国家。</a:t>
            </a:r>
          </a:p>
        </p:txBody>
      </p:sp>
      <p:sp>
        <p:nvSpPr>
          <p:cNvPr id="3" name="矩形 2"/>
          <p:cNvSpPr/>
          <p:nvPr/>
        </p:nvSpPr>
        <p:spPr>
          <a:xfrm>
            <a:off x="5158252" y="2104412"/>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46580" y="2857496"/>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886984" y="5143512"/>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429388" y="2813252"/>
            <a:ext cx="14854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357422" y="3571876"/>
            <a:ext cx="235745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34</a:t>
            </a:fld>
            <a:endParaRPr lang="zh-CN" altLang="en-US"/>
          </a:p>
        </p:txBody>
      </p:sp>
      <p:sp>
        <p:nvSpPr>
          <p:cNvPr id="9" name="动作按钮: 第一张 8">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11"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5"/>
                                        </p:tgtEl>
                                      </p:cBhvr>
                                    </p:animEffect>
                                    <p:set>
                                      <p:cBhvr>
                                        <p:cTn id="2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中国共产党领导人民发展</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社会主义民主政治</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党的领导</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人民当家作主</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依法治国</a:t>
            </a:r>
            <a:r>
              <a:rPr lang="zh-CN" altLang="en-US" sz="3600" dirty="0" smtClean="0">
                <a:latin typeface="黑体" pitchFamily="49" charset="-122"/>
                <a:ea typeface="黑体" pitchFamily="49" charset="-122"/>
              </a:rPr>
              <a:t>有机统一，走中国特色社会主义政治发展道路，扩大社会主义</a:t>
            </a:r>
            <a:r>
              <a:rPr lang="zh-CN" altLang="en-US" sz="3600" dirty="0" smtClean="0">
                <a:solidFill>
                  <a:srgbClr val="FF0000"/>
                </a:solidFill>
                <a:latin typeface="楷体" pitchFamily="49" charset="-122"/>
                <a:ea typeface="楷体" pitchFamily="49" charset="-122"/>
              </a:rPr>
              <a:t>民主</a:t>
            </a:r>
            <a:r>
              <a:rPr lang="zh-CN" altLang="en-US" sz="3600" dirty="0" smtClean="0">
                <a:latin typeface="黑体" pitchFamily="49" charset="-122"/>
                <a:ea typeface="黑体" pitchFamily="49" charset="-122"/>
              </a:rPr>
              <a:t>，健全社会主义</a:t>
            </a:r>
            <a:r>
              <a:rPr lang="zh-CN" altLang="en-US" sz="3600" dirty="0" smtClean="0">
                <a:solidFill>
                  <a:srgbClr val="FF0000"/>
                </a:solidFill>
                <a:latin typeface="楷体" pitchFamily="49" charset="-122"/>
                <a:ea typeface="楷体" pitchFamily="49" charset="-122"/>
              </a:rPr>
              <a:t>法制</a:t>
            </a:r>
            <a:r>
              <a:rPr lang="zh-CN" altLang="en-US" sz="3600" dirty="0" smtClean="0">
                <a:latin typeface="黑体" pitchFamily="49" charset="-122"/>
                <a:ea typeface="黑体" pitchFamily="49" charset="-122"/>
              </a:rPr>
              <a:t>，建设社会主义法治国家，巩固人民民主专政，建设社会主义政治文明。坚持和完善人民代表</a:t>
            </a:r>
          </a:p>
        </p:txBody>
      </p:sp>
      <p:sp>
        <p:nvSpPr>
          <p:cNvPr id="4" name="矩形 3"/>
          <p:cNvSpPr/>
          <p:nvPr/>
        </p:nvSpPr>
        <p:spPr>
          <a:xfrm>
            <a:off x="3786182" y="1643050"/>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00760" y="1643050"/>
            <a:ext cx="235745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84352" y="2357430"/>
            <a:ext cx="642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448080" y="2399372"/>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919442" y="3143248"/>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2844" y="3914318"/>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39702" y="3941512"/>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35</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par>
                                <p:cTn id="26" presetID="22" presetClass="exit" presetSubtype="8" fill="hold" grpId="0" nodeType="withEffect">
                                  <p:stCondLst>
                                    <p:cond delay="0"/>
                                  </p:stCondLst>
                                  <p:childTnLst>
                                    <p:animEffect transition="out" filter="wipe(left)">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xit" presetSubtype="8" fill="hold" grpId="0" nodeType="clickEffect">
                                  <p:stCondLst>
                                    <p:cond delay="0"/>
                                  </p:stCondLst>
                                  <p:childTnLst>
                                    <p:animEffect transition="out" filter="wipe(left)">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大会制度、中国共产党领导的</a:t>
            </a:r>
            <a:r>
              <a:rPr lang="zh-CN" altLang="en-US" sz="3600" dirty="0" smtClean="0">
                <a:solidFill>
                  <a:srgbClr val="FF0000"/>
                </a:solidFill>
                <a:latin typeface="楷体" pitchFamily="49" charset="-122"/>
                <a:ea typeface="楷体" pitchFamily="49" charset="-122"/>
              </a:rPr>
              <a:t>多党合作和政治协商</a:t>
            </a:r>
            <a:r>
              <a:rPr lang="zh-CN" altLang="en-US" sz="3600" dirty="0" smtClean="0">
                <a:latin typeface="黑体" pitchFamily="49" charset="-122"/>
                <a:ea typeface="黑体" pitchFamily="49" charset="-122"/>
              </a:rPr>
              <a:t>制度、民族区域</a:t>
            </a:r>
            <a:r>
              <a:rPr lang="zh-CN" altLang="en-US" sz="3600" dirty="0" smtClean="0">
                <a:solidFill>
                  <a:srgbClr val="FF0000"/>
                </a:solidFill>
                <a:latin typeface="楷体" pitchFamily="49" charset="-122"/>
                <a:ea typeface="楷体" pitchFamily="49" charset="-122"/>
              </a:rPr>
              <a:t>自治</a:t>
            </a:r>
            <a:r>
              <a:rPr lang="zh-CN" altLang="en-US" sz="3600" dirty="0" smtClean="0">
                <a:latin typeface="黑体" pitchFamily="49" charset="-122"/>
                <a:ea typeface="黑体" pitchFamily="49" charset="-122"/>
              </a:rPr>
              <a:t>制度以及基层群众</a:t>
            </a:r>
            <a:r>
              <a:rPr lang="zh-CN" altLang="en-US" sz="3600" dirty="0" smtClean="0">
                <a:solidFill>
                  <a:srgbClr val="FF0000"/>
                </a:solidFill>
                <a:latin typeface="楷体" pitchFamily="49" charset="-122"/>
                <a:ea typeface="楷体" pitchFamily="49" charset="-122"/>
              </a:rPr>
              <a:t>自治</a:t>
            </a:r>
            <a:r>
              <a:rPr lang="zh-CN" altLang="en-US" sz="3600" dirty="0" smtClean="0">
                <a:latin typeface="黑体" pitchFamily="49" charset="-122"/>
                <a:ea typeface="黑体" pitchFamily="49" charset="-122"/>
              </a:rPr>
              <a:t>制度。发展更加广泛、更加充分、更加健全的人民民主，切实保障人民管理国家事务和社会事务、管理经济和文化事业的权利。尊重和保障</a:t>
            </a:r>
            <a:r>
              <a:rPr lang="zh-CN" altLang="en-US" sz="3600" dirty="0" smtClean="0">
                <a:solidFill>
                  <a:srgbClr val="FF0000"/>
                </a:solidFill>
                <a:latin typeface="楷体" pitchFamily="49" charset="-122"/>
                <a:ea typeface="楷体" pitchFamily="49" charset="-122"/>
              </a:rPr>
              <a:t>人权</a:t>
            </a:r>
            <a:r>
              <a:rPr lang="zh-CN" altLang="en-US" sz="3600" dirty="0" smtClean="0">
                <a:latin typeface="黑体" pitchFamily="49" charset="-122"/>
                <a:ea typeface="黑体" pitchFamily="49" charset="-122"/>
              </a:rPr>
              <a:t>。广开言路，建立健全民主</a:t>
            </a:r>
            <a:r>
              <a:rPr lang="zh-CN" altLang="en-US" sz="3600" dirty="0" smtClean="0">
                <a:solidFill>
                  <a:srgbClr val="FF0000"/>
                </a:solidFill>
                <a:latin typeface="楷体" pitchFamily="49" charset="-122"/>
                <a:ea typeface="楷体" pitchFamily="49" charset="-122"/>
              </a:rPr>
              <a:t>选举</a:t>
            </a:r>
            <a:r>
              <a:rPr lang="zh-CN" altLang="en-US" sz="3600" dirty="0" smtClean="0">
                <a:latin typeface="黑体" pitchFamily="49" charset="-122"/>
                <a:ea typeface="黑体" pitchFamily="49" charset="-122"/>
              </a:rPr>
              <a:t>、</a:t>
            </a:r>
          </a:p>
        </p:txBody>
      </p:sp>
      <p:sp>
        <p:nvSpPr>
          <p:cNvPr id="3" name="矩形 2"/>
          <p:cNvSpPr/>
          <p:nvPr/>
        </p:nvSpPr>
        <p:spPr>
          <a:xfrm>
            <a:off x="6545070" y="857232"/>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00034" y="1588662"/>
            <a:ext cx="235745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72198" y="1631540"/>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869934" y="2411818"/>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88522" y="5468904"/>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983842" y="5439408"/>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36</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326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民主</a:t>
            </a:r>
            <a:r>
              <a:rPr lang="zh-CN" altLang="en-US" sz="3600" dirty="0" smtClean="0">
                <a:solidFill>
                  <a:srgbClr val="FF0000"/>
                </a:solidFill>
                <a:latin typeface="楷体" pitchFamily="49" charset="-122"/>
                <a:ea typeface="楷体" pitchFamily="49" charset="-122"/>
              </a:rPr>
              <a:t>决策</a:t>
            </a:r>
            <a:r>
              <a:rPr lang="zh-CN" altLang="en-US" sz="3600" dirty="0" smtClean="0">
                <a:latin typeface="黑体" pitchFamily="49" charset="-122"/>
                <a:ea typeface="黑体" pitchFamily="49" charset="-122"/>
              </a:rPr>
              <a:t>、民主</a:t>
            </a:r>
            <a:r>
              <a:rPr lang="zh-CN" altLang="en-US" sz="3600" dirty="0" smtClean="0">
                <a:solidFill>
                  <a:srgbClr val="FF0000"/>
                </a:solidFill>
                <a:latin typeface="楷体" pitchFamily="49" charset="-122"/>
                <a:ea typeface="楷体" pitchFamily="49" charset="-122"/>
              </a:rPr>
              <a:t>管理</a:t>
            </a:r>
            <a:r>
              <a:rPr lang="zh-CN" altLang="en-US" sz="3600" dirty="0" smtClean="0">
                <a:latin typeface="黑体" pitchFamily="49" charset="-122"/>
                <a:ea typeface="黑体" pitchFamily="49" charset="-122"/>
              </a:rPr>
              <a:t>、民主</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的制度和程序。完善中国特色社会主义法律体系，加强法律实施工作，实现国家各项工作法治化。</a:t>
            </a:r>
          </a:p>
        </p:txBody>
      </p:sp>
      <p:sp>
        <p:nvSpPr>
          <p:cNvPr id="3" name="矩形 2"/>
          <p:cNvSpPr/>
          <p:nvPr/>
        </p:nvSpPr>
        <p:spPr>
          <a:xfrm>
            <a:off x="1487720" y="2426566"/>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788484" y="2409516"/>
            <a:ext cx="8821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45004" y="2428868"/>
            <a:ext cx="9558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37</a:t>
            </a:fld>
            <a:endParaRPr lang="zh-CN" altLang="en-US"/>
          </a:p>
        </p:txBody>
      </p:sp>
      <p:sp>
        <p:nvSpPr>
          <p:cNvPr id="7" name="动作按钮: 第一张 6">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9"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中国共产党领导人民发展</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社会主义先进文化</a:t>
            </a:r>
            <a:r>
              <a:rPr lang="zh-CN" altLang="en-US" sz="3600" dirty="0" smtClean="0">
                <a:latin typeface="黑体" pitchFamily="49" charset="-122"/>
                <a:ea typeface="黑体" pitchFamily="49" charset="-122"/>
              </a:rPr>
              <a:t>。建设社会主义精神文明，实行</a:t>
            </a:r>
            <a:r>
              <a:rPr lang="zh-CN" altLang="en-US" sz="3600" dirty="0" smtClean="0">
                <a:solidFill>
                  <a:srgbClr val="FF0000"/>
                </a:solidFill>
                <a:latin typeface="楷体" pitchFamily="49" charset="-122"/>
                <a:ea typeface="楷体" pitchFamily="49" charset="-122"/>
              </a:rPr>
              <a:t>依法</a:t>
            </a:r>
            <a:r>
              <a:rPr lang="zh-CN" altLang="en-US" sz="3600" dirty="0" smtClean="0">
                <a:latin typeface="黑体" pitchFamily="49" charset="-122"/>
                <a:ea typeface="黑体" pitchFamily="49" charset="-122"/>
              </a:rPr>
              <a:t>治国和</a:t>
            </a:r>
            <a:r>
              <a:rPr lang="zh-CN" altLang="en-US" sz="3600" dirty="0" smtClean="0">
                <a:solidFill>
                  <a:srgbClr val="FF0000"/>
                </a:solidFill>
                <a:latin typeface="楷体" pitchFamily="49" charset="-122"/>
                <a:ea typeface="楷体" pitchFamily="49" charset="-122"/>
              </a:rPr>
              <a:t>以德</a:t>
            </a:r>
            <a:r>
              <a:rPr lang="zh-CN" altLang="en-US" sz="3600" dirty="0" smtClean="0">
                <a:latin typeface="黑体" pitchFamily="49" charset="-122"/>
                <a:ea typeface="黑体" pitchFamily="49" charset="-122"/>
              </a:rPr>
              <a:t>治国相结合，提高全民族的</a:t>
            </a:r>
            <a:r>
              <a:rPr lang="zh-CN" altLang="en-US" sz="3600" dirty="0" smtClean="0">
                <a:solidFill>
                  <a:srgbClr val="FF0000"/>
                </a:solidFill>
                <a:latin typeface="楷体" pitchFamily="49" charset="-122"/>
                <a:ea typeface="楷体" pitchFamily="49" charset="-122"/>
              </a:rPr>
              <a:t>思想道德</a:t>
            </a:r>
            <a:r>
              <a:rPr lang="zh-CN" altLang="en-US" sz="3600" dirty="0" smtClean="0">
                <a:latin typeface="黑体" pitchFamily="49" charset="-122"/>
                <a:ea typeface="黑体" pitchFamily="49" charset="-122"/>
              </a:rPr>
              <a:t>素质和</a:t>
            </a:r>
            <a:r>
              <a:rPr lang="zh-CN" altLang="en-US" sz="3600" dirty="0" smtClean="0">
                <a:solidFill>
                  <a:srgbClr val="FF0000"/>
                </a:solidFill>
                <a:latin typeface="楷体" pitchFamily="49" charset="-122"/>
                <a:ea typeface="楷体" pitchFamily="49" charset="-122"/>
              </a:rPr>
              <a:t>科学文化</a:t>
            </a:r>
            <a:r>
              <a:rPr lang="zh-CN" altLang="en-US" sz="3600" dirty="0" smtClean="0">
                <a:latin typeface="黑体" pitchFamily="49" charset="-122"/>
                <a:ea typeface="黑体" pitchFamily="49" charset="-122"/>
              </a:rPr>
              <a:t>素质，为改革开放和社会主义现代化建设提供强大的思想</a:t>
            </a:r>
            <a:r>
              <a:rPr lang="zh-CN" altLang="en-US" sz="3600" dirty="0" smtClean="0">
                <a:solidFill>
                  <a:srgbClr val="FF0000"/>
                </a:solidFill>
                <a:latin typeface="楷体" pitchFamily="49" charset="-122"/>
                <a:ea typeface="楷体" pitchFamily="49" charset="-122"/>
              </a:rPr>
              <a:t>保证</a:t>
            </a:r>
            <a:r>
              <a:rPr lang="zh-CN" altLang="en-US" sz="3600" dirty="0" smtClean="0">
                <a:latin typeface="黑体" pitchFamily="49" charset="-122"/>
                <a:ea typeface="黑体" pitchFamily="49" charset="-122"/>
              </a:rPr>
              <a:t>、精神</a:t>
            </a:r>
            <a:r>
              <a:rPr lang="zh-CN" altLang="en-US" sz="3600" dirty="0" smtClean="0">
                <a:solidFill>
                  <a:srgbClr val="FF0000"/>
                </a:solidFill>
                <a:latin typeface="楷体" pitchFamily="49" charset="-122"/>
                <a:ea typeface="楷体" pitchFamily="49" charset="-122"/>
              </a:rPr>
              <a:t>动力</a:t>
            </a:r>
            <a:r>
              <a:rPr lang="zh-CN" altLang="en-US" sz="3600" dirty="0" smtClean="0">
                <a:latin typeface="黑体" pitchFamily="49" charset="-122"/>
                <a:ea typeface="黑体" pitchFamily="49" charset="-122"/>
              </a:rPr>
              <a:t>和智力</a:t>
            </a:r>
            <a:r>
              <a:rPr lang="zh-CN" altLang="en-US" sz="3600" dirty="0" smtClean="0">
                <a:solidFill>
                  <a:srgbClr val="FF0000"/>
                </a:solidFill>
                <a:latin typeface="楷体" pitchFamily="49" charset="-122"/>
                <a:ea typeface="楷体" pitchFamily="49" charset="-122"/>
              </a:rPr>
              <a:t>支持</a:t>
            </a:r>
            <a:r>
              <a:rPr lang="zh-CN" altLang="en-US" sz="3600" dirty="0" smtClean="0">
                <a:latin typeface="黑体" pitchFamily="49" charset="-122"/>
                <a:ea typeface="黑体" pitchFamily="49" charset="-122"/>
              </a:rPr>
              <a:t>，建设社会主义文化强国。加强社会主义</a:t>
            </a:r>
          </a:p>
        </p:txBody>
      </p:sp>
      <p:sp>
        <p:nvSpPr>
          <p:cNvPr id="4" name="矩形 3"/>
          <p:cNvSpPr/>
          <p:nvPr/>
        </p:nvSpPr>
        <p:spPr>
          <a:xfrm>
            <a:off x="985352" y="2337142"/>
            <a:ext cx="98538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330360" y="2355128"/>
            <a:ext cx="8844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941240" y="3172744"/>
            <a:ext cx="18301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155950" y="3143248"/>
            <a:ext cx="18301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2857488" y="469783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114008" y="470013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385276" y="470013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38</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solidFill>
                  <a:srgbClr val="FF0000"/>
                </a:solidFill>
                <a:latin typeface="楷体" pitchFamily="49" charset="-122"/>
                <a:ea typeface="楷体" pitchFamily="49" charset="-122"/>
              </a:rPr>
              <a:t>核心价值体系</a:t>
            </a:r>
            <a:r>
              <a:rPr lang="zh-CN" altLang="en-US" sz="3600" dirty="0" smtClean="0">
                <a:latin typeface="黑体" pitchFamily="49" charset="-122"/>
                <a:ea typeface="黑体" pitchFamily="49" charset="-122"/>
              </a:rPr>
              <a:t>建设，坚持马克思主义指导思想，树立中国特色社会主义共同理想，弘扬以</a:t>
            </a:r>
            <a:r>
              <a:rPr lang="zh-CN" altLang="en-US" sz="3600" dirty="0" smtClean="0">
                <a:solidFill>
                  <a:srgbClr val="FF0000"/>
                </a:solidFill>
                <a:latin typeface="楷体" pitchFamily="49" charset="-122"/>
                <a:ea typeface="楷体" pitchFamily="49" charset="-122"/>
              </a:rPr>
              <a:t>爱国主义</a:t>
            </a:r>
            <a:r>
              <a:rPr lang="zh-CN" altLang="en-US" sz="3600" dirty="0" smtClean="0">
                <a:latin typeface="黑体" pitchFamily="49" charset="-122"/>
                <a:ea typeface="黑体" pitchFamily="49" charset="-122"/>
              </a:rPr>
              <a:t>为核心的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民族精神</a:t>
            </a:r>
            <a:r>
              <a:rPr lang="zh-CN" altLang="en-US" sz="3600" dirty="0" smtClean="0">
                <a:latin typeface="黑体" pitchFamily="49" charset="-122"/>
                <a:ea typeface="黑体" pitchFamily="49" charset="-122"/>
              </a:rPr>
              <a:t>和以</a:t>
            </a:r>
            <a:r>
              <a:rPr lang="zh-CN" altLang="en-US" sz="3600" dirty="0" smtClean="0">
                <a:solidFill>
                  <a:srgbClr val="FF0000"/>
                </a:solidFill>
                <a:latin typeface="楷体" pitchFamily="49" charset="-122"/>
                <a:ea typeface="楷体" pitchFamily="49" charset="-122"/>
              </a:rPr>
              <a:t>改革创新</a:t>
            </a:r>
            <a:r>
              <a:rPr lang="zh-CN" altLang="en-US" sz="3600" dirty="0" smtClean="0">
                <a:latin typeface="黑体" pitchFamily="49" charset="-122"/>
                <a:ea typeface="黑体" pitchFamily="49" charset="-122"/>
              </a:rPr>
              <a:t>为核心的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时代精神</a:t>
            </a:r>
            <a:r>
              <a:rPr lang="zh-CN" altLang="en-US" sz="3600" dirty="0" smtClean="0">
                <a:latin typeface="黑体" pitchFamily="49" charset="-122"/>
                <a:ea typeface="黑体" pitchFamily="49" charset="-122"/>
              </a:rPr>
              <a:t>，倡导社会主义荣辱观，增强民族自</a:t>
            </a:r>
            <a:r>
              <a:rPr lang="zh-CN" altLang="en-US" sz="3600" dirty="0" smtClean="0">
                <a:solidFill>
                  <a:srgbClr val="FF0000"/>
                </a:solidFill>
                <a:latin typeface="楷体" pitchFamily="49" charset="-122"/>
                <a:ea typeface="楷体" pitchFamily="49" charset="-122"/>
              </a:rPr>
              <a:t>尊</a:t>
            </a:r>
            <a:r>
              <a:rPr lang="zh-CN" altLang="en-US" sz="3600" dirty="0" smtClean="0">
                <a:latin typeface="黑体" pitchFamily="49" charset="-122"/>
                <a:ea typeface="黑体" pitchFamily="49" charset="-122"/>
              </a:rPr>
              <a:t>、自</a:t>
            </a:r>
            <a:r>
              <a:rPr lang="zh-CN" altLang="en-US" sz="3600" dirty="0" smtClean="0">
                <a:solidFill>
                  <a:srgbClr val="FF0000"/>
                </a:solidFill>
                <a:latin typeface="楷体" pitchFamily="49" charset="-122"/>
                <a:ea typeface="楷体" pitchFamily="49" charset="-122"/>
              </a:rPr>
              <a:t>信</a:t>
            </a:r>
            <a:r>
              <a:rPr lang="zh-CN" altLang="en-US" sz="3600" dirty="0" smtClean="0">
                <a:latin typeface="黑体" pitchFamily="49" charset="-122"/>
                <a:ea typeface="黑体" pitchFamily="49" charset="-122"/>
              </a:rPr>
              <a:t>和自</a:t>
            </a:r>
            <a:r>
              <a:rPr lang="zh-CN" altLang="en-US" sz="3600" dirty="0" smtClean="0">
                <a:solidFill>
                  <a:srgbClr val="FF0000"/>
                </a:solidFill>
                <a:latin typeface="楷体" pitchFamily="49" charset="-122"/>
                <a:ea typeface="楷体" pitchFamily="49" charset="-122"/>
              </a:rPr>
              <a:t>强</a:t>
            </a:r>
            <a:r>
              <a:rPr lang="zh-CN" altLang="en-US" sz="3600" dirty="0" smtClean="0">
                <a:latin typeface="黑体" pitchFamily="49" charset="-122"/>
                <a:ea typeface="黑体" pitchFamily="49" charset="-122"/>
              </a:rPr>
              <a:t>精神，抵御</a:t>
            </a:r>
            <a:r>
              <a:rPr lang="zh-CN" altLang="en-US" sz="3600" dirty="0" smtClean="0">
                <a:solidFill>
                  <a:srgbClr val="FF0000"/>
                </a:solidFill>
                <a:latin typeface="楷体" pitchFamily="49" charset="-122"/>
                <a:ea typeface="楷体" pitchFamily="49" charset="-122"/>
              </a:rPr>
              <a:t>资本主义</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封建主义</a:t>
            </a:r>
            <a:r>
              <a:rPr lang="zh-CN" altLang="en-US" sz="3600" dirty="0" smtClean="0">
                <a:latin typeface="黑体" pitchFamily="49" charset="-122"/>
                <a:ea typeface="黑体" pitchFamily="49" charset="-122"/>
              </a:rPr>
              <a:t>腐朽思想的侵蚀，扫除各种社会丑恶现</a:t>
            </a:r>
          </a:p>
        </p:txBody>
      </p:sp>
      <p:sp>
        <p:nvSpPr>
          <p:cNvPr id="3" name="矩形 2"/>
          <p:cNvSpPr/>
          <p:nvPr/>
        </p:nvSpPr>
        <p:spPr>
          <a:xfrm>
            <a:off x="2897128" y="2372178"/>
            <a:ext cx="1817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514914" y="3128500"/>
            <a:ext cx="1817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515574" y="3916620"/>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868292" y="392906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441174" y="4700136"/>
            <a:ext cx="47057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39</a:t>
            </a:fld>
            <a:endParaRPr lang="zh-CN" altLang="en-US"/>
          </a:p>
        </p:txBody>
      </p:sp>
      <p:sp>
        <p:nvSpPr>
          <p:cNvPr id="9" name="矩形 8"/>
          <p:cNvSpPr/>
          <p:nvPr/>
        </p:nvSpPr>
        <p:spPr>
          <a:xfrm>
            <a:off x="514782" y="771046"/>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4254450" y="4643446"/>
            <a:ext cx="1817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6515574" y="4628698"/>
            <a:ext cx="1817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1"/>
                                        </p:tgtEl>
                                      </p:cBhvr>
                                    </p:animEffect>
                                    <p:set>
                                      <p:cBhvr>
                                        <p:cTn id="37" dur="1" fill="hold">
                                          <p:stCondLst>
                                            <p:cond delay="499"/>
                                          </p:stCondLst>
                                        </p:cTn>
                                        <p:tgtEl>
                                          <p:spTgt spid="11"/>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2"/>
                                        </p:tgtEl>
                                      </p:cBhvr>
                                    </p:animEffect>
                                    <p:set>
                                      <p:cBhvr>
                                        <p:cTn id="42"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P spid="11"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a:t>
            </a:fld>
            <a:endParaRPr lang="zh-CN" altLang="en-US"/>
          </a:p>
        </p:txBody>
      </p:sp>
      <p:sp>
        <p:nvSpPr>
          <p:cNvPr id="5" name="TextBox 4"/>
          <p:cNvSpPr txBox="1"/>
          <p:nvPr/>
        </p:nvSpPr>
        <p:spPr>
          <a:xfrm>
            <a:off x="500034" y="532512"/>
            <a:ext cx="3863558" cy="3539430"/>
          </a:xfrm>
          <a:prstGeom prst="rect">
            <a:avLst/>
          </a:prstGeom>
          <a:noFill/>
        </p:spPr>
        <p:txBody>
          <a:bodyPr wrap="none" rtlCol="0">
            <a:spAutoFit/>
          </a:bodyPr>
          <a:lstStyle/>
          <a:p>
            <a:pPr marL="0" lvl="1">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2" action="ppaction://hlinksldjump"/>
              </a:rPr>
              <a:t>爱国统一战线</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3" action="ppaction://hlinksldjump"/>
              </a:rPr>
              <a:t>和平外交政策</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4" action="ppaction://hlinksldjump"/>
              </a:rPr>
              <a:t>和平共处五项原则</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5" action="ppaction://hlinksldjump"/>
              </a:rPr>
              <a:t>党的建设</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6" action="ppaction://hlinksldjump"/>
              </a:rPr>
              <a:t>党建的四项基本要求</a:t>
            </a:r>
            <a:endParaRPr lang="en-US" altLang="zh-CN" sz="2800" dirty="0" smtClean="0">
              <a:solidFill>
                <a:srgbClr val="0000CC"/>
              </a:solidFill>
              <a:latin typeface="黑体" pitchFamily="49" charset="-122"/>
              <a:ea typeface="黑体" pitchFamily="49" charset="-122"/>
            </a:endParaRPr>
          </a:p>
        </p:txBody>
      </p:sp>
      <p:sp>
        <p:nvSpPr>
          <p:cNvPr id="6" name="TextBox 5"/>
          <p:cNvSpPr txBox="1"/>
          <p:nvPr/>
        </p:nvSpPr>
        <p:spPr>
          <a:xfrm>
            <a:off x="4994722" y="509566"/>
            <a:ext cx="3863558" cy="3539430"/>
          </a:xfrm>
          <a:prstGeom prst="rect">
            <a:avLst/>
          </a:prstGeom>
          <a:noFill/>
        </p:spPr>
        <p:txBody>
          <a:bodyPr wrap="none" rtlCol="0">
            <a:spAutoFit/>
          </a:bodyPr>
          <a:lstStyle/>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7" action="ppaction://hlinksldjump"/>
              </a:rPr>
              <a:t>党的思想路线</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8" action="ppaction://hlinksldjump"/>
              </a:rPr>
              <a:t>全心全意为人民服务</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9" action="ppaction://hlinksldjump"/>
              </a:rPr>
              <a:t>党的群众路线</a:t>
            </a:r>
            <a:endParaRPr lang="en-US" altLang="zh-CN" sz="2800" dirty="0" smtClean="0">
              <a:solidFill>
                <a:srgbClr val="0000CC"/>
              </a:solidFill>
              <a:latin typeface="黑体" pitchFamily="49" charset="-122"/>
              <a:ea typeface="黑体" pitchFamily="49" charset="-122"/>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0" action="ppaction://hlinksldjump"/>
              </a:rPr>
              <a:t>民主集中制</a:t>
            </a:r>
            <a:endParaRPr lang="en-US" altLang="zh-CN" sz="2800" dirty="0" smtClean="0">
              <a:solidFill>
                <a:srgbClr val="0000CC"/>
              </a:solidFill>
              <a:latin typeface="黑体" pitchFamily="49" charset="-122"/>
              <a:ea typeface="黑体" pitchFamily="49" charset="-122"/>
              <a:hlinkClick r:id="rId11" action="ppaction://hlinksldjump"/>
            </a:endParaRPr>
          </a:p>
          <a:p>
            <a:pPr>
              <a:lnSpc>
                <a:spcPct val="160000"/>
              </a:lnSpc>
              <a:buFont typeface="Wingdings" pitchFamily="2" charset="2"/>
              <a:buChar char="l"/>
            </a:pPr>
            <a:r>
              <a:rPr lang="zh-CN" altLang="en-US" sz="2800" dirty="0" smtClean="0">
                <a:solidFill>
                  <a:srgbClr val="0000CC"/>
                </a:solidFill>
                <a:latin typeface="黑体" pitchFamily="49" charset="-122"/>
                <a:ea typeface="黑体" pitchFamily="49" charset="-122"/>
              </a:rPr>
              <a:t> </a:t>
            </a:r>
            <a:r>
              <a:rPr lang="zh-CN" altLang="en-US" sz="2800" dirty="0" smtClean="0">
                <a:solidFill>
                  <a:srgbClr val="0000CC"/>
                </a:solidFill>
                <a:latin typeface="黑体" pitchFamily="49" charset="-122"/>
                <a:ea typeface="黑体" pitchFamily="49" charset="-122"/>
                <a:hlinkClick r:id="rId11" action="ppaction://hlinksldjump"/>
              </a:rPr>
              <a:t>加强和改善党的领导</a:t>
            </a:r>
            <a:endParaRPr lang="zh-CN" altLang="en-US" sz="2800" dirty="0">
              <a:solidFill>
                <a:srgbClr val="0000CC"/>
              </a:solidFill>
              <a:latin typeface="黑体" pitchFamily="49" charset="-122"/>
              <a:ea typeface="黑体" pitchFamily="49" charset="-122"/>
            </a:endParaRPr>
          </a:p>
        </p:txBody>
      </p:sp>
      <p:sp>
        <p:nvSpPr>
          <p:cNvPr id="7" name="TextBox 6"/>
          <p:cNvSpPr txBox="1"/>
          <p:nvPr/>
        </p:nvSpPr>
        <p:spPr>
          <a:xfrm>
            <a:off x="1785918" y="5857892"/>
            <a:ext cx="5724644" cy="461665"/>
          </a:xfrm>
          <a:prstGeom prst="rect">
            <a:avLst/>
          </a:prstGeom>
          <a:noFill/>
          <a:ln w="19050">
            <a:solidFill>
              <a:srgbClr val="FF5050"/>
            </a:solidFill>
          </a:ln>
        </p:spPr>
        <p:txBody>
          <a:bodyPr wrap="none" rtlCol="0">
            <a:spAutoFit/>
          </a:bodyPr>
          <a:lstStyle/>
          <a:p>
            <a:r>
              <a:rPr lang="zh-CN" altLang="en-US" sz="2400" dirty="0" smtClean="0">
                <a:solidFill>
                  <a:srgbClr val="FF5050"/>
                </a:solidFill>
                <a:latin typeface="黑体" pitchFamily="49" charset="-122"/>
                <a:ea typeface="黑体" pitchFamily="49" charset="-122"/>
              </a:rPr>
              <a:t>可以连贯学习，也可以选择主题加深印象</a:t>
            </a:r>
            <a:endParaRPr lang="zh-CN" altLang="en-US" sz="2400"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1435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象，努力使我国人民成为</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a:t>
            </a:r>
            <a:r>
              <a:rPr lang="zh-CN" altLang="en-US" sz="3600" dirty="0" smtClean="0">
                <a:solidFill>
                  <a:srgbClr val="FF0000"/>
                </a:solidFill>
                <a:latin typeface="楷体" pitchFamily="49" charset="-122"/>
                <a:ea typeface="楷体" pitchFamily="49" charset="-122"/>
              </a:rPr>
              <a:t>理想</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a:t>
            </a:r>
            <a:r>
              <a:rPr lang="zh-CN" altLang="en-US" sz="3600" dirty="0" smtClean="0">
                <a:solidFill>
                  <a:srgbClr val="FF0000"/>
                </a:solidFill>
                <a:latin typeface="楷体" pitchFamily="49" charset="-122"/>
                <a:ea typeface="楷体" pitchFamily="49" charset="-122"/>
              </a:rPr>
              <a:t>道德</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a:t>
            </a:r>
            <a:r>
              <a:rPr lang="zh-CN" altLang="en-US" sz="3600" dirty="0" smtClean="0">
                <a:solidFill>
                  <a:srgbClr val="FF0000"/>
                </a:solidFill>
                <a:latin typeface="楷体" pitchFamily="49" charset="-122"/>
                <a:ea typeface="楷体" pitchFamily="49" charset="-122"/>
              </a:rPr>
              <a:t>文化</a:t>
            </a:r>
            <a:r>
              <a:rPr lang="zh-CN" altLang="en-US" sz="3600" dirty="0" smtClean="0">
                <a:latin typeface="黑体" pitchFamily="49" charset="-122"/>
                <a:ea typeface="黑体" pitchFamily="49" charset="-122"/>
              </a:rPr>
              <a:t>、</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有</a:t>
            </a:r>
            <a:r>
              <a:rPr lang="zh-CN" altLang="en-US" sz="3600" dirty="0" smtClean="0">
                <a:solidFill>
                  <a:srgbClr val="FF0000"/>
                </a:solidFill>
                <a:latin typeface="楷体" pitchFamily="49" charset="-122"/>
                <a:ea typeface="楷体" pitchFamily="49" charset="-122"/>
              </a:rPr>
              <a:t>纪律</a:t>
            </a:r>
            <a:r>
              <a:rPr lang="zh-CN" altLang="en-US" sz="3600" dirty="0" smtClean="0">
                <a:latin typeface="黑体" pitchFamily="49" charset="-122"/>
                <a:ea typeface="黑体" pitchFamily="49" charset="-122"/>
              </a:rPr>
              <a:t>的人民。对党员还要进行</a:t>
            </a:r>
            <a:r>
              <a:rPr lang="zh-CN" altLang="en-US" sz="3600" dirty="0" smtClean="0">
                <a:solidFill>
                  <a:srgbClr val="FF0000"/>
                </a:solidFill>
                <a:latin typeface="楷体" pitchFamily="49" charset="-122"/>
                <a:ea typeface="楷体" pitchFamily="49" charset="-122"/>
              </a:rPr>
              <a:t>共产主义</a:t>
            </a:r>
            <a:r>
              <a:rPr lang="zh-CN" altLang="en-US" sz="3600" dirty="0" smtClean="0">
                <a:latin typeface="黑体" pitchFamily="49" charset="-122"/>
                <a:ea typeface="黑体" pitchFamily="49" charset="-122"/>
              </a:rPr>
              <a:t>远大理想教育。大力发展教育、科学、文化事业，弘扬民族优秀</a:t>
            </a:r>
            <a:r>
              <a:rPr lang="zh-CN" altLang="en-US" sz="3600" dirty="0" smtClean="0">
                <a:solidFill>
                  <a:srgbClr val="FF0000"/>
                </a:solidFill>
                <a:latin typeface="楷体" pitchFamily="49" charset="-122"/>
                <a:ea typeface="楷体" pitchFamily="49" charset="-122"/>
              </a:rPr>
              <a:t>传统文化</a:t>
            </a:r>
            <a:r>
              <a:rPr lang="zh-CN" altLang="en-US" sz="3600" dirty="0" smtClean="0">
                <a:latin typeface="黑体" pitchFamily="49" charset="-122"/>
                <a:ea typeface="黑体" pitchFamily="49" charset="-122"/>
              </a:rPr>
              <a:t>，繁荣和发展社会主义文化。</a:t>
            </a:r>
          </a:p>
        </p:txBody>
      </p:sp>
      <p:sp>
        <p:nvSpPr>
          <p:cNvPr id="3" name="矩形 2"/>
          <p:cNvSpPr/>
          <p:nvPr/>
        </p:nvSpPr>
        <p:spPr>
          <a:xfrm>
            <a:off x="6069896" y="2068020"/>
            <a:ext cx="96049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883040" y="2040826"/>
            <a:ext cx="8176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229030" y="2839090"/>
            <a:ext cx="8176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955988" y="284139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786182" y="2853838"/>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943542" y="3580664"/>
            <a:ext cx="18426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40</a:t>
            </a:fld>
            <a:endParaRPr lang="zh-CN" altLang="en-US"/>
          </a:p>
        </p:txBody>
      </p:sp>
      <p:sp>
        <p:nvSpPr>
          <p:cNvPr id="10" name="动作按钮: 第一张 9">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2" name="矩形 11"/>
          <p:cNvSpPr/>
          <p:nvPr/>
        </p:nvSpPr>
        <p:spPr>
          <a:xfrm>
            <a:off x="1000100" y="5110358"/>
            <a:ext cx="18131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12"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中国共产党领导人民构建</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社会主义和谐社会</a:t>
            </a:r>
            <a:r>
              <a:rPr lang="zh-CN" altLang="en-US" sz="3600" dirty="0" smtClean="0">
                <a:latin typeface="黑体" pitchFamily="49" charset="-122"/>
                <a:ea typeface="黑体" pitchFamily="49" charset="-122"/>
              </a:rPr>
              <a:t>。按照</a:t>
            </a:r>
            <a:r>
              <a:rPr lang="zh-CN" altLang="en-US" sz="3600" dirty="0" smtClean="0">
                <a:solidFill>
                  <a:srgbClr val="FF0000"/>
                </a:solidFill>
                <a:latin typeface="楷体" pitchFamily="49" charset="-122"/>
                <a:ea typeface="楷体" pitchFamily="49" charset="-122"/>
              </a:rPr>
              <a:t>民主法治</a:t>
            </a:r>
            <a:r>
              <a:rPr lang="zh-CN" altLang="en-US" sz="3600" dirty="0" smtClean="0">
                <a:latin typeface="黑体" pitchFamily="49" charset="-122"/>
                <a:ea typeface="黑体" pitchFamily="49" charset="-122"/>
              </a:rPr>
              <a:t>、公平正义、</a:t>
            </a:r>
            <a:r>
              <a:rPr lang="zh-CN" altLang="en-US" sz="3600" dirty="0" smtClean="0">
                <a:solidFill>
                  <a:srgbClr val="FF0000"/>
                </a:solidFill>
                <a:latin typeface="楷体" pitchFamily="49" charset="-122"/>
                <a:ea typeface="楷体" pitchFamily="49" charset="-122"/>
              </a:rPr>
              <a:t>诚信友爱</a:t>
            </a:r>
            <a:r>
              <a:rPr lang="zh-CN" altLang="en-US" sz="3600" dirty="0" smtClean="0">
                <a:latin typeface="黑体" pitchFamily="49" charset="-122"/>
                <a:ea typeface="黑体" pitchFamily="49" charset="-122"/>
              </a:rPr>
              <a:t>、充满活力、安定有序、人与自然</a:t>
            </a:r>
            <a:r>
              <a:rPr lang="zh-CN" altLang="en-US" sz="3600" dirty="0" smtClean="0">
                <a:solidFill>
                  <a:srgbClr val="FF0000"/>
                </a:solidFill>
                <a:latin typeface="楷体" pitchFamily="49" charset="-122"/>
                <a:ea typeface="楷体" pitchFamily="49" charset="-122"/>
              </a:rPr>
              <a:t>和谐相处</a:t>
            </a:r>
            <a:r>
              <a:rPr lang="zh-CN" altLang="en-US" sz="3600" dirty="0" smtClean="0">
                <a:latin typeface="黑体" pitchFamily="49" charset="-122"/>
                <a:ea typeface="黑体" pitchFamily="49" charset="-122"/>
              </a:rPr>
              <a:t>的总要求和共同建设、共同享有的原则，以保障和改善</a:t>
            </a:r>
            <a:r>
              <a:rPr lang="zh-CN" altLang="en-US" sz="3600" dirty="0" smtClean="0">
                <a:solidFill>
                  <a:srgbClr val="FF0000"/>
                </a:solidFill>
                <a:latin typeface="楷体" pitchFamily="49" charset="-122"/>
                <a:ea typeface="楷体" pitchFamily="49" charset="-122"/>
              </a:rPr>
              <a:t>民生</a:t>
            </a:r>
            <a:r>
              <a:rPr lang="zh-CN" altLang="en-US" sz="3600" dirty="0" smtClean="0">
                <a:latin typeface="黑体" pitchFamily="49" charset="-122"/>
                <a:ea typeface="黑体" pitchFamily="49" charset="-122"/>
              </a:rPr>
              <a:t>为重点，解决好人民最关心、最直接、最现实的利益问题，使发展成果更多更公平</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41</a:t>
            </a:fld>
            <a:endParaRPr lang="zh-CN" altLang="en-US"/>
          </a:p>
        </p:txBody>
      </p:sp>
      <p:sp>
        <p:nvSpPr>
          <p:cNvPr id="4" name="矩形 3"/>
          <p:cNvSpPr/>
          <p:nvPr/>
        </p:nvSpPr>
        <p:spPr>
          <a:xfrm>
            <a:off x="3786182" y="1544418"/>
            <a:ext cx="18426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41976" y="2327934"/>
            <a:ext cx="18426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485418" y="3096702"/>
            <a:ext cx="18426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530322" y="3842880"/>
            <a:ext cx="8991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7"/>
                                        </p:tgtEl>
                                      </p:cBhvr>
                                    </p:animEffect>
                                    <p:set>
                                      <p:cBhvr>
                                        <p:cTn id="17" dur="1" fill="hold">
                                          <p:stCondLst>
                                            <p:cond delay="499"/>
                                          </p:stCondLst>
                                        </p:cTn>
                                        <p:tgtEl>
                                          <p:spTgt spid="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8596" y="35716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惠及全体人民，努力形成全体人民各尽其能、各得其所而又</a:t>
            </a:r>
            <a:r>
              <a:rPr lang="zh-CN" altLang="en-US" sz="3600" dirty="0" smtClean="0">
                <a:solidFill>
                  <a:srgbClr val="FF0000"/>
                </a:solidFill>
                <a:latin typeface="楷体" pitchFamily="49" charset="-122"/>
                <a:ea typeface="楷体" pitchFamily="49" charset="-122"/>
              </a:rPr>
              <a:t>和谐相处</a:t>
            </a:r>
            <a:r>
              <a:rPr lang="zh-CN" altLang="en-US" sz="3600" dirty="0" smtClean="0">
                <a:latin typeface="黑体" pitchFamily="49" charset="-122"/>
                <a:ea typeface="黑体" pitchFamily="49" charset="-122"/>
              </a:rPr>
              <a:t>的局面。加强和创新社会管理。严格区分和正确处理</a:t>
            </a:r>
            <a:r>
              <a:rPr lang="zh-CN" altLang="en-US" sz="3600" dirty="0" smtClean="0">
                <a:solidFill>
                  <a:srgbClr val="FF0000"/>
                </a:solidFill>
                <a:latin typeface="楷体" pitchFamily="49" charset="-122"/>
                <a:ea typeface="楷体" pitchFamily="49" charset="-122"/>
              </a:rPr>
              <a:t>敌我矛盾</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人民内部矛盾</a:t>
            </a:r>
            <a:r>
              <a:rPr lang="zh-CN" altLang="en-US" sz="3600" dirty="0" smtClean="0">
                <a:latin typeface="黑体" pitchFamily="49" charset="-122"/>
                <a:ea typeface="黑体" pitchFamily="49" charset="-122"/>
              </a:rPr>
              <a:t>这两类不同性质的矛盾。加强社会治安综合治理，依法坚决打击各种危害国家安全和利益、危害社会稳定和经济发展的犯罪活动和犯罪分子，保持社会长期稳定。</a:t>
            </a:r>
          </a:p>
        </p:txBody>
      </p:sp>
      <p:sp>
        <p:nvSpPr>
          <p:cNvPr id="3" name="矩形 2"/>
          <p:cNvSpPr/>
          <p:nvPr/>
        </p:nvSpPr>
        <p:spPr>
          <a:xfrm>
            <a:off x="1485418" y="2786058"/>
            <a:ext cx="18131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756686" y="2773612"/>
            <a:ext cx="272939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42</a:t>
            </a:fld>
            <a:endParaRPr lang="zh-CN" altLang="en-US"/>
          </a:p>
        </p:txBody>
      </p:sp>
      <p:sp>
        <p:nvSpPr>
          <p:cNvPr id="6" name="动作按钮: 第一张 5">
            <a:hlinkClick r:id="rId2" action="ppaction://hlinksldjump" highlightClick="1"/>
          </p:cNvPr>
          <p:cNvSpPr/>
          <p:nvPr/>
        </p:nvSpPr>
        <p:spPr>
          <a:xfrm>
            <a:off x="7358082"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8" name="矩形 7"/>
          <p:cNvSpPr/>
          <p:nvPr/>
        </p:nvSpPr>
        <p:spPr>
          <a:xfrm>
            <a:off x="4683078" y="1285860"/>
            <a:ext cx="18131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中国共产党领导人民建设</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社会主义生态文明</a:t>
            </a:r>
            <a:r>
              <a:rPr lang="zh-CN" altLang="en-US" sz="3600" dirty="0" smtClean="0">
                <a:latin typeface="黑体" pitchFamily="49" charset="-122"/>
                <a:ea typeface="黑体" pitchFamily="49" charset="-122"/>
              </a:rPr>
              <a:t>。树立尊重</a:t>
            </a:r>
            <a:r>
              <a:rPr lang="zh-CN" altLang="en-US" sz="3600" dirty="0" smtClean="0">
                <a:solidFill>
                  <a:srgbClr val="FF0000"/>
                </a:solidFill>
                <a:latin typeface="楷体" pitchFamily="49" charset="-122"/>
                <a:ea typeface="楷体" pitchFamily="49" charset="-122"/>
              </a:rPr>
              <a:t>自然</a:t>
            </a:r>
            <a:r>
              <a:rPr lang="zh-CN" altLang="en-US" sz="3600" dirty="0" smtClean="0">
                <a:latin typeface="黑体" pitchFamily="49" charset="-122"/>
                <a:ea typeface="黑体" pitchFamily="49" charset="-122"/>
              </a:rPr>
              <a:t>、顺应</a:t>
            </a:r>
            <a:r>
              <a:rPr lang="zh-CN" altLang="en-US" sz="3600" dirty="0" smtClean="0">
                <a:solidFill>
                  <a:srgbClr val="FF0000"/>
                </a:solidFill>
                <a:latin typeface="楷体" pitchFamily="49" charset="-122"/>
                <a:ea typeface="楷体" pitchFamily="49" charset="-122"/>
              </a:rPr>
              <a:t>自然</a:t>
            </a:r>
            <a:r>
              <a:rPr lang="zh-CN" altLang="en-US" sz="3600" dirty="0" smtClean="0">
                <a:latin typeface="黑体" pitchFamily="49" charset="-122"/>
                <a:ea typeface="黑体" pitchFamily="49" charset="-122"/>
              </a:rPr>
              <a:t>、保护</a:t>
            </a:r>
            <a:r>
              <a:rPr lang="zh-CN" altLang="en-US" sz="3600" dirty="0" smtClean="0">
                <a:solidFill>
                  <a:srgbClr val="FF0000"/>
                </a:solidFill>
                <a:latin typeface="楷体" pitchFamily="49" charset="-122"/>
                <a:ea typeface="楷体" pitchFamily="49" charset="-122"/>
              </a:rPr>
              <a:t>自然</a:t>
            </a:r>
            <a:r>
              <a:rPr lang="zh-CN" altLang="en-US" sz="3600" dirty="0" smtClean="0">
                <a:latin typeface="黑体" pitchFamily="49" charset="-122"/>
                <a:ea typeface="黑体" pitchFamily="49" charset="-122"/>
              </a:rPr>
              <a:t>的生态文明理念，坚持</a:t>
            </a:r>
            <a:r>
              <a:rPr lang="zh-CN" altLang="en-US" sz="3600" dirty="0" smtClean="0">
                <a:solidFill>
                  <a:srgbClr val="FF0000"/>
                </a:solidFill>
                <a:latin typeface="楷体" pitchFamily="49" charset="-122"/>
                <a:ea typeface="楷体" pitchFamily="49" charset="-122"/>
              </a:rPr>
              <a:t>节约资源</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保护环境</a:t>
            </a:r>
            <a:r>
              <a:rPr lang="zh-CN" altLang="en-US" sz="3600" dirty="0" smtClean="0">
                <a:latin typeface="黑体" pitchFamily="49" charset="-122"/>
                <a:ea typeface="黑体" pitchFamily="49" charset="-122"/>
              </a:rPr>
              <a:t>的基本国策，坚持</a:t>
            </a:r>
            <a:r>
              <a:rPr lang="zh-CN" altLang="en-US" sz="3600" dirty="0" smtClean="0">
                <a:solidFill>
                  <a:srgbClr val="FF0000"/>
                </a:solidFill>
                <a:latin typeface="楷体" pitchFamily="49" charset="-122"/>
                <a:ea typeface="楷体" pitchFamily="49" charset="-122"/>
              </a:rPr>
              <a:t>节约</a:t>
            </a:r>
            <a:r>
              <a:rPr lang="zh-CN" altLang="en-US" sz="3600" dirty="0" smtClean="0">
                <a:latin typeface="黑体" pitchFamily="49" charset="-122"/>
                <a:ea typeface="黑体" pitchFamily="49" charset="-122"/>
              </a:rPr>
              <a:t>优先、</a:t>
            </a:r>
            <a:r>
              <a:rPr lang="zh-CN" altLang="en-US" sz="3600" dirty="0" smtClean="0">
                <a:solidFill>
                  <a:srgbClr val="FF0000"/>
                </a:solidFill>
                <a:latin typeface="楷体" pitchFamily="49" charset="-122"/>
                <a:ea typeface="楷体" pitchFamily="49" charset="-122"/>
              </a:rPr>
              <a:t>保护</a:t>
            </a:r>
            <a:r>
              <a:rPr lang="zh-CN" altLang="en-US" sz="3600" dirty="0" smtClean="0">
                <a:latin typeface="黑体" pitchFamily="49" charset="-122"/>
                <a:ea typeface="黑体" pitchFamily="49" charset="-122"/>
              </a:rPr>
              <a:t>优先、自然恢复为主的方针，坚持生产</a:t>
            </a:r>
            <a:r>
              <a:rPr lang="zh-CN" altLang="en-US" sz="3600" dirty="0" smtClean="0">
                <a:solidFill>
                  <a:srgbClr val="FF0000"/>
                </a:solidFill>
                <a:latin typeface="楷体" pitchFamily="49" charset="-122"/>
                <a:ea typeface="楷体" pitchFamily="49" charset="-122"/>
              </a:rPr>
              <a:t>发展</a:t>
            </a:r>
            <a:r>
              <a:rPr lang="zh-CN" altLang="en-US" sz="3600" dirty="0" smtClean="0">
                <a:latin typeface="黑体" pitchFamily="49" charset="-122"/>
                <a:ea typeface="黑体" pitchFamily="49" charset="-122"/>
              </a:rPr>
              <a:t>、生活</a:t>
            </a:r>
            <a:r>
              <a:rPr lang="zh-CN" altLang="en-US" sz="3600" dirty="0" smtClean="0">
                <a:solidFill>
                  <a:srgbClr val="FF0000"/>
                </a:solidFill>
                <a:latin typeface="楷体" pitchFamily="49" charset="-122"/>
                <a:ea typeface="楷体" pitchFamily="49" charset="-122"/>
              </a:rPr>
              <a:t>富裕</a:t>
            </a:r>
            <a:r>
              <a:rPr lang="zh-CN" altLang="en-US" sz="3600" dirty="0" smtClean="0">
                <a:latin typeface="黑体" pitchFamily="49" charset="-122"/>
                <a:ea typeface="黑体" pitchFamily="49" charset="-122"/>
              </a:rPr>
              <a:t>、生态</a:t>
            </a:r>
            <a:r>
              <a:rPr lang="zh-CN" altLang="en-US" sz="3600" dirty="0" smtClean="0">
                <a:solidFill>
                  <a:srgbClr val="FF0000"/>
                </a:solidFill>
                <a:latin typeface="楷体" pitchFamily="49" charset="-122"/>
                <a:ea typeface="楷体" pitchFamily="49" charset="-122"/>
              </a:rPr>
              <a:t>良好</a:t>
            </a:r>
            <a:r>
              <a:rPr lang="zh-CN" altLang="en-US" sz="3600" dirty="0" smtClean="0">
                <a:latin typeface="黑体" pitchFamily="49" charset="-122"/>
                <a:ea typeface="黑体" pitchFamily="49" charset="-122"/>
              </a:rPr>
              <a:t>的文明发展道路。着力建设资源</a:t>
            </a:r>
            <a:r>
              <a:rPr lang="zh-CN" altLang="en-US" sz="3600" dirty="0" smtClean="0">
                <a:solidFill>
                  <a:srgbClr val="FF0000"/>
                </a:solidFill>
                <a:latin typeface="楷体" pitchFamily="49" charset="-122"/>
                <a:ea typeface="楷体" pitchFamily="49" charset="-122"/>
              </a:rPr>
              <a:t>节约</a:t>
            </a:r>
            <a:r>
              <a:rPr lang="zh-CN" altLang="en-US" sz="3600" dirty="0" smtClean="0">
                <a:latin typeface="黑体" pitchFamily="49" charset="-122"/>
                <a:ea typeface="黑体" pitchFamily="49" charset="-122"/>
              </a:rPr>
              <a:t>型、</a:t>
            </a:r>
          </a:p>
        </p:txBody>
      </p:sp>
      <p:sp>
        <p:nvSpPr>
          <p:cNvPr id="4" name="矩形 3"/>
          <p:cNvSpPr/>
          <p:nvPr/>
        </p:nvSpPr>
        <p:spPr>
          <a:xfrm>
            <a:off x="4731926" y="1672546"/>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7015640" y="1657798"/>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556856" y="2441314"/>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000892" y="2428868"/>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15650" y="3199938"/>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472972" y="319993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428860" y="475682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4702430" y="4700136"/>
            <a:ext cx="97063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7000892" y="4742078"/>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542768" y="5481350"/>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灯片编号占位符 15"/>
          <p:cNvSpPr>
            <a:spLocks noGrp="1"/>
          </p:cNvSpPr>
          <p:nvPr>
            <p:ph type="sldNum" sz="quarter" idx="12"/>
          </p:nvPr>
        </p:nvSpPr>
        <p:spPr/>
        <p:txBody>
          <a:bodyPr/>
          <a:lstStyle/>
          <a:p>
            <a:fld id="{0C913308-F349-4B6D-A68A-DD1791B4A57B}" type="slidenum">
              <a:rPr lang="zh-CN" altLang="en-US" smtClean="0"/>
              <a:pPr/>
              <a:t>43</a:t>
            </a:fld>
            <a:endParaRPr lang="zh-CN" altLang="en-US"/>
          </a:p>
        </p:txBody>
      </p:sp>
      <p:sp>
        <p:nvSpPr>
          <p:cNvPr id="14" name="矩形 13"/>
          <p:cNvSpPr/>
          <p:nvPr/>
        </p:nvSpPr>
        <p:spPr>
          <a:xfrm>
            <a:off x="6973698" y="3143248"/>
            <a:ext cx="8991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1413980" y="3914318"/>
            <a:ext cx="97063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4"/>
                                        </p:tgtEl>
                                      </p:cBhvr>
                                    </p:animEffect>
                                    <p:set>
                                      <p:cBhvr>
                                        <p:cTn id="35" dur="1" fill="hold">
                                          <p:stCondLst>
                                            <p:cond delay="499"/>
                                          </p:stCondLst>
                                        </p:cTn>
                                        <p:tgtEl>
                                          <p:spTgt spid="1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5"/>
                                        </p:tgtEl>
                                      </p:cBhvr>
                                    </p:animEffect>
                                    <p:set>
                                      <p:cBhvr>
                                        <p:cTn id="40" dur="1" fill="hold">
                                          <p:stCondLst>
                                            <p:cond delay="499"/>
                                          </p:stCondLst>
                                        </p:cTn>
                                        <p:tgtEl>
                                          <p:spTgt spid="1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0"/>
                                        </p:tgtEl>
                                      </p:cBhvr>
                                    </p:animEffect>
                                    <p:set>
                                      <p:cBhvr>
                                        <p:cTn id="45" dur="1" fill="hold">
                                          <p:stCondLst>
                                            <p:cond delay="499"/>
                                          </p:stCondLst>
                                        </p:cTn>
                                        <p:tgtEl>
                                          <p:spTgt spid="10"/>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xit" presetSubtype="8" fill="hold" grpId="0" nodeType="clickEffect">
                                  <p:stCondLst>
                                    <p:cond delay="0"/>
                                  </p:stCondLst>
                                  <p:childTnLst>
                                    <p:animEffect transition="out" filter="wipe(left)">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22" presetClass="exit" presetSubtype="8" fill="hold" grpId="0" nodeType="clickEffect">
                                  <p:stCondLst>
                                    <p:cond delay="0"/>
                                  </p:stCondLst>
                                  <p:childTnLst>
                                    <p:animEffect transition="out" filter="wipe(left)">
                                      <p:cBhvr>
                                        <p:cTn id="54" dur="500"/>
                                        <p:tgtEl>
                                          <p:spTgt spid="12"/>
                                        </p:tgtEl>
                                      </p:cBhvr>
                                    </p:animEffect>
                                    <p:set>
                                      <p:cBhvr>
                                        <p:cTn id="55" dur="1" fill="hold">
                                          <p:stCondLst>
                                            <p:cond delay="499"/>
                                          </p:stCondLst>
                                        </p:cTn>
                                        <p:tgtEl>
                                          <p:spTgt spid="12"/>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22" presetClass="exit" presetSubtype="8" fill="hold" grpId="0" nodeType="clickEffect">
                                  <p:stCondLst>
                                    <p:cond delay="0"/>
                                  </p:stCondLst>
                                  <p:childTnLst>
                                    <p:animEffect transition="out" filter="wipe(left)">
                                      <p:cBhvr>
                                        <p:cTn id="59" dur="500"/>
                                        <p:tgtEl>
                                          <p:spTgt spid="13"/>
                                        </p:tgtEl>
                                      </p:cBhvr>
                                    </p:animEffect>
                                    <p:set>
                                      <p:cBhvr>
                                        <p:cTn id="60"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4291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环境</a:t>
            </a:r>
            <a:r>
              <a:rPr lang="zh-CN" altLang="en-US" sz="3600" dirty="0" smtClean="0">
                <a:solidFill>
                  <a:srgbClr val="FF0000"/>
                </a:solidFill>
                <a:latin typeface="楷体" pitchFamily="49" charset="-122"/>
                <a:ea typeface="楷体" pitchFamily="49" charset="-122"/>
              </a:rPr>
              <a:t>友好</a:t>
            </a:r>
            <a:r>
              <a:rPr lang="zh-CN" altLang="en-US" sz="3600" dirty="0" smtClean="0">
                <a:latin typeface="黑体" pitchFamily="49" charset="-122"/>
                <a:ea typeface="黑体" pitchFamily="49" charset="-122"/>
              </a:rPr>
              <a:t>型社会，形成</a:t>
            </a:r>
            <a:r>
              <a:rPr lang="zh-CN" altLang="en-US" sz="3600" dirty="0" smtClean="0">
                <a:solidFill>
                  <a:srgbClr val="FF0000"/>
                </a:solidFill>
                <a:latin typeface="楷体" pitchFamily="49" charset="-122"/>
                <a:ea typeface="楷体" pitchFamily="49" charset="-122"/>
              </a:rPr>
              <a:t>节约资源</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保护环境</a:t>
            </a:r>
            <a:r>
              <a:rPr lang="zh-CN" altLang="en-US" sz="3600" dirty="0" smtClean="0">
                <a:latin typeface="黑体" pitchFamily="49" charset="-122"/>
                <a:ea typeface="黑体" pitchFamily="49" charset="-122"/>
              </a:rPr>
              <a:t>的空间</a:t>
            </a:r>
            <a:r>
              <a:rPr lang="zh-CN" altLang="en-US" sz="3600" dirty="0" smtClean="0">
                <a:solidFill>
                  <a:srgbClr val="FF0000"/>
                </a:solidFill>
                <a:latin typeface="楷体" pitchFamily="49" charset="-122"/>
                <a:ea typeface="楷体" pitchFamily="49" charset="-122"/>
              </a:rPr>
              <a:t>格局</a:t>
            </a:r>
            <a:r>
              <a:rPr lang="zh-CN" altLang="en-US" sz="3600" dirty="0" smtClean="0">
                <a:latin typeface="黑体" pitchFamily="49" charset="-122"/>
                <a:ea typeface="黑体" pitchFamily="49" charset="-122"/>
              </a:rPr>
              <a:t>、产业</a:t>
            </a:r>
            <a:r>
              <a:rPr lang="zh-CN" altLang="en-US" sz="3600" dirty="0" smtClean="0">
                <a:solidFill>
                  <a:srgbClr val="FF0000"/>
                </a:solidFill>
                <a:latin typeface="楷体" pitchFamily="49" charset="-122"/>
                <a:ea typeface="楷体" pitchFamily="49" charset="-122"/>
              </a:rPr>
              <a:t>结构</a:t>
            </a:r>
            <a:r>
              <a:rPr lang="zh-CN" altLang="en-US" sz="3600" dirty="0" smtClean="0">
                <a:latin typeface="黑体" pitchFamily="49" charset="-122"/>
                <a:ea typeface="黑体" pitchFamily="49" charset="-122"/>
              </a:rPr>
              <a:t>、生产</a:t>
            </a:r>
            <a:r>
              <a:rPr lang="zh-CN" altLang="en-US" sz="3600" dirty="0" smtClean="0">
                <a:solidFill>
                  <a:srgbClr val="FF0000"/>
                </a:solidFill>
                <a:latin typeface="楷体" pitchFamily="49" charset="-122"/>
                <a:ea typeface="楷体" pitchFamily="49" charset="-122"/>
              </a:rPr>
              <a:t>方式</a:t>
            </a:r>
            <a:r>
              <a:rPr lang="zh-CN" altLang="en-US" sz="3600" dirty="0" smtClean="0">
                <a:latin typeface="黑体" pitchFamily="49" charset="-122"/>
                <a:ea typeface="黑体" pitchFamily="49" charset="-122"/>
              </a:rPr>
              <a:t>、生活</a:t>
            </a:r>
            <a:r>
              <a:rPr lang="zh-CN" altLang="en-US" sz="3600" dirty="0" smtClean="0">
                <a:solidFill>
                  <a:srgbClr val="FF0000"/>
                </a:solidFill>
                <a:latin typeface="楷体" pitchFamily="49" charset="-122"/>
                <a:ea typeface="楷体" pitchFamily="49" charset="-122"/>
              </a:rPr>
              <a:t>方式</a:t>
            </a:r>
            <a:r>
              <a:rPr lang="zh-CN" altLang="en-US" sz="3600" dirty="0" smtClean="0">
                <a:latin typeface="黑体" pitchFamily="49" charset="-122"/>
                <a:ea typeface="黑体" pitchFamily="49" charset="-122"/>
              </a:rPr>
              <a:t>，为人民创造良好生产生活环境，实现中华民族永续发展。</a:t>
            </a:r>
          </a:p>
        </p:txBody>
      </p:sp>
      <p:sp>
        <p:nvSpPr>
          <p:cNvPr id="3" name="矩形 2"/>
          <p:cNvSpPr/>
          <p:nvPr/>
        </p:nvSpPr>
        <p:spPr>
          <a:xfrm>
            <a:off x="1500166" y="2353772"/>
            <a:ext cx="89919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2842740" y="3183834"/>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111706" y="3139590"/>
            <a:ext cx="96049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417074" y="3196280"/>
            <a:ext cx="9411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517216" y="3965048"/>
            <a:ext cx="9116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44</a:t>
            </a:fld>
            <a:endParaRPr lang="zh-CN" altLang="en-US"/>
          </a:p>
        </p:txBody>
      </p:sp>
      <p:sp>
        <p:nvSpPr>
          <p:cNvPr id="9" name="动作按钮: 第一张 8">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1" name="矩形 10"/>
          <p:cNvSpPr/>
          <p:nvPr/>
        </p:nvSpPr>
        <p:spPr>
          <a:xfrm>
            <a:off x="5173000" y="2326578"/>
            <a:ext cx="18131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7429520" y="235607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544278" y="3097648"/>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4"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12"/>
                                        </p:tgtEl>
                                      </p:cBhvr>
                                    </p:animEffect>
                                    <p:set>
                                      <p:cBhvr>
                                        <p:cTn id="17" dur="1" fill="hold">
                                          <p:stCondLst>
                                            <p:cond delay="499"/>
                                          </p:stCondLst>
                                        </p:cTn>
                                        <p:tgtEl>
                                          <p:spTgt spid="12"/>
                                        </p:tgtEl>
                                        <p:attrNameLst>
                                          <p:attrName>style.visibility</p:attrName>
                                        </p:attrNameLst>
                                      </p:cBhvr>
                                      <p:to>
                                        <p:strVal val="hidden"/>
                                      </p:to>
                                    </p:set>
                                  </p:childTnLst>
                                </p:cTn>
                              </p:par>
                              <p:par>
                                <p:cTn id="18" presetID="22" presetClass="exit" presetSubtype="8" fill="hold" grpId="0" nodeType="withEffect">
                                  <p:stCondLst>
                                    <p:cond delay="0"/>
                                  </p:stCondLst>
                                  <p:childTnLst>
                                    <p:animEffect transition="out" filter="wipe(left)">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4"/>
                                        </p:tgtEl>
                                      </p:cBhvr>
                                    </p:animEffect>
                                    <p:set>
                                      <p:cBhvr>
                                        <p:cTn id="25" dur="1" fill="hold">
                                          <p:stCondLst>
                                            <p:cond delay="499"/>
                                          </p:stCondLst>
                                        </p:cTn>
                                        <p:tgtEl>
                                          <p:spTgt spid="4"/>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6"/>
                                        </p:tgtEl>
                                      </p:cBhvr>
                                    </p:animEffect>
                                    <p:set>
                                      <p:cBhvr>
                                        <p:cTn id="35" dur="1" fill="hold">
                                          <p:stCondLst>
                                            <p:cond delay="499"/>
                                          </p:stCondLst>
                                        </p:cTn>
                                        <p:tgtEl>
                                          <p:spTgt spid="6"/>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11" grpId="0" animBg="1"/>
      <p:bldP spid="12" grpId="0" animBg="1"/>
      <p:bldP spid="1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中国共产党坚持对人民解放军和其他人民武装力量的</a:t>
            </a:r>
            <a:r>
              <a:rPr lang="zh-CN" altLang="en-US" sz="3600" dirty="0" smtClean="0">
                <a:solidFill>
                  <a:srgbClr val="FF0000"/>
                </a:solidFill>
                <a:latin typeface="楷体" pitchFamily="49" charset="-122"/>
                <a:ea typeface="楷体" pitchFamily="49" charset="-122"/>
              </a:rPr>
              <a:t>领导</a:t>
            </a:r>
            <a:r>
              <a:rPr lang="zh-CN" altLang="en-US" sz="3600" dirty="0" smtClean="0">
                <a:latin typeface="黑体" pitchFamily="49" charset="-122"/>
                <a:ea typeface="黑体" pitchFamily="49" charset="-122"/>
              </a:rPr>
              <a:t>，加强人民解放军的建设，切实保证人民解放军履行新世纪新阶段军队历史使命，充分发挥人民解放军在</a:t>
            </a:r>
            <a:r>
              <a:rPr lang="zh-CN" altLang="en-US" sz="3600" dirty="0" smtClean="0">
                <a:solidFill>
                  <a:srgbClr val="FF0000"/>
                </a:solidFill>
                <a:latin typeface="楷体" pitchFamily="49" charset="-122"/>
                <a:ea typeface="楷体" pitchFamily="49" charset="-122"/>
              </a:rPr>
              <a:t>巩固国防</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保卫祖国</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参加社会主义现代化建设</a:t>
            </a:r>
            <a:r>
              <a:rPr lang="zh-CN" altLang="en-US" sz="3600" dirty="0" smtClean="0">
                <a:latin typeface="黑体" pitchFamily="49" charset="-122"/>
                <a:ea typeface="黑体" pitchFamily="49" charset="-122"/>
              </a:rPr>
              <a:t>中的作用。</a:t>
            </a:r>
          </a:p>
        </p:txBody>
      </p:sp>
      <p:sp>
        <p:nvSpPr>
          <p:cNvPr id="4" name="矩形 3"/>
          <p:cNvSpPr/>
          <p:nvPr/>
        </p:nvSpPr>
        <p:spPr>
          <a:xfrm>
            <a:off x="4244306" y="1928802"/>
            <a:ext cx="91394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45</a:t>
            </a:fld>
            <a:endParaRPr lang="zh-CN" altLang="en-US"/>
          </a:p>
        </p:txBody>
      </p:sp>
      <p:sp>
        <p:nvSpPr>
          <p:cNvPr id="5" name="动作按钮: 第一张 4">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 name="矩形 5"/>
          <p:cNvSpPr/>
          <p:nvPr/>
        </p:nvSpPr>
        <p:spPr>
          <a:xfrm>
            <a:off x="2872236" y="4256760"/>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985880" y="4229566"/>
            <a:ext cx="19855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7427186" y="4229566"/>
            <a:ext cx="114304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371906" y="5015384"/>
            <a:ext cx="43577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9" grpId="0" animBg="1"/>
      <p:bldP spid="10"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中国共产党维护和发展平等团结互助和谐的社会主义</a:t>
            </a:r>
            <a:r>
              <a:rPr lang="zh-CN" altLang="en-US" sz="3600" dirty="0" smtClean="0">
                <a:solidFill>
                  <a:srgbClr val="FF0000"/>
                </a:solidFill>
                <a:latin typeface="楷体" pitchFamily="49" charset="-122"/>
                <a:ea typeface="楷体" pitchFamily="49" charset="-122"/>
              </a:rPr>
              <a:t>民族</a:t>
            </a:r>
            <a:r>
              <a:rPr lang="zh-CN" altLang="en-US" sz="3600" dirty="0" smtClean="0">
                <a:latin typeface="黑体" pitchFamily="49" charset="-122"/>
                <a:ea typeface="黑体" pitchFamily="49" charset="-122"/>
              </a:rPr>
              <a:t>关系，积极培养、选拔</a:t>
            </a:r>
            <a:r>
              <a:rPr lang="zh-CN" altLang="en-US" sz="3600" dirty="0" smtClean="0">
                <a:solidFill>
                  <a:srgbClr val="FF0000"/>
                </a:solidFill>
                <a:latin typeface="楷体" pitchFamily="49" charset="-122"/>
                <a:ea typeface="楷体" pitchFamily="49" charset="-122"/>
              </a:rPr>
              <a:t>少数民族</a:t>
            </a:r>
            <a:r>
              <a:rPr lang="zh-CN" altLang="en-US" sz="3600" dirty="0" smtClean="0">
                <a:latin typeface="黑体" pitchFamily="49" charset="-122"/>
                <a:ea typeface="黑体" pitchFamily="49" charset="-122"/>
              </a:rPr>
              <a:t>干部，帮助少数民族和民族地区发展经济、文化和社会事业，实现各民族共同团结奋斗、共同繁荣发展。全面贯彻党的宗教工作基本方针，团结</a:t>
            </a:r>
            <a:r>
              <a:rPr lang="zh-CN" altLang="en-US" sz="3600" dirty="0" smtClean="0">
                <a:solidFill>
                  <a:srgbClr val="FF0000"/>
                </a:solidFill>
                <a:latin typeface="楷体" pitchFamily="49" charset="-122"/>
                <a:ea typeface="楷体" pitchFamily="49" charset="-122"/>
              </a:rPr>
              <a:t>信教</a:t>
            </a:r>
            <a:r>
              <a:rPr lang="zh-CN" altLang="en-US" sz="3600" dirty="0" smtClean="0">
                <a:latin typeface="黑体" pitchFamily="49" charset="-122"/>
                <a:ea typeface="黑体" pitchFamily="49" charset="-122"/>
              </a:rPr>
              <a:t>群众为经济社会发展作贡献。</a:t>
            </a:r>
          </a:p>
        </p:txBody>
      </p:sp>
      <p:sp>
        <p:nvSpPr>
          <p:cNvPr id="4" name="矩形 3"/>
          <p:cNvSpPr/>
          <p:nvPr/>
        </p:nvSpPr>
        <p:spPr>
          <a:xfrm>
            <a:off x="4242004" y="1628302"/>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28596" y="5500702"/>
            <a:ext cx="102962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46</a:t>
            </a:fld>
            <a:endParaRPr lang="zh-CN" altLang="en-US"/>
          </a:p>
        </p:txBody>
      </p:sp>
      <p:sp>
        <p:nvSpPr>
          <p:cNvPr id="6" name="动作按钮: 第一张 5">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7" name="矩形 6"/>
          <p:cNvSpPr/>
          <p:nvPr/>
        </p:nvSpPr>
        <p:spPr>
          <a:xfrm>
            <a:off x="1472972" y="2369876"/>
            <a:ext cx="186983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中国共产党同全国各民族工人、农民、</a:t>
            </a:r>
            <a:r>
              <a:rPr lang="zh-CN" altLang="en-US" sz="3600" dirty="0" smtClean="0">
                <a:solidFill>
                  <a:srgbClr val="FF0000"/>
                </a:solidFill>
                <a:latin typeface="楷体" pitchFamily="49" charset="-122"/>
                <a:ea typeface="楷体" pitchFamily="49" charset="-122"/>
              </a:rPr>
              <a:t>知识分子</a:t>
            </a:r>
            <a:r>
              <a:rPr lang="zh-CN" altLang="en-US" sz="3600" dirty="0" smtClean="0">
                <a:latin typeface="黑体" pitchFamily="49" charset="-122"/>
                <a:ea typeface="黑体" pitchFamily="49" charset="-122"/>
              </a:rPr>
              <a:t>团结在一起，同</a:t>
            </a:r>
            <a:r>
              <a:rPr lang="zh-CN" altLang="en-US" sz="3600" dirty="0" smtClean="0">
                <a:solidFill>
                  <a:srgbClr val="FF0000"/>
                </a:solidFill>
                <a:latin typeface="楷体" pitchFamily="49" charset="-122"/>
                <a:ea typeface="楷体" pitchFamily="49" charset="-122"/>
              </a:rPr>
              <a:t>各民主党派</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无党派人士</a:t>
            </a:r>
            <a:r>
              <a:rPr lang="zh-CN" altLang="en-US" sz="3600" dirty="0" smtClean="0">
                <a:latin typeface="黑体" pitchFamily="49" charset="-122"/>
                <a:ea typeface="黑体" pitchFamily="49" charset="-122"/>
              </a:rPr>
              <a:t>、各民族的爱国力量团结在一起，进一步发展和壮大由全体社会主义</a:t>
            </a:r>
            <a:r>
              <a:rPr lang="zh-CN" altLang="en-US" sz="3600" dirty="0" smtClean="0">
                <a:solidFill>
                  <a:srgbClr val="FF0000"/>
                </a:solidFill>
                <a:latin typeface="楷体" pitchFamily="49" charset="-122"/>
                <a:ea typeface="楷体" pitchFamily="49" charset="-122"/>
              </a:rPr>
              <a:t>劳动者</a:t>
            </a:r>
            <a:r>
              <a:rPr lang="zh-CN" altLang="en-US" sz="3600" dirty="0" smtClean="0">
                <a:latin typeface="黑体" pitchFamily="49" charset="-122"/>
                <a:ea typeface="黑体" pitchFamily="49" charset="-122"/>
              </a:rPr>
              <a:t>、社会主义事业的</a:t>
            </a:r>
            <a:r>
              <a:rPr lang="zh-CN" altLang="en-US" sz="3600" dirty="0" smtClean="0">
                <a:solidFill>
                  <a:srgbClr val="FF0000"/>
                </a:solidFill>
                <a:latin typeface="楷体" pitchFamily="49" charset="-122"/>
                <a:ea typeface="楷体" pitchFamily="49" charset="-122"/>
              </a:rPr>
              <a:t>建设者</a:t>
            </a:r>
            <a:r>
              <a:rPr lang="zh-CN" altLang="en-US" sz="3600" dirty="0" smtClean="0">
                <a:latin typeface="黑体" pitchFamily="49" charset="-122"/>
                <a:ea typeface="黑体" pitchFamily="49" charset="-122"/>
              </a:rPr>
              <a:t>、拥护社会主义的</a:t>
            </a:r>
            <a:r>
              <a:rPr lang="zh-CN" altLang="en-US" sz="3600" dirty="0" smtClean="0">
                <a:solidFill>
                  <a:srgbClr val="FF0000"/>
                </a:solidFill>
                <a:latin typeface="楷体" pitchFamily="49" charset="-122"/>
                <a:ea typeface="楷体" pitchFamily="49" charset="-122"/>
              </a:rPr>
              <a:t>爱国者</a:t>
            </a:r>
            <a:r>
              <a:rPr lang="zh-CN" altLang="en-US" sz="3600" dirty="0" smtClean="0">
                <a:latin typeface="黑体" pitchFamily="49" charset="-122"/>
                <a:ea typeface="黑体" pitchFamily="49" charset="-122"/>
              </a:rPr>
              <a:t>、拥护祖国统一的</a:t>
            </a:r>
            <a:r>
              <a:rPr lang="zh-CN" altLang="en-US" sz="3600" dirty="0" smtClean="0">
                <a:solidFill>
                  <a:srgbClr val="FF0000"/>
                </a:solidFill>
                <a:latin typeface="楷体" pitchFamily="49" charset="-122"/>
                <a:ea typeface="楷体" pitchFamily="49" charset="-122"/>
              </a:rPr>
              <a:t>爱国者</a:t>
            </a:r>
            <a:r>
              <a:rPr lang="zh-CN" altLang="en-US" sz="3600" dirty="0" smtClean="0">
                <a:latin typeface="黑体" pitchFamily="49" charset="-122"/>
                <a:ea typeface="黑体" pitchFamily="49" charset="-122"/>
              </a:rPr>
              <a:t>组成的最广泛的</a:t>
            </a:r>
            <a:r>
              <a:rPr lang="zh-CN" altLang="en-US" sz="3600" dirty="0" smtClean="0">
                <a:solidFill>
                  <a:srgbClr val="FF0000"/>
                </a:solidFill>
                <a:latin typeface="楷体" pitchFamily="49" charset="-122"/>
                <a:ea typeface="楷体" pitchFamily="49" charset="-122"/>
              </a:rPr>
              <a:t>爱国统一</a:t>
            </a:r>
            <a:r>
              <a:rPr lang="zh-CN" altLang="en-US" sz="3600" dirty="0" smtClean="0">
                <a:latin typeface="黑体" pitchFamily="49" charset="-122"/>
                <a:ea typeface="黑体" pitchFamily="49" charset="-122"/>
              </a:rPr>
              <a:t>战线。</a:t>
            </a:r>
          </a:p>
        </p:txBody>
      </p:sp>
      <p:sp>
        <p:nvSpPr>
          <p:cNvPr id="4" name="矩形 3"/>
          <p:cNvSpPr/>
          <p:nvPr/>
        </p:nvSpPr>
        <p:spPr>
          <a:xfrm>
            <a:off x="5584578" y="5468904"/>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47</a:t>
            </a:fld>
            <a:endParaRPr lang="zh-CN" altLang="en-US"/>
          </a:p>
        </p:txBody>
      </p:sp>
      <p:sp>
        <p:nvSpPr>
          <p:cNvPr id="5" name="矩形 4"/>
          <p:cNvSpPr/>
          <p:nvPr/>
        </p:nvSpPr>
        <p:spPr>
          <a:xfrm>
            <a:off x="1357290" y="1613554"/>
            <a:ext cx="19855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515574" y="1628302"/>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500034" y="2357430"/>
            <a:ext cx="50006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500166" y="2357430"/>
            <a:ext cx="22860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1928794" y="3914318"/>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944202" y="3914318"/>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786182" y="4670640"/>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1000100" y="5458760"/>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2"/>
                                        </p:tgtEl>
                                      </p:cBhvr>
                                    </p:animEffect>
                                    <p:set>
                                      <p:cBhvr>
                                        <p:cTn id="35" dur="1" fill="hold">
                                          <p:stCondLst>
                                            <p:cond delay="499"/>
                                          </p:stCondLst>
                                        </p:cTn>
                                        <p:tgtEl>
                                          <p:spTgt spid="12"/>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4"/>
                                        </p:tgtEl>
                                      </p:cBhvr>
                                    </p:animEffect>
                                    <p:set>
                                      <p:cBhvr>
                                        <p:cTn id="4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P spid="11" grpId="0" animBg="1"/>
      <p:bldP spid="12" grpId="0" animBg="1"/>
      <p:bldP spid="13"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3182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不断加强全国人民包括香港特别行政区同胞、澳门特别行政区同胞、台湾同胞和海外侨胞的团结。按照“</a:t>
            </a:r>
            <a:r>
              <a:rPr lang="zh-CN" altLang="en-US" sz="3600" dirty="0" smtClean="0">
                <a:solidFill>
                  <a:srgbClr val="FF0000"/>
                </a:solidFill>
                <a:latin typeface="楷体" pitchFamily="49" charset="-122"/>
                <a:ea typeface="楷体" pitchFamily="49" charset="-122"/>
              </a:rPr>
              <a:t>一个国家</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两种制度</a:t>
            </a:r>
            <a:r>
              <a:rPr lang="zh-CN" altLang="en-US" sz="3600" dirty="0" smtClean="0">
                <a:latin typeface="黑体" pitchFamily="49" charset="-122"/>
                <a:ea typeface="黑体" pitchFamily="49" charset="-122"/>
              </a:rPr>
              <a:t>”的方针，促进香港、澳门长期繁荣稳定，完成祖国统一大业。</a:t>
            </a:r>
          </a:p>
        </p:txBody>
      </p:sp>
      <p:sp>
        <p:nvSpPr>
          <p:cNvPr id="3" name="矩形 2"/>
          <p:cNvSpPr/>
          <p:nvPr/>
        </p:nvSpPr>
        <p:spPr>
          <a:xfrm>
            <a:off x="6084644" y="3557128"/>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00034" y="4283954"/>
            <a:ext cx="192882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48</a:t>
            </a:fld>
            <a:endParaRPr lang="zh-CN" altLang="en-US"/>
          </a:p>
        </p:txBody>
      </p:sp>
      <p:sp>
        <p:nvSpPr>
          <p:cNvPr id="6" name="动作按钮: 第一张 5">
            <a:hlinkClick r:id="rId2" action="ppaction://hlinksldjump" highlightClick="1"/>
          </p:cNvPr>
          <p:cNvSpPr/>
          <p:nvPr/>
        </p:nvSpPr>
        <p:spPr>
          <a:xfrm>
            <a:off x="4500562" y="6357982"/>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8"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中国共产党坚持</a:t>
            </a:r>
            <a:r>
              <a:rPr lang="zh-CN" altLang="en-US" sz="3600" dirty="0" smtClean="0">
                <a:solidFill>
                  <a:srgbClr val="FF0000"/>
                </a:solidFill>
                <a:latin typeface="楷体" pitchFamily="49" charset="-122"/>
                <a:ea typeface="楷体" pitchFamily="49" charset="-122"/>
              </a:rPr>
              <a:t>独立自主</a:t>
            </a:r>
            <a:r>
              <a:rPr lang="zh-CN" altLang="en-US" sz="3600" dirty="0" smtClean="0">
                <a:latin typeface="黑体" pitchFamily="49" charset="-122"/>
                <a:ea typeface="黑体" pitchFamily="49" charset="-122"/>
              </a:rPr>
              <a:t>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和平外交政策</a:t>
            </a:r>
            <a:r>
              <a:rPr lang="zh-CN" altLang="en-US" sz="3600" dirty="0" smtClean="0">
                <a:latin typeface="黑体" pitchFamily="49" charset="-122"/>
                <a:ea typeface="黑体" pitchFamily="49" charset="-122"/>
              </a:rPr>
              <a:t>，坚持</a:t>
            </a:r>
            <a:r>
              <a:rPr lang="zh-CN" altLang="en-US" sz="3600" dirty="0" smtClean="0">
                <a:solidFill>
                  <a:srgbClr val="FF0000"/>
                </a:solidFill>
                <a:latin typeface="楷体" pitchFamily="49" charset="-122"/>
                <a:ea typeface="楷体" pitchFamily="49" charset="-122"/>
              </a:rPr>
              <a:t>和平</a:t>
            </a:r>
            <a:r>
              <a:rPr lang="zh-CN" altLang="en-US" sz="3600" dirty="0" smtClean="0">
                <a:latin typeface="黑体" pitchFamily="49" charset="-122"/>
                <a:ea typeface="黑体" pitchFamily="49" charset="-122"/>
              </a:rPr>
              <a:t>发展道路，坚持互利共赢的开放战略，统筹国内国际两个大局，积极发展对外关系，努力为我国的</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现代化建设</a:t>
            </a:r>
            <a:r>
              <a:rPr lang="zh-CN" altLang="en-US" sz="3600" dirty="0" smtClean="0">
                <a:latin typeface="黑体" pitchFamily="49" charset="-122"/>
                <a:ea typeface="黑体" pitchFamily="49" charset="-122"/>
              </a:rPr>
              <a:t>争取有利的国际环境。在国际事务中，维护我国的独立和主权，反对</a:t>
            </a:r>
            <a:r>
              <a:rPr lang="zh-CN" altLang="en-US" sz="3600" dirty="0" smtClean="0">
                <a:solidFill>
                  <a:srgbClr val="FF0000"/>
                </a:solidFill>
                <a:latin typeface="楷体" pitchFamily="49" charset="-122"/>
                <a:ea typeface="楷体" pitchFamily="49" charset="-122"/>
              </a:rPr>
              <a:t>霸权主义</a:t>
            </a:r>
            <a:r>
              <a:rPr lang="zh-CN" altLang="en-US" sz="3600" dirty="0" smtClean="0">
                <a:latin typeface="黑体" pitchFamily="49" charset="-122"/>
                <a:ea typeface="黑体" pitchFamily="49" charset="-122"/>
              </a:rPr>
              <a:t>和强权政治，维</a:t>
            </a:r>
          </a:p>
        </p:txBody>
      </p:sp>
      <p:sp>
        <p:nvSpPr>
          <p:cNvPr id="4" name="矩形 3"/>
          <p:cNvSpPr/>
          <p:nvPr/>
        </p:nvSpPr>
        <p:spPr>
          <a:xfrm>
            <a:off x="4714876" y="856856"/>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71472" y="3917003"/>
            <a:ext cx="183326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869362" y="3929066"/>
            <a:ext cx="2274141"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355252" y="5414516"/>
            <a:ext cx="178825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49</a:t>
            </a:fld>
            <a:endParaRPr lang="zh-CN" altLang="en-US"/>
          </a:p>
        </p:txBody>
      </p:sp>
      <p:sp>
        <p:nvSpPr>
          <p:cNvPr id="9" name="矩形 8"/>
          <p:cNvSpPr/>
          <p:nvPr/>
        </p:nvSpPr>
        <p:spPr>
          <a:xfrm>
            <a:off x="3342806" y="1571612"/>
            <a:ext cx="8720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428605"/>
            <a:ext cx="8243918" cy="6072230"/>
          </a:xfrm>
        </p:spPr>
        <p:txBody>
          <a:bodyPr>
            <a:noAutofit/>
          </a:bodyPr>
          <a:lstStyle/>
          <a:p>
            <a:pPr algn="l">
              <a:lnSpc>
                <a:spcPct val="140000"/>
              </a:lnSpc>
            </a:pPr>
            <a:r>
              <a:rPr lang="zh-CN" altLang="en-US" sz="3600" dirty="0" smtClean="0">
                <a:latin typeface="黑体" pitchFamily="49" charset="-122"/>
                <a:ea typeface="黑体" pitchFamily="49" charset="-122"/>
              </a:rPr>
              <a:t>    中国共产党是</a:t>
            </a:r>
            <a:r>
              <a:rPr lang="zh-CN" altLang="en-US" sz="3600" dirty="0" smtClean="0">
                <a:solidFill>
                  <a:srgbClr val="FF0000"/>
                </a:solidFill>
                <a:latin typeface="楷体" pitchFamily="49" charset="-122"/>
                <a:ea typeface="楷体" pitchFamily="49" charset="-122"/>
              </a:rPr>
              <a:t>中国工人阶级</a:t>
            </a:r>
            <a:r>
              <a:rPr lang="zh-CN" altLang="en-US" sz="3600" dirty="0" smtClean="0">
                <a:latin typeface="黑体" pitchFamily="49" charset="-122"/>
                <a:ea typeface="黑体" pitchFamily="49" charset="-122"/>
              </a:rPr>
              <a:t>的先锋队，同时是</a:t>
            </a:r>
            <a:r>
              <a:rPr lang="zh-CN" altLang="en-US" sz="3600" dirty="0" smtClean="0">
                <a:solidFill>
                  <a:srgbClr val="FF0000"/>
                </a:solidFill>
                <a:latin typeface="楷体" pitchFamily="49" charset="-122"/>
                <a:ea typeface="楷体" pitchFamily="49" charset="-122"/>
              </a:rPr>
              <a:t>中国人民</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中华民族</a:t>
            </a:r>
            <a:r>
              <a:rPr lang="zh-CN" altLang="en-US" sz="3600" dirty="0" smtClean="0">
                <a:latin typeface="黑体" pitchFamily="49" charset="-122"/>
                <a:ea typeface="黑体" pitchFamily="49" charset="-122"/>
              </a:rPr>
              <a:t>的先锋队，是</a:t>
            </a:r>
            <a:r>
              <a:rPr lang="zh-CN" altLang="en-US" sz="3600" dirty="0" smtClean="0">
                <a:solidFill>
                  <a:srgbClr val="FF0000"/>
                </a:solidFill>
                <a:latin typeface="楷体" pitchFamily="49" charset="-122"/>
                <a:ea typeface="楷体" pitchFamily="49" charset="-122"/>
              </a:rPr>
              <a:t>中国特色社会主义事业</a:t>
            </a:r>
            <a:r>
              <a:rPr lang="zh-CN" altLang="en-US" sz="3600" dirty="0" smtClean="0">
                <a:latin typeface="黑体" pitchFamily="49" charset="-122"/>
                <a:ea typeface="黑体" pitchFamily="49" charset="-122"/>
              </a:rPr>
              <a:t>的领导核心，代表</a:t>
            </a:r>
            <a:r>
              <a:rPr lang="zh-CN" altLang="en-US" sz="3600" dirty="0" smtClean="0">
                <a:solidFill>
                  <a:srgbClr val="FF0000"/>
                </a:solidFill>
                <a:latin typeface="楷体" pitchFamily="49" charset="-122"/>
                <a:ea typeface="楷体" pitchFamily="49" charset="-122"/>
              </a:rPr>
              <a:t>中国先进生产力的发展要求</a:t>
            </a:r>
            <a:r>
              <a:rPr lang="zh-CN" altLang="en-US" sz="3600" dirty="0" smtClean="0">
                <a:latin typeface="黑体" pitchFamily="49" charset="-122"/>
                <a:ea typeface="黑体" pitchFamily="49" charset="-122"/>
              </a:rPr>
              <a:t>，代表</a:t>
            </a:r>
            <a:r>
              <a:rPr lang="zh-CN" altLang="en-US" sz="3600" dirty="0" smtClean="0">
                <a:solidFill>
                  <a:srgbClr val="FF0000"/>
                </a:solidFill>
                <a:latin typeface="楷体" pitchFamily="49" charset="-122"/>
                <a:ea typeface="楷体" pitchFamily="49" charset="-122"/>
              </a:rPr>
              <a:t>中国先进文化的前进方向</a:t>
            </a:r>
            <a:r>
              <a:rPr lang="zh-CN" altLang="en-US" sz="3600" dirty="0" smtClean="0">
                <a:latin typeface="黑体" pitchFamily="49" charset="-122"/>
                <a:ea typeface="黑体" pitchFamily="49" charset="-122"/>
              </a:rPr>
              <a:t>，代表</a:t>
            </a:r>
            <a:r>
              <a:rPr lang="zh-CN" altLang="en-US" sz="3600" dirty="0" smtClean="0">
                <a:solidFill>
                  <a:srgbClr val="FF0000"/>
                </a:solidFill>
                <a:latin typeface="楷体" pitchFamily="49" charset="-122"/>
                <a:ea typeface="楷体" pitchFamily="49" charset="-122"/>
              </a:rPr>
              <a:t>中国最广大人民的根本利益</a:t>
            </a:r>
            <a:r>
              <a:rPr lang="zh-CN" altLang="en-US" sz="3600" dirty="0" smtClean="0">
                <a:latin typeface="黑体" pitchFamily="49" charset="-122"/>
                <a:ea typeface="黑体" pitchFamily="49" charset="-122"/>
              </a:rPr>
              <a:t>。党的最</a:t>
            </a:r>
            <a:r>
              <a:rPr lang="zh-CN" altLang="en-US" sz="3600" dirty="0" smtClean="0">
                <a:solidFill>
                  <a:srgbClr val="FF0000"/>
                </a:solidFill>
                <a:latin typeface="楷体" pitchFamily="49" charset="-122"/>
                <a:ea typeface="楷体" pitchFamily="49" charset="-122"/>
              </a:rPr>
              <a:t>高</a:t>
            </a:r>
            <a:r>
              <a:rPr lang="zh-CN" altLang="en-US" sz="3600" dirty="0" smtClean="0">
                <a:latin typeface="黑体" pitchFamily="49" charset="-122"/>
                <a:ea typeface="黑体" pitchFamily="49" charset="-122"/>
              </a:rPr>
              <a:t>理想和最</a:t>
            </a:r>
            <a:r>
              <a:rPr lang="zh-CN" altLang="en-US" sz="3600" dirty="0" smtClean="0">
                <a:solidFill>
                  <a:srgbClr val="FF0000"/>
                </a:solidFill>
                <a:latin typeface="楷体" pitchFamily="49" charset="-122"/>
                <a:ea typeface="楷体" pitchFamily="49" charset="-122"/>
              </a:rPr>
              <a:t>终</a:t>
            </a:r>
            <a:r>
              <a:rPr lang="zh-CN" altLang="en-US" sz="3600" dirty="0" smtClean="0">
                <a:latin typeface="黑体" pitchFamily="49" charset="-122"/>
                <a:ea typeface="黑体" pitchFamily="49" charset="-122"/>
              </a:rPr>
              <a:t>目标是实现共产主义。</a:t>
            </a:r>
            <a:endParaRPr lang="zh-CN" altLang="en-US" sz="3600" dirty="0">
              <a:latin typeface="黑体" pitchFamily="49" charset="-122"/>
              <a:ea typeface="黑体" pitchFamily="49" charset="-122"/>
            </a:endParaRPr>
          </a:p>
        </p:txBody>
      </p:sp>
      <p:sp>
        <p:nvSpPr>
          <p:cNvPr id="4" name="矩形 3"/>
          <p:cNvSpPr/>
          <p:nvPr/>
        </p:nvSpPr>
        <p:spPr>
          <a:xfrm>
            <a:off x="4500562" y="928670"/>
            <a:ext cx="2714644"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128492" y="1638554"/>
            <a:ext cx="1800698"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170302" y="2428868"/>
            <a:ext cx="4572032"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643174" y="3202240"/>
            <a:ext cx="5500726"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714480" y="3956260"/>
            <a:ext cx="5072098"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p>
        </p:txBody>
      </p:sp>
      <p:sp>
        <p:nvSpPr>
          <p:cNvPr id="9" name="矩形 8"/>
          <p:cNvSpPr/>
          <p:nvPr/>
        </p:nvSpPr>
        <p:spPr>
          <a:xfrm>
            <a:off x="399100" y="4702438"/>
            <a:ext cx="5429288"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8143900" y="3971008"/>
            <a:ext cx="642942"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矩形 18"/>
          <p:cNvSpPr/>
          <p:nvPr/>
        </p:nvSpPr>
        <p:spPr>
          <a:xfrm>
            <a:off x="5414508" y="1657798"/>
            <a:ext cx="1785950"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nvSpPr>
        <p:spPr>
          <a:xfrm>
            <a:off x="2199798" y="5504984"/>
            <a:ext cx="443376"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u="sng" dirty="0" smtClean="0">
                <a:ln>
                  <a:solidFill>
                    <a:schemeClr val="accent2">
                      <a:lumMod val="60000"/>
                      <a:lumOff val="40000"/>
                    </a:schemeClr>
                  </a:solidFill>
                </a:ln>
              </a:rPr>
              <a:t>               </a:t>
            </a:r>
            <a:endParaRPr lang="zh-CN" altLang="en-US" u="sng" dirty="0">
              <a:ln>
                <a:solidFill>
                  <a:schemeClr val="accent2">
                    <a:lumMod val="60000"/>
                    <a:lumOff val="40000"/>
                  </a:schemeClr>
                </a:solidFill>
              </a:ln>
            </a:endParaRPr>
          </a:p>
        </p:txBody>
      </p:sp>
      <p:sp>
        <p:nvSpPr>
          <p:cNvPr id="22" name="矩形 21"/>
          <p:cNvSpPr/>
          <p:nvPr/>
        </p:nvSpPr>
        <p:spPr>
          <a:xfrm>
            <a:off x="7673330" y="4746682"/>
            <a:ext cx="428628" cy="57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5</a:t>
            </a:fld>
            <a:endParaRPr lang="zh-CN" altLang="en-US"/>
          </a:p>
        </p:txBody>
      </p:sp>
      <p:sp>
        <p:nvSpPr>
          <p:cNvPr id="15" name="动作按钮: 第一张 14">
            <a:hlinkClick r:id="rId2" action="ppaction://hlinksldjump" highlightClick="1"/>
          </p:cNvPr>
          <p:cNvSpPr/>
          <p:nvPr/>
        </p:nvSpPr>
        <p:spPr>
          <a:xfrm>
            <a:off x="407193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TextBox 15"/>
          <p:cNvSpPr txBox="1"/>
          <p:nvPr/>
        </p:nvSpPr>
        <p:spPr>
          <a:xfrm>
            <a:off x="455166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19"/>
                                        </p:tgtEl>
                                      </p:cBhvr>
                                    </p:animEffect>
                                    <p:set>
                                      <p:cBhvr>
                                        <p:cTn id="17" dur="1" fill="hold">
                                          <p:stCondLst>
                                            <p:cond delay="499"/>
                                          </p:stCondLst>
                                        </p:cTn>
                                        <p:tgtEl>
                                          <p:spTgt spid="1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8"/>
                                        </p:tgtEl>
                                      </p:cBhvr>
                                    </p:animEffect>
                                    <p:set>
                                      <p:cBhvr>
                                        <p:cTn id="37" dur="1" fill="hold">
                                          <p:stCondLst>
                                            <p:cond delay="499"/>
                                          </p:stCondLst>
                                        </p:cTn>
                                        <p:tgtEl>
                                          <p:spTgt spid="18"/>
                                        </p:tgtEl>
                                        <p:attrNameLst>
                                          <p:attrName>style.visibility</p:attrName>
                                        </p:attrNameLst>
                                      </p:cBhvr>
                                      <p:to>
                                        <p:strVal val="hidden"/>
                                      </p:to>
                                    </p:set>
                                  </p:childTnLst>
                                </p:cTn>
                              </p:par>
                              <p:par>
                                <p:cTn id="38" presetID="22" presetClass="exit" presetSubtype="8" fill="hold" grpId="0" nodeType="withEffect">
                                  <p:stCondLst>
                                    <p:cond delay="0"/>
                                  </p:stCondLst>
                                  <p:childTnLst>
                                    <p:animEffect transition="out" filter="wipe(left)">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22"/>
                                        </p:tgtEl>
                                      </p:cBhvr>
                                    </p:animEffect>
                                    <p:set>
                                      <p:cBhvr>
                                        <p:cTn id="45" dur="1" fill="hold">
                                          <p:stCondLst>
                                            <p:cond delay="499"/>
                                          </p:stCondLst>
                                        </p:cTn>
                                        <p:tgtEl>
                                          <p:spTgt spid="22"/>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xit" presetSubtype="8" fill="hold" grpId="0" nodeType="clickEffect">
                                  <p:stCondLst>
                                    <p:cond delay="0"/>
                                  </p:stCondLst>
                                  <p:childTnLst>
                                    <p:animEffect transition="out" filter="wipe(left)">
                                      <p:cBhvr>
                                        <p:cTn id="49" dur="500"/>
                                        <p:tgtEl>
                                          <p:spTgt spid="20"/>
                                        </p:tgtEl>
                                      </p:cBhvr>
                                    </p:animEffect>
                                    <p:set>
                                      <p:cBhvr>
                                        <p:cTn id="50"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8" grpId="0" animBg="1"/>
      <p:bldP spid="19" grpId="0" animBg="1"/>
      <p:bldP spid="20" grpId="0" animBg="1"/>
      <p:bldP spid="2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护</a:t>
            </a:r>
            <a:r>
              <a:rPr lang="zh-CN" altLang="en-US" sz="3600" dirty="0" smtClean="0">
                <a:solidFill>
                  <a:srgbClr val="FF0000"/>
                </a:solidFill>
                <a:latin typeface="楷体" pitchFamily="49" charset="-122"/>
                <a:ea typeface="楷体" pitchFamily="49" charset="-122"/>
              </a:rPr>
              <a:t>世界和平</a:t>
            </a:r>
            <a:r>
              <a:rPr lang="zh-CN" altLang="en-US" sz="3600" dirty="0" smtClean="0">
                <a:latin typeface="黑体" pitchFamily="49" charset="-122"/>
                <a:ea typeface="黑体" pitchFamily="49" charset="-122"/>
              </a:rPr>
              <a:t>，促进人类进步，努力推动建设持久和平、共同繁荣的和谐世界。在互相尊重</a:t>
            </a:r>
            <a:r>
              <a:rPr lang="zh-CN" altLang="en-US" sz="3600" dirty="0" smtClean="0">
                <a:solidFill>
                  <a:srgbClr val="FF0000"/>
                </a:solidFill>
                <a:latin typeface="楷体" pitchFamily="49" charset="-122"/>
                <a:ea typeface="楷体" pitchFamily="49" charset="-122"/>
              </a:rPr>
              <a:t>主权和领土</a:t>
            </a:r>
            <a:r>
              <a:rPr lang="zh-CN" altLang="en-US" sz="3600" dirty="0" smtClean="0">
                <a:latin typeface="黑体" pitchFamily="49" charset="-122"/>
                <a:ea typeface="黑体" pitchFamily="49" charset="-122"/>
              </a:rPr>
              <a:t>完整、互不</a:t>
            </a:r>
            <a:r>
              <a:rPr lang="zh-CN" altLang="en-US" sz="3600" dirty="0" smtClean="0">
                <a:solidFill>
                  <a:srgbClr val="FF0000"/>
                </a:solidFill>
                <a:latin typeface="楷体" pitchFamily="49" charset="-122"/>
                <a:ea typeface="楷体" pitchFamily="49" charset="-122"/>
              </a:rPr>
              <a:t>侵犯</a:t>
            </a:r>
            <a:r>
              <a:rPr lang="zh-CN" altLang="en-US" sz="3600" dirty="0" smtClean="0">
                <a:latin typeface="黑体" pitchFamily="49" charset="-122"/>
                <a:ea typeface="黑体" pitchFamily="49" charset="-122"/>
              </a:rPr>
              <a:t>、互不</a:t>
            </a:r>
            <a:r>
              <a:rPr lang="zh-CN" altLang="en-US" sz="3600" dirty="0" smtClean="0">
                <a:solidFill>
                  <a:srgbClr val="FF0000"/>
                </a:solidFill>
                <a:latin typeface="楷体" pitchFamily="49" charset="-122"/>
                <a:ea typeface="楷体" pitchFamily="49" charset="-122"/>
              </a:rPr>
              <a:t>干涉内政</a:t>
            </a:r>
            <a:r>
              <a:rPr lang="zh-CN" altLang="en-US" sz="3600" dirty="0" smtClean="0">
                <a:latin typeface="黑体" pitchFamily="49" charset="-122"/>
                <a:ea typeface="黑体" pitchFamily="49" charset="-122"/>
              </a:rPr>
              <a:t>、平等互利、</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和平共处五项原则</a:t>
            </a:r>
            <a:r>
              <a:rPr lang="zh-CN" altLang="en-US" sz="3600" dirty="0" smtClean="0">
                <a:latin typeface="黑体" pitchFamily="49" charset="-122"/>
                <a:ea typeface="黑体" pitchFamily="49" charset="-122"/>
              </a:rPr>
              <a:t>的基础上，发展我国同世界各国的关系。不断发展我国同周边国家的睦邻友好关系，加强同发展中国家的团结</a:t>
            </a:r>
          </a:p>
        </p:txBody>
      </p:sp>
      <p:sp>
        <p:nvSpPr>
          <p:cNvPr id="3" name="矩形 2"/>
          <p:cNvSpPr/>
          <p:nvPr/>
        </p:nvSpPr>
        <p:spPr>
          <a:xfrm>
            <a:off x="2845613" y="2357430"/>
            <a:ext cx="228601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400024" y="235743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500166" y="316699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50</a:t>
            </a:fld>
            <a:endParaRPr lang="zh-CN" altLang="en-US"/>
          </a:p>
        </p:txBody>
      </p:sp>
      <p:sp>
        <p:nvSpPr>
          <p:cNvPr id="7" name="动作按钮: 第一张 6">
            <a:hlinkClick r:id="rId2" action="ppaction://hlinksldjump" highlightClick="1"/>
          </p:cNvPr>
          <p:cNvSpPr/>
          <p:nvPr/>
        </p:nvSpPr>
        <p:spPr>
          <a:xfrm>
            <a:off x="8643966" y="3254326"/>
            <a:ext cx="357190" cy="3424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矩形 8"/>
          <p:cNvSpPr/>
          <p:nvPr/>
        </p:nvSpPr>
        <p:spPr>
          <a:xfrm>
            <a:off x="1000100" y="78579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88952"/>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与合作。按照</a:t>
            </a:r>
            <a:r>
              <a:rPr lang="zh-CN" altLang="en-US" sz="3600" dirty="0" smtClean="0">
                <a:solidFill>
                  <a:srgbClr val="FF0000"/>
                </a:solidFill>
                <a:latin typeface="楷体" pitchFamily="49" charset="-122"/>
                <a:ea typeface="楷体" pitchFamily="49" charset="-122"/>
              </a:rPr>
              <a:t>独立自主</a:t>
            </a:r>
            <a:r>
              <a:rPr lang="zh-CN" altLang="en-US" sz="3600" dirty="0" smtClean="0">
                <a:latin typeface="黑体" pitchFamily="49" charset="-122"/>
                <a:ea typeface="黑体" pitchFamily="49" charset="-122"/>
              </a:rPr>
              <a:t>、完全平等、互相尊重、</a:t>
            </a:r>
            <a:r>
              <a:rPr lang="zh-CN" altLang="en-US" sz="3600" dirty="0" smtClean="0">
                <a:solidFill>
                  <a:srgbClr val="FF0000"/>
                </a:solidFill>
                <a:latin typeface="楷体" pitchFamily="49" charset="-122"/>
                <a:ea typeface="楷体" pitchFamily="49" charset="-122"/>
              </a:rPr>
              <a:t>互不干涉内部事务</a:t>
            </a:r>
            <a:r>
              <a:rPr lang="zh-CN" altLang="en-US" sz="3600" dirty="0" smtClean="0">
                <a:latin typeface="黑体" pitchFamily="49" charset="-122"/>
                <a:ea typeface="黑体" pitchFamily="49" charset="-122"/>
              </a:rPr>
              <a:t>的原则，发展我党同各国共产党和其他政党的关系。</a:t>
            </a:r>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51</a:t>
            </a:fld>
            <a:endParaRPr lang="zh-CN" altLang="en-US"/>
          </a:p>
        </p:txBody>
      </p:sp>
      <p:sp>
        <p:nvSpPr>
          <p:cNvPr id="4" name="动作按钮: 第一张 3">
            <a:hlinkClick r:id="rId2" action="ppaction://hlinksldjump" highlightClick="1"/>
          </p:cNvPr>
          <p:cNvSpPr/>
          <p:nvPr/>
        </p:nvSpPr>
        <p:spPr>
          <a:xfrm>
            <a:off x="4500562" y="6343234"/>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6" name="矩形 5"/>
          <p:cNvSpPr/>
          <p:nvPr/>
        </p:nvSpPr>
        <p:spPr>
          <a:xfrm>
            <a:off x="3342806" y="2571744"/>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357422" y="3315620"/>
            <a:ext cx="371477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7242"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中国共产党要领导全国各族人民实现社会主义现代化的宏伟目标，必须紧密围绕党的基本路线，加强党的执政能力建设、</a:t>
            </a:r>
            <a:r>
              <a:rPr lang="zh-CN" altLang="en-US" sz="3600" dirty="0" smtClean="0">
                <a:solidFill>
                  <a:srgbClr val="FF0000"/>
                </a:solidFill>
                <a:latin typeface="楷体" pitchFamily="49" charset="-122"/>
                <a:ea typeface="楷体" pitchFamily="49" charset="-122"/>
              </a:rPr>
              <a:t>先进</a:t>
            </a:r>
            <a:r>
              <a:rPr lang="zh-CN" altLang="en-US" sz="3600" dirty="0" smtClean="0">
                <a:latin typeface="黑体" pitchFamily="49" charset="-122"/>
                <a:ea typeface="黑体" pitchFamily="49" charset="-122"/>
              </a:rPr>
              <a:t>性和</a:t>
            </a:r>
            <a:r>
              <a:rPr lang="zh-CN" altLang="en-US" sz="3600" dirty="0" smtClean="0">
                <a:solidFill>
                  <a:srgbClr val="FF0000"/>
                </a:solidFill>
                <a:latin typeface="楷体" pitchFamily="49" charset="-122"/>
                <a:ea typeface="楷体" pitchFamily="49" charset="-122"/>
              </a:rPr>
              <a:t>纯洁</a:t>
            </a:r>
            <a:r>
              <a:rPr lang="zh-CN" altLang="en-US" sz="3600" dirty="0" smtClean="0">
                <a:latin typeface="黑体" pitchFamily="49" charset="-122"/>
                <a:ea typeface="黑体" pitchFamily="49" charset="-122"/>
              </a:rPr>
              <a:t>性建设，以改革创新精神全面推进党的建设新的伟大工程，整体推进党的</a:t>
            </a:r>
            <a:r>
              <a:rPr lang="zh-CN" altLang="en-US" sz="3600" dirty="0" smtClean="0">
                <a:solidFill>
                  <a:srgbClr val="FF0000"/>
                </a:solidFill>
                <a:latin typeface="楷体" pitchFamily="49" charset="-122"/>
                <a:ea typeface="楷体" pitchFamily="49" charset="-122"/>
              </a:rPr>
              <a:t>思想</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作风</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反腐倡廉</a:t>
            </a: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制度</a:t>
            </a:r>
            <a:r>
              <a:rPr lang="zh-CN" altLang="en-US" sz="3600" dirty="0" smtClean="0">
                <a:latin typeface="黑体" pitchFamily="49" charset="-122"/>
                <a:ea typeface="黑体" pitchFamily="49" charset="-122"/>
              </a:rPr>
              <a:t>建设，</a:t>
            </a:r>
          </a:p>
        </p:txBody>
      </p:sp>
      <p:sp>
        <p:nvSpPr>
          <p:cNvPr id="4" name="矩形 3"/>
          <p:cNvSpPr/>
          <p:nvPr/>
        </p:nvSpPr>
        <p:spPr>
          <a:xfrm>
            <a:off x="4345811" y="4655133"/>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500826" y="4643446"/>
            <a:ext cx="987881"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14348" y="5429264"/>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928926" y="540551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143636" y="5441139"/>
            <a:ext cx="9288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428860" y="3107435"/>
            <a:ext cx="988257"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357686" y="3083685"/>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52</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6"/>
                                        </p:tgtEl>
                                      </p:cBhvr>
                                    </p:animEffect>
                                    <p:set>
                                      <p:cBhvr>
                                        <p:cTn id="27" dur="1" fill="hold">
                                          <p:stCondLst>
                                            <p:cond delay="499"/>
                                          </p:stCondLst>
                                        </p:cTn>
                                        <p:tgtEl>
                                          <p:spTgt spid="6"/>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8"/>
                                        </p:tgtEl>
                                      </p:cBhvr>
                                    </p:animEffect>
                                    <p:set>
                                      <p:cBhvr>
                                        <p:cTn id="37"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全面提高党的建设科学化水平。坚持立党为公、</a:t>
            </a:r>
            <a:r>
              <a:rPr lang="zh-CN" altLang="en-US" sz="3600" dirty="0" smtClean="0">
                <a:solidFill>
                  <a:srgbClr val="FF0000"/>
                </a:solidFill>
                <a:latin typeface="楷体" pitchFamily="49" charset="-122"/>
                <a:ea typeface="楷体" pitchFamily="49" charset="-122"/>
              </a:rPr>
              <a:t>执政为民</a:t>
            </a:r>
            <a:r>
              <a:rPr lang="zh-CN" altLang="en-US" sz="3600" dirty="0" smtClean="0">
                <a:latin typeface="黑体" pitchFamily="49" charset="-122"/>
                <a:ea typeface="黑体" pitchFamily="49" charset="-122"/>
              </a:rPr>
              <a:t>，坚持党要管党、</a:t>
            </a:r>
            <a:r>
              <a:rPr lang="zh-CN" altLang="en-US" sz="3600" dirty="0" smtClean="0">
                <a:solidFill>
                  <a:srgbClr val="FF0000"/>
                </a:solidFill>
                <a:latin typeface="楷体" pitchFamily="49" charset="-122"/>
                <a:ea typeface="楷体" pitchFamily="49" charset="-122"/>
              </a:rPr>
              <a:t>从严治党</a:t>
            </a:r>
            <a:r>
              <a:rPr lang="zh-CN" altLang="en-US" sz="3600" dirty="0" smtClean="0">
                <a:latin typeface="黑体" pitchFamily="49" charset="-122"/>
                <a:ea typeface="黑体" pitchFamily="49" charset="-122"/>
              </a:rPr>
              <a:t>，发扬党的优良传统和作风，不断提高党的领导水平和执政水平，提高</a:t>
            </a:r>
            <a:r>
              <a:rPr lang="zh-CN" altLang="en-US" sz="3600" dirty="0" smtClean="0">
                <a:solidFill>
                  <a:srgbClr val="FF0000"/>
                </a:solidFill>
                <a:latin typeface="楷体" pitchFamily="49" charset="-122"/>
                <a:ea typeface="楷体" pitchFamily="49" charset="-122"/>
              </a:rPr>
              <a:t>拒腐防变</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抵御风险</a:t>
            </a:r>
            <a:r>
              <a:rPr lang="zh-CN" altLang="en-US" sz="3600" dirty="0" smtClean="0">
                <a:latin typeface="黑体" pitchFamily="49" charset="-122"/>
                <a:ea typeface="黑体" pitchFamily="49" charset="-122"/>
              </a:rPr>
              <a:t>的能力，不断增强党的</a:t>
            </a:r>
            <a:r>
              <a:rPr lang="zh-CN" altLang="en-US" sz="3600" dirty="0" smtClean="0">
                <a:solidFill>
                  <a:srgbClr val="FF0000"/>
                </a:solidFill>
                <a:latin typeface="楷体" pitchFamily="49" charset="-122"/>
                <a:ea typeface="楷体" pitchFamily="49" charset="-122"/>
              </a:rPr>
              <a:t>阶级</a:t>
            </a:r>
            <a:r>
              <a:rPr lang="zh-CN" altLang="en-US" sz="3600" dirty="0" smtClean="0">
                <a:latin typeface="黑体" pitchFamily="49" charset="-122"/>
                <a:ea typeface="黑体" pitchFamily="49" charset="-122"/>
              </a:rPr>
              <a:t>基础和扩大党的</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基础，不断提高党的创造力、</a:t>
            </a:r>
            <a:r>
              <a:rPr lang="zh-CN" altLang="en-US" sz="3600" dirty="0" smtClean="0">
                <a:solidFill>
                  <a:srgbClr val="FF0000"/>
                </a:solidFill>
                <a:latin typeface="楷体" pitchFamily="49" charset="-122"/>
                <a:ea typeface="楷体" pitchFamily="49" charset="-122"/>
              </a:rPr>
              <a:t>凝聚力</a:t>
            </a:r>
            <a:r>
              <a:rPr lang="zh-CN" altLang="en-US" sz="3600" dirty="0" smtClean="0">
                <a:latin typeface="黑体" pitchFamily="49" charset="-122"/>
                <a:ea typeface="黑体" pitchFamily="49" charset="-122"/>
              </a:rPr>
              <a:t>、战斗力，</a:t>
            </a:r>
          </a:p>
        </p:txBody>
      </p:sp>
      <p:sp>
        <p:nvSpPr>
          <p:cNvPr id="3" name="矩形 2"/>
          <p:cNvSpPr/>
          <p:nvPr/>
        </p:nvSpPr>
        <p:spPr>
          <a:xfrm>
            <a:off x="2428860" y="1547674"/>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7810648" y="1559549"/>
            <a:ext cx="57150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00034" y="2369305"/>
            <a:ext cx="1464573"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47722" y="3869503"/>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857488" y="3869503"/>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452478" y="4655509"/>
            <a:ext cx="9524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595882" y="4643446"/>
            <a:ext cx="9049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53</a:t>
            </a:fld>
            <a:endParaRPr lang="zh-CN" altLang="en-US"/>
          </a:p>
        </p:txBody>
      </p:sp>
      <p:sp>
        <p:nvSpPr>
          <p:cNvPr id="11" name="矩形 10"/>
          <p:cNvSpPr/>
          <p:nvPr/>
        </p:nvSpPr>
        <p:spPr>
          <a:xfrm>
            <a:off x="4572000" y="5441710"/>
            <a:ext cx="1529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8"/>
                                        </p:tgtEl>
                                      </p:cBhvr>
                                    </p:animEffect>
                                    <p:set>
                                      <p:cBhvr>
                                        <p:cTn id="30" dur="1" fill="hold">
                                          <p:stCondLst>
                                            <p:cond delay="499"/>
                                          </p:stCondLst>
                                        </p:cTn>
                                        <p:tgtEl>
                                          <p:spTgt spid="8"/>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9"/>
                                        </p:tgtEl>
                                      </p:cBhvr>
                                    </p:animEffect>
                                    <p:set>
                                      <p:cBhvr>
                                        <p:cTn id="35" dur="1" fill="hold">
                                          <p:stCondLst>
                                            <p:cond delay="499"/>
                                          </p:stCondLst>
                                        </p:cTn>
                                        <p:tgtEl>
                                          <p:spTgt spid="9"/>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1"/>
                                        </p:tgtEl>
                                      </p:cBhvr>
                                    </p:animEffect>
                                    <p:set>
                                      <p:cBhvr>
                                        <p:cTn id="4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1"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89040" y="70326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建设</a:t>
            </a:r>
            <a:r>
              <a:rPr lang="zh-CN" altLang="en-US" sz="3600" dirty="0" smtClean="0">
                <a:solidFill>
                  <a:srgbClr val="FF0000"/>
                </a:solidFill>
                <a:latin typeface="楷体" pitchFamily="49" charset="-122"/>
                <a:ea typeface="楷体" pitchFamily="49" charset="-122"/>
              </a:rPr>
              <a:t>学习</a:t>
            </a:r>
            <a:r>
              <a:rPr lang="zh-CN" altLang="en-US" sz="3600" dirty="0" smtClean="0">
                <a:latin typeface="黑体" pitchFamily="49" charset="-122"/>
                <a:ea typeface="黑体" pitchFamily="49" charset="-122"/>
              </a:rPr>
              <a:t>型、</a:t>
            </a:r>
            <a:r>
              <a:rPr lang="zh-CN" altLang="en-US" sz="3600" dirty="0" smtClean="0">
                <a:solidFill>
                  <a:srgbClr val="FF0000"/>
                </a:solidFill>
                <a:latin typeface="楷体" pitchFamily="49" charset="-122"/>
                <a:ea typeface="楷体" pitchFamily="49" charset="-122"/>
              </a:rPr>
              <a:t>服务</a:t>
            </a:r>
            <a:r>
              <a:rPr lang="zh-CN" altLang="en-US" sz="3600" dirty="0" smtClean="0">
                <a:latin typeface="黑体" pitchFamily="49" charset="-122"/>
                <a:ea typeface="黑体" pitchFamily="49" charset="-122"/>
              </a:rPr>
              <a:t>型、</a:t>
            </a:r>
            <a:r>
              <a:rPr lang="zh-CN" altLang="en-US" sz="3600" dirty="0" smtClean="0">
                <a:solidFill>
                  <a:srgbClr val="FF0000"/>
                </a:solidFill>
                <a:latin typeface="楷体" pitchFamily="49" charset="-122"/>
                <a:ea typeface="楷体" pitchFamily="49" charset="-122"/>
              </a:rPr>
              <a:t>创新</a:t>
            </a:r>
            <a:r>
              <a:rPr lang="zh-CN" altLang="en-US" sz="3600" dirty="0" smtClean="0">
                <a:latin typeface="黑体" pitchFamily="49" charset="-122"/>
                <a:ea typeface="黑体" pitchFamily="49" charset="-122"/>
              </a:rPr>
              <a:t>型的马克思主义执政党，使我们党始终走在时代前列，成为领导全国人民沿着中国特色社会主义道路不断前进的</a:t>
            </a:r>
            <a:r>
              <a:rPr lang="zh-CN" altLang="en-US" sz="3600" dirty="0" smtClean="0">
                <a:solidFill>
                  <a:srgbClr val="FF0000"/>
                </a:solidFill>
                <a:latin typeface="楷体" pitchFamily="49" charset="-122"/>
                <a:ea typeface="楷体" pitchFamily="49" charset="-122"/>
              </a:rPr>
              <a:t>坚强核心</a:t>
            </a:r>
            <a:r>
              <a:rPr lang="zh-CN" altLang="en-US" sz="3600" dirty="0" smtClean="0">
                <a:latin typeface="黑体" pitchFamily="49" charset="-122"/>
                <a:ea typeface="黑体" pitchFamily="49" charset="-122"/>
              </a:rPr>
              <a:t>。党的建设必须坚决实现以下</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四项基本要求</a:t>
            </a:r>
            <a:r>
              <a:rPr lang="zh-CN" altLang="en-US" sz="3600" dirty="0" smtClean="0">
                <a:latin typeface="黑体" pitchFamily="49" charset="-122"/>
                <a:ea typeface="黑体" pitchFamily="49" charset="-122"/>
              </a:rPr>
              <a:t>：</a:t>
            </a:r>
          </a:p>
        </p:txBody>
      </p:sp>
      <p:sp>
        <p:nvSpPr>
          <p:cNvPr id="3" name="矩形 2"/>
          <p:cNvSpPr/>
          <p:nvPr/>
        </p:nvSpPr>
        <p:spPr>
          <a:xfrm>
            <a:off x="1632898" y="2001025"/>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347410" y="2001025"/>
            <a:ext cx="988257"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311861" y="1989150"/>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276236" y="4275166"/>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54</a:t>
            </a:fld>
            <a:endParaRPr lang="zh-CN" altLang="en-US"/>
          </a:p>
        </p:txBody>
      </p:sp>
      <p:sp>
        <p:nvSpPr>
          <p:cNvPr id="8" name="动作按钮: 第一张 7">
            <a:hlinkClick r:id="rId2" action="ppaction://hlinksldjump" highlightClick="1"/>
          </p:cNvPr>
          <p:cNvSpPr/>
          <p:nvPr/>
        </p:nvSpPr>
        <p:spPr>
          <a:xfrm>
            <a:off x="4500562" y="6343234"/>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10"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6907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第一，坚持党的基本路线。全党要用邓小平理论、“三个代表”重要思想、科学发展观和党的基本路线统一思想，统一行动，并且毫不动摇地长期坚持下去。必须把</a:t>
            </a:r>
            <a:r>
              <a:rPr lang="zh-CN" altLang="en-US" sz="3600" dirty="0" smtClean="0">
                <a:solidFill>
                  <a:srgbClr val="FF0000"/>
                </a:solidFill>
                <a:latin typeface="楷体" pitchFamily="49" charset="-122"/>
                <a:ea typeface="楷体" pitchFamily="49" charset="-122"/>
              </a:rPr>
              <a:t>改革开放</a:t>
            </a:r>
            <a:r>
              <a:rPr lang="zh-CN" altLang="en-US" sz="3600" dirty="0" smtClean="0">
                <a:latin typeface="黑体" pitchFamily="49" charset="-122"/>
                <a:ea typeface="黑体" pitchFamily="49" charset="-122"/>
              </a:rPr>
              <a:t>同</a:t>
            </a:r>
            <a:r>
              <a:rPr lang="zh-CN" altLang="en-US" sz="3600" dirty="0" smtClean="0">
                <a:solidFill>
                  <a:srgbClr val="FF0000"/>
                </a:solidFill>
                <a:latin typeface="楷体" pitchFamily="49" charset="-122"/>
                <a:ea typeface="楷体" pitchFamily="49" charset="-122"/>
              </a:rPr>
              <a:t>四项基本原则</a:t>
            </a:r>
            <a:r>
              <a:rPr lang="zh-CN" altLang="en-US" sz="3600" dirty="0" smtClean="0">
                <a:latin typeface="黑体" pitchFamily="49" charset="-122"/>
                <a:ea typeface="黑体" pitchFamily="49" charset="-122"/>
              </a:rPr>
              <a:t>统一起来，全面落实党的基本路线，全面执行党在社会主义</a:t>
            </a:r>
            <a:r>
              <a:rPr lang="zh-CN" altLang="en-US" sz="3600" dirty="0" smtClean="0">
                <a:solidFill>
                  <a:srgbClr val="FF0000"/>
                </a:solidFill>
                <a:latin typeface="楷体" pitchFamily="49" charset="-122"/>
                <a:ea typeface="楷体" pitchFamily="49" charset="-122"/>
              </a:rPr>
              <a:t>初级阶段</a:t>
            </a:r>
            <a:r>
              <a:rPr lang="zh-CN" altLang="en-US" sz="3600" dirty="0" smtClean="0">
                <a:latin typeface="黑体" pitchFamily="49" charset="-122"/>
                <a:ea typeface="黑体" pitchFamily="49" charset="-122"/>
              </a:rPr>
              <a:t>的基本纲领，</a:t>
            </a:r>
          </a:p>
        </p:txBody>
      </p:sp>
      <p:sp>
        <p:nvSpPr>
          <p:cNvPr id="4" name="矩形 3"/>
          <p:cNvSpPr/>
          <p:nvPr/>
        </p:nvSpPr>
        <p:spPr>
          <a:xfrm>
            <a:off x="2857488" y="391431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158252" y="3956260"/>
            <a:ext cx="271464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55</a:t>
            </a:fld>
            <a:endParaRPr lang="zh-CN" altLang="en-US"/>
          </a:p>
        </p:txBody>
      </p:sp>
      <p:sp>
        <p:nvSpPr>
          <p:cNvPr id="6" name="矩形 5"/>
          <p:cNvSpPr/>
          <p:nvPr/>
        </p:nvSpPr>
        <p:spPr>
          <a:xfrm>
            <a:off x="4187616" y="550070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6907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反对一切“左”的和右的错误倾向，要警惕</a:t>
            </a:r>
            <a:r>
              <a:rPr lang="zh-CN" altLang="en-US" sz="3600" dirty="0" smtClean="0">
                <a:solidFill>
                  <a:srgbClr val="FF0000"/>
                </a:solidFill>
                <a:latin typeface="楷体" pitchFamily="49" charset="-122"/>
                <a:ea typeface="楷体" pitchFamily="49" charset="-122"/>
              </a:rPr>
              <a:t>右</a:t>
            </a:r>
            <a:r>
              <a:rPr lang="zh-CN" altLang="en-US" sz="3600" dirty="0" smtClean="0">
                <a:latin typeface="黑体" pitchFamily="49" charset="-122"/>
                <a:ea typeface="黑体" pitchFamily="49" charset="-122"/>
              </a:rPr>
              <a:t>，但主要是防止</a:t>
            </a:r>
            <a:r>
              <a:rPr lang="zh-CN" altLang="en-US" sz="3600" dirty="0" smtClean="0">
                <a:solidFill>
                  <a:srgbClr val="FF0000"/>
                </a:solidFill>
                <a:latin typeface="楷体" pitchFamily="49" charset="-122"/>
                <a:ea typeface="楷体" pitchFamily="49" charset="-122"/>
              </a:rPr>
              <a:t>“左”</a:t>
            </a:r>
            <a:r>
              <a:rPr lang="zh-CN" altLang="en-US" sz="3600" dirty="0" smtClean="0">
                <a:latin typeface="黑体" pitchFamily="49" charset="-122"/>
                <a:ea typeface="黑体" pitchFamily="49" charset="-122"/>
              </a:rPr>
              <a:t>。加强各级领导班子建设，选拔使用在改革开放和社会主义现代化建设中</a:t>
            </a:r>
            <a:r>
              <a:rPr lang="zh-CN" altLang="en-US" sz="3600" dirty="0" smtClean="0">
                <a:solidFill>
                  <a:srgbClr val="FF0000"/>
                </a:solidFill>
                <a:latin typeface="楷体" pitchFamily="49" charset="-122"/>
                <a:ea typeface="楷体" pitchFamily="49" charset="-122"/>
              </a:rPr>
              <a:t>政绩</a:t>
            </a:r>
            <a:r>
              <a:rPr lang="zh-CN" altLang="en-US" sz="3600" dirty="0" smtClean="0">
                <a:latin typeface="黑体" pitchFamily="49" charset="-122"/>
                <a:ea typeface="黑体" pitchFamily="49" charset="-122"/>
              </a:rPr>
              <a:t>突出、</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信任的干部，培养和造就千百万社会主义事业接班人，从组织上保证党的基本</a:t>
            </a:r>
            <a:r>
              <a:rPr lang="zh-CN" altLang="en-US" sz="3600" dirty="0" smtClean="0">
                <a:solidFill>
                  <a:srgbClr val="FF0000"/>
                </a:solidFill>
                <a:latin typeface="楷体" pitchFamily="49" charset="-122"/>
                <a:ea typeface="楷体" pitchFamily="49" charset="-122"/>
              </a:rPr>
              <a:t>理论</a:t>
            </a:r>
            <a:r>
              <a:rPr lang="zh-CN" altLang="en-US" sz="3600" dirty="0" smtClean="0">
                <a:latin typeface="黑体" pitchFamily="49" charset="-122"/>
                <a:ea typeface="黑体" pitchFamily="49" charset="-122"/>
              </a:rPr>
              <a:t>、基本路线、基本</a:t>
            </a:r>
            <a:r>
              <a:rPr lang="zh-CN" altLang="en-US" sz="3600" dirty="0" smtClean="0">
                <a:solidFill>
                  <a:srgbClr val="FF0000"/>
                </a:solidFill>
                <a:latin typeface="楷体" pitchFamily="49" charset="-122"/>
                <a:ea typeface="楷体" pitchFamily="49" charset="-122"/>
              </a:rPr>
              <a:t>纲领</a:t>
            </a:r>
            <a:r>
              <a:rPr lang="zh-CN" altLang="en-US" sz="3600" dirty="0" smtClean="0">
                <a:latin typeface="黑体" pitchFamily="49" charset="-122"/>
                <a:ea typeface="黑体" pitchFamily="49" charset="-122"/>
              </a:rPr>
              <a:t>、基本经验的贯彻落实。</a:t>
            </a:r>
          </a:p>
        </p:txBody>
      </p:sp>
      <p:sp>
        <p:nvSpPr>
          <p:cNvPr id="3" name="矩形 2"/>
          <p:cNvSpPr/>
          <p:nvPr/>
        </p:nvSpPr>
        <p:spPr>
          <a:xfrm>
            <a:off x="1500166" y="1315356"/>
            <a:ext cx="42862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173000" y="1285860"/>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014848" y="512876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628822" y="5099268"/>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56</a:t>
            </a:fld>
            <a:endParaRPr lang="zh-CN" altLang="en-US"/>
          </a:p>
        </p:txBody>
      </p:sp>
      <p:sp>
        <p:nvSpPr>
          <p:cNvPr id="8" name="矩形 7"/>
          <p:cNvSpPr/>
          <p:nvPr/>
        </p:nvSpPr>
        <p:spPr>
          <a:xfrm>
            <a:off x="5601628" y="280080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7858148" y="2786058"/>
            <a:ext cx="642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371906" y="3557128"/>
            <a:ext cx="64294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par>
                                <p:cTn id="23" presetID="22" presetClass="exit" presetSubtype="8" fill="hold" grpId="0" nodeType="withEffect">
                                  <p:stCondLst>
                                    <p:cond delay="0"/>
                                  </p:stCondLst>
                                  <p:childTnLst>
                                    <p:animEffect transition="out" filter="wipe(left)">
                                      <p:cBhvr>
                                        <p:cTn id="24" dur="500"/>
                                        <p:tgtEl>
                                          <p:spTgt spid="11"/>
                                        </p:tgtEl>
                                      </p:cBhvr>
                                    </p:animEffect>
                                    <p:set>
                                      <p:cBhvr>
                                        <p:cTn id="25" dur="1" fill="hold">
                                          <p:stCondLst>
                                            <p:cond delay="499"/>
                                          </p:stCondLst>
                                        </p:cTn>
                                        <p:tgtEl>
                                          <p:spTgt spid="11"/>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5"/>
                                        </p:tgtEl>
                                      </p:cBhvr>
                                    </p:animEffect>
                                    <p:set>
                                      <p:cBhvr>
                                        <p:cTn id="30" dur="1" fill="hold">
                                          <p:stCondLst>
                                            <p:cond delay="499"/>
                                          </p:stCondLst>
                                        </p:cTn>
                                        <p:tgtEl>
                                          <p:spTgt spid="5"/>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6"/>
                                        </p:tgtEl>
                                      </p:cBhvr>
                                    </p:animEffect>
                                    <p:set>
                                      <p:cBhvr>
                                        <p:cTn id="3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10" grpId="0" animBg="1"/>
      <p:bldP spid="11"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200" dirty="0" smtClean="0">
                <a:latin typeface="黑体" pitchFamily="49" charset="-122"/>
                <a:ea typeface="黑体" pitchFamily="49" charset="-122"/>
              </a:rPr>
              <a:t>    第二，坚持解放思想，实事求是，与时俱进，求真务实。党的</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思想路线</a:t>
            </a:r>
            <a:r>
              <a:rPr lang="zh-CN" altLang="en-US" sz="3200" dirty="0" smtClean="0">
                <a:latin typeface="黑体" pitchFamily="49" charset="-122"/>
                <a:ea typeface="黑体" pitchFamily="49" charset="-122"/>
              </a:rPr>
              <a:t>是</a:t>
            </a:r>
            <a:r>
              <a:rPr lang="zh-CN" altLang="en-US" sz="3200" dirty="0" smtClean="0">
                <a:solidFill>
                  <a:srgbClr val="FF0000"/>
                </a:solidFill>
                <a:latin typeface="楷体" pitchFamily="49" charset="-122"/>
                <a:ea typeface="楷体" pitchFamily="49" charset="-122"/>
              </a:rPr>
              <a:t>一切从实际出发</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理论联系实际</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实事求是</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在实践中检验</a:t>
            </a:r>
            <a:r>
              <a:rPr lang="zh-CN" altLang="en-US" sz="3200" dirty="0" smtClean="0">
                <a:latin typeface="黑体" pitchFamily="49" charset="-122"/>
                <a:ea typeface="黑体" pitchFamily="49" charset="-122"/>
              </a:rPr>
              <a:t>真理和</a:t>
            </a:r>
            <a:r>
              <a:rPr lang="zh-CN" altLang="en-US" sz="3200" dirty="0" smtClean="0">
                <a:solidFill>
                  <a:srgbClr val="FF0000"/>
                </a:solidFill>
                <a:latin typeface="楷体" pitchFamily="49" charset="-122"/>
                <a:ea typeface="楷体" pitchFamily="49" charset="-122"/>
              </a:rPr>
              <a:t>发展</a:t>
            </a:r>
            <a:r>
              <a:rPr lang="zh-CN" altLang="en-US" sz="3200" dirty="0" smtClean="0">
                <a:latin typeface="黑体" pitchFamily="49" charset="-122"/>
                <a:ea typeface="黑体" pitchFamily="49" charset="-122"/>
              </a:rPr>
              <a:t>真理。全党必须坚持这条思想路线，积极探索，大胆试验，开拓创新，创造性地开展工作，不断研究新情况，总结新经验，解决新问题，在实践中丰富和</a:t>
            </a:r>
            <a:r>
              <a:rPr lang="zh-CN" altLang="en-US" sz="3200" dirty="0" smtClean="0">
                <a:solidFill>
                  <a:srgbClr val="FF0000"/>
                </a:solidFill>
                <a:latin typeface="楷体" pitchFamily="49" charset="-122"/>
                <a:ea typeface="楷体" pitchFamily="49" charset="-122"/>
              </a:rPr>
              <a:t>发展</a:t>
            </a:r>
            <a:r>
              <a:rPr lang="zh-CN" altLang="en-US" sz="3200" dirty="0" smtClean="0">
                <a:latin typeface="黑体" pitchFamily="49" charset="-122"/>
                <a:ea typeface="黑体" pitchFamily="49" charset="-122"/>
              </a:rPr>
              <a:t>马克思主义，推进马克思主义</a:t>
            </a:r>
            <a:r>
              <a:rPr lang="zh-CN" altLang="en-US" sz="3200" dirty="0" smtClean="0">
                <a:solidFill>
                  <a:srgbClr val="FF0000"/>
                </a:solidFill>
                <a:latin typeface="楷体" pitchFamily="49" charset="-122"/>
                <a:ea typeface="楷体" pitchFamily="49" charset="-122"/>
              </a:rPr>
              <a:t>中国化</a:t>
            </a:r>
            <a:r>
              <a:rPr lang="zh-CN" altLang="en-US" sz="3200" dirty="0" smtClean="0">
                <a:latin typeface="黑体" pitchFamily="49" charset="-122"/>
                <a:ea typeface="黑体" pitchFamily="49" charset="-122"/>
              </a:rPr>
              <a:t>。</a:t>
            </a:r>
          </a:p>
        </p:txBody>
      </p:sp>
      <p:sp>
        <p:nvSpPr>
          <p:cNvPr id="4" name="矩形 3"/>
          <p:cNvSpPr/>
          <p:nvPr/>
        </p:nvSpPr>
        <p:spPr>
          <a:xfrm>
            <a:off x="6683342" y="1428736"/>
            <a:ext cx="164537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00034" y="2128368"/>
            <a:ext cx="128588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2157856" y="2140814"/>
            <a:ext cx="250033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000628" y="2172612"/>
            <a:ext cx="171451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000892" y="2128368"/>
            <a:ext cx="142876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302770" y="2756562"/>
            <a:ext cx="147070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57</a:t>
            </a:fld>
            <a:endParaRPr lang="zh-CN" altLang="en-US"/>
          </a:p>
        </p:txBody>
      </p:sp>
      <p:sp>
        <p:nvSpPr>
          <p:cNvPr id="10" name="矩形 9"/>
          <p:cNvSpPr/>
          <p:nvPr/>
        </p:nvSpPr>
        <p:spPr>
          <a:xfrm>
            <a:off x="3015112" y="2771310"/>
            <a:ext cx="81301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动作按钮: 第一张 10">
            <a:hlinkClick r:id="rId2" action="ppaction://hlinksldjump" highlightClick="1"/>
          </p:cNvPr>
          <p:cNvSpPr/>
          <p:nvPr/>
        </p:nvSpPr>
        <p:spPr>
          <a:xfrm>
            <a:off x="8643966" y="1556864"/>
            <a:ext cx="357190" cy="3424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3" name="矩形 12"/>
          <p:cNvSpPr/>
          <p:nvPr/>
        </p:nvSpPr>
        <p:spPr>
          <a:xfrm>
            <a:off x="7515706" y="4843012"/>
            <a:ext cx="98538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5887380" y="5515450"/>
            <a:ext cx="121444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5"/>
                                        </p:tgtEl>
                                      </p:cBhvr>
                                    </p:animEffect>
                                    <p:set>
                                      <p:cBhvr>
                                        <p:cTn id="10" dur="1" fill="hold">
                                          <p:stCondLst>
                                            <p:cond delay="499"/>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par>
                                <p:cTn id="26" presetID="22" presetClass="exit" presetSubtype="8" fill="hold" grpId="0" nodeType="withEffect">
                                  <p:stCondLst>
                                    <p:cond delay="0"/>
                                  </p:stCondLst>
                                  <p:childTnLst>
                                    <p:animEffect transition="out" filter="wipe(left)">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xit" presetSubtype="8" fill="hold" grpId="0" nodeType="clickEffect">
                                  <p:stCondLst>
                                    <p:cond delay="0"/>
                                  </p:stCondLst>
                                  <p:childTnLst>
                                    <p:animEffect transition="out" filter="wipe(left)">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xit" presetSubtype="8" fill="hold" grpId="0" nodeType="clickEffect">
                                  <p:stCondLst>
                                    <p:cond delay="0"/>
                                  </p:stCondLst>
                                  <p:childTnLst>
                                    <p:animEffect transition="out" filter="wipe(left)">
                                      <p:cBhvr>
                                        <p:cTn id="37" dur="500"/>
                                        <p:tgtEl>
                                          <p:spTgt spid="13"/>
                                        </p:tgtEl>
                                      </p:cBhvr>
                                    </p:animEffect>
                                    <p:set>
                                      <p:cBhvr>
                                        <p:cTn id="38" dur="1" fill="hold">
                                          <p:stCondLst>
                                            <p:cond delay="499"/>
                                          </p:stCondLst>
                                        </p:cTn>
                                        <p:tgtEl>
                                          <p:spTgt spid="1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xit" presetSubtype="8" fill="hold" grpId="0" nodeType="clickEffect">
                                  <p:stCondLst>
                                    <p:cond delay="0"/>
                                  </p:stCondLst>
                                  <p:childTnLst>
                                    <p:animEffect transition="out" filter="wipe(left)">
                                      <p:cBhvr>
                                        <p:cTn id="42" dur="500"/>
                                        <p:tgtEl>
                                          <p:spTgt spid="14"/>
                                        </p:tgtEl>
                                      </p:cBhvr>
                                    </p:animEffect>
                                    <p:set>
                                      <p:cBhvr>
                                        <p:cTn id="43"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3" grpId="0" animBg="1"/>
      <p:bldP spid="14"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第三，坚持</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全心全意为人民服务</a:t>
            </a:r>
            <a:r>
              <a:rPr lang="zh-CN" altLang="en-US" sz="3600" dirty="0" smtClean="0">
                <a:latin typeface="黑体" pitchFamily="49" charset="-122"/>
                <a:ea typeface="黑体" pitchFamily="49" charset="-122"/>
              </a:rPr>
              <a:t>。党除了工人阶级和最广大人民群众的利益，</a:t>
            </a:r>
            <a:r>
              <a:rPr lang="zh-CN" altLang="en-US" sz="3600" dirty="0" smtClean="0">
                <a:solidFill>
                  <a:srgbClr val="FF0000"/>
                </a:solidFill>
                <a:latin typeface="楷体" pitchFamily="49" charset="-122"/>
                <a:ea typeface="楷体" pitchFamily="49" charset="-122"/>
              </a:rPr>
              <a:t>没有自己特殊的利益</a:t>
            </a:r>
            <a:r>
              <a:rPr lang="zh-CN" altLang="en-US" sz="3600" dirty="0" smtClean="0">
                <a:latin typeface="黑体" pitchFamily="49" charset="-122"/>
                <a:ea typeface="黑体" pitchFamily="49" charset="-122"/>
              </a:rPr>
              <a:t>。党在任何时候都把</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利益放在第一位，同</a:t>
            </a:r>
            <a:r>
              <a:rPr lang="zh-CN" altLang="en-US" sz="3600" dirty="0" smtClean="0">
                <a:solidFill>
                  <a:srgbClr val="FF0000"/>
                </a:solidFill>
                <a:latin typeface="楷体" pitchFamily="49" charset="-122"/>
                <a:ea typeface="楷体" pitchFamily="49" charset="-122"/>
              </a:rPr>
              <a:t>群众</a:t>
            </a:r>
            <a:r>
              <a:rPr lang="zh-CN" altLang="en-US" sz="3600" dirty="0" smtClean="0">
                <a:latin typeface="黑体" pitchFamily="49" charset="-122"/>
                <a:ea typeface="黑体" pitchFamily="49" charset="-122"/>
              </a:rPr>
              <a:t>同甘共苦，保持最密切的联系，坚持</a:t>
            </a:r>
            <a:r>
              <a:rPr lang="zh-CN" altLang="en-US" sz="3600" dirty="0" smtClean="0">
                <a:solidFill>
                  <a:srgbClr val="FF0000"/>
                </a:solidFill>
                <a:latin typeface="楷体" pitchFamily="49" charset="-122"/>
                <a:ea typeface="楷体" pitchFamily="49" charset="-122"/>
              </a:rPr>
              <a:t>权</a:t>
            </a:r>
            <a:r>
              <a:rPr lang="zh-CN" altLang="en-US" sz="3600" dirty="0" smtClean="0">
                <a:latin typeface="黑体" pitchFamily="49" charset="-122"/>
                <a:ea typeface="黑体" pitchFamily="49" charset="-122"/>
              </a:rPr>
              <a:t>为民所用、</a:t>
            </a:r>
            <a:r>
              <a:rPr lang="zh-CN" altLang="en-US" sz="3600" dirty="0" smtClean="0">
                <a:solidFill>
                  <a:srgbClr val="FF0000"/>
                </a:solidFill>
                <a:latin typeface="楷体" pitchFamily="49" charset="-122"/>
                <a:ea typeface="楷体" pitchFamily="49" charset="-122"/>
              </a:rPr>
              <a:t>情</a:t>
            </a:r>
            <a:r>
              <a:rPr lang="zh-CN" altLang="en-US" sz="3600" dirty="0" smtClean="0">
                <a:latin typeface="黑体" pitchFamily="49" charset="-122"/>
                <a:ea typeface="黑体" pitchFamily="49" charset="-122"/>
              </a:rPr>
              <a:t>为民所系、</a:t>
            </a:r>
            <a:r>
              <a:rPr lang="zh-CN" altLang="en-US" sz="3600" dirty="0" smtClean="0">
                <a:solidFill>
                  <a:srgbClr val="FF0000"/>
                </a:solidFill>
                <a:latin typeface="楷体" pitchFamily="49" charset="-122"/>
                <a:ea typeface="楷体" pitchFamily="49" charset="-122"/>
              </a:rPr>
              <a:t>利</a:t>
            </a:r>
            <a:r>
              <a:rPr lang="zh-CN" altLang="en-US" sz="3600" dirty="0" smtClean="0">
                <a:latin typeface="黑体" pitchFamily="49" charset="-122"/>
                <a:ea typeface="黑体" pitchFamily="49" charset="-122"/>
              </a:rPr>
              <a:t>为民所谋，不允许任何党员脱离群众，凌驾于群众之</a:t>
            </a:r>
          </a:p>
        </p:txBody>
      </p:sp>
      <p:sp>
        <p:nvSpPr>
          <p:cNvPr id="4" name="矩形 3"/>
          <p:cNvSpPr/>
          <p:nvPr/>
        </p:nvSpPr>
        <p:spPr>
          <a:xfrm>
            <a:off x="1285852" y="2399372"/>
            <a:ext cx="435771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941240" y="3128500"/>
            <a:ext cx="9162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58</a:t>
            </a:fld>
            <a:endParaRPr lang="zh-CN" altLang="en-US"/>
          </a:p>
        </p:txBody>
      </p:sp>
      <p:sp>
        <p:nvSpPr>
          <p:cNvPr id="9" name="矩形 8"/>
          <p:cNvSpPr/>
          <p:nvPr/>
        </p:nvSpPr>
        <p:spPr>
          <a:xfrm>
            <a:off x="6983842" y="3101306"/>
            <a:ext cx="9162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7444268" y="3857628"/>
            <a:ext cx="4800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77394" y="4628698"/>
            <a:ext cx="4800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136282" y="4643446"/>
            <a:ext cx="4800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P spid="7" grpId="0" animBg="1"/>
      <p:bldP spid="10" grpId="0" animBg="1"/>
      <p:bldP spid="11"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上。党在自己的工作中实行</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群众路线</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一切为了群众</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一切依靠群众</a:t>
            </a:r>
            <a:r>
              <a:rPr lang="zh-CN" altLang="en-US" sz="3600" dirty="0" smtClean="0">
                <a:latin typeface="黑体" pitchFamily="49" charset="-122"/>
                <a:ea typeface="黑体" pitchFamily="49" charset="-122"/>
              </a:rPr>
              <a:t>，从群众中来，</a:t>
            </a:r>
            <a:r>
              <a:rPr lang="zh-CN" altLang="en-US" sz="3600" dirty="0" smtClean="0">
                <a:solidFill>
                  <a:srgbClr val="FF0000"/>
                </a:solidFill>
                <a:latin typeface="楷体" pitchFamily="49" charset="-122"/>
                <a:ea typeface="楷体" pitchFamily="49" charset="-122"/>
              </a:rPr>
              <a:t>到群众中去</a:t>
            </a:r>
            <a:r>
              <a:rPr lang="zh-CN" altLang="en-US" sz="3600" dirty="0" smtClean="0">
                <a:latin typeface="黑体" pitchFamily="49" charset="-122"/>
                <a:ea typeface="黑体" pitchFamily="49" charset="-122"/>
              </a:rPr>
              <a:t>，把党的正确主张变为</a:t>
            </a:r>
            <a:r>
              <a:rPr lang="zh-CN" altLang="en-US" sz="3600" dirty="0" smtClean="0">
                <a:solidFill>
                  <a:srgbClr val="FF0000"/>
                </a:solidFill>
                <a:latin typeface="楷体" pitchFamily="49" charset="-122"/>
                <a:ea typeface="楷体" pitchFamily="49" charset="-122"/>
              </a:rPr>
              <a:t>群众的自觉行动</a:t>
            </a:r>
            <a:r>
              <a:rPr lang="zh-CN" altLang="en-US" sz="3600" dirty="0" smtClean="0">
                <a:latin typeface="黑体" pitchFamily="49" charset="-122"/>
                <a:ea typeface="黑体" pitchFamily="49" charset="-122"/>
              </a:rPr>
              <a:t>。我们党的最大政治优势是</a:t>
            </a:r>
            <a:r>
              <a:rPr lang="zh-CN" altLang="en-US" sz="3600" dirty="0" smtClean="0">
                <a:solidFill>
                  <a:srgbClr val="FF0000"/>
                </a:solidFill>
                <a:latin typeface="楷体" pitchFamily="49" charset="-122"/>
                <a:ea typeface="楷体" pitchFamily="49" charset="-122"/>
              </a:rPr>
              <a:t>密切联系群众</a:t>
            </a:r>
            <a:r>
              <a:rPr lang="zh-CN" altLang="en-US" sz="3600" dirty="0" smtClean="0">
                <a:latin typeface="黑体" pitchFamily="49" charset="-122"/>
                <a:ea typeface="黑体" pitchFamily="49" charset="-122"/>
              </a:rPr>
              <a:t>，党执政后的最大危险是</a:t>
            </a:r>
            <a:r>
              <a:rPr lang="zh-CN" altLang="en-US" sz="3600" dirty="0" smtClean="0">
                <a:solidFill>
                  <a:srgbClr val="FF0000"/>
                </a:solidFill>
                <a:latin typeface="楷体" pitchFamily="49" charset="-122"/>
                <a:ea typeface="楷体" pitchFamily="49" charset="-122"/>
              </a:rPr>
              <a:t>脱离群众</a:t>
            </a:r>
            <a:r>
              <a:rPr lang="zh-CN" altLang="en-US" sz="3600" dirty="0" smtClean="0">
                <a:latin typeface="黑体" pitchFamily="49" charset="-122"/>
                <a:ea typeface="黑体" pitchFamily="49" charset="-122"/>
              </a:rPr>
              <a:t>。党风问题、党同人民群众联系问题是关系党</a:t>
            </a:r>
            <a:r>
              <a:rPr lang="zh-CN" altLang="en-US" sz="3600" dirty="0" smtClean="0">
                <a:solidFill>
                  <a:srgbClr val="FF0000"/>
                </a:solidFill>
                <a:latin typeface="楷体" pitchFamily="49" charset="-122"/>
                <a:ea typeface="楷体" pitchFamily="49" charset="-122"/>
              </a:rPr>
              <a:t>生死存亡</a:t>
            </a:r>
            <a:r>
              <a:rPr lang="zh-CN" altLang="en-US" sz="3600" dirty="0" smtClean="0">
                <a:latin typeface="黑体" pitchFamily="49" charset="-122"/>
                <a:ea typeface="黑体" pitchFamily="49" charset="-122"/>
              </a:rPr>
              <a:t>的问题。</a:t>
            </a:r>
          </a:p>
        </p:txBody>
      </p:sp>
      <p:sp>
        <p:nvSpPr>
          <p:cNvPr id="3" name="矩形 2"/>
          <p:cNvSpPr/>
          <p:nvPr/>
        </p:nvSpPr>
        <p:spPr>
          <a:xfrm>
            <a:off x="544278" y="1586360"/>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3729492" y="1615856"/>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785918" y="2372178"/>
            <a:ext cx="242889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1000100" y="3140946"/>
            <a:ext cx="321471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928794" y="3956260"/>
            <a:ext cx="278608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955988" y="4685388"/>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143504" y="5441710"/>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灯片编号占位符 11"/>
          <p:cNvSpPr>
            <a:spLocks noGrp="1"/>
          </p:cNvSpPr>
          <p:nvPr>
            <p:ph type="sldNum" sz="quarter" idx="12"/>
          </p:nvPr>
        </p:nvSpPr>
        <p:spPr/>
        <p:txBody>
          <a:bodyPr/>
          <a:lstStyle/>
          <a:p>
            <a:fld id="{0C913308-F349-4B6D-A68A-DD1791B4A57B}" type="slidenum">
              <a:rPr lang="zh-CN" altLang="en-US" smtClean="0"/>
              <a:pPr/>
              <a:t>59</a:t>
            </a:fld>
            <a:endParaRPr lang="zh-CN" altLang="en-US"/>
          </a:p>
        </p:txBody>
      </p:sp>
      <p:sp>
        <p:nvSpPr>
          <p:cNvPr id="11" name="动作按钮: 第一张 10">
            <a:hlinkClick r:id="rId2" action="ppaction://hlinksldjump" highlightClick="1"/>
          </p:cNvPr>
          <p:cNvSpPr/>
          <p:nvPr/>
        </p:nvSpPr>
        <p:spPr>
          <a:xfrm>
            <a:off x="8643966" y="928670"/>
            <a:ext cx="357190" cy="3424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7242" y="1417646"/>
            <a:ext cx="8229600" cy="529750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中国共产党以</a:t>
            </a:r>
            <a:r>
              <a:rPr lang="zh-CN" altLang="en-US" sz="3600" dirty="0" smtClean="0">
                <a:solidFill>
                  <a:srgbClr val="FF0000"/>
                </a:solidFill>
                <a:latin typeface="楷体" pitchFamily="49" charset="-122"/>
                <a:ea typeface="楷体" pitchFamily="49" charset="-122"/>
              </a:rPr>
              <a:t>马克思列宁主义、毛泽东思想、邓小平理论、“三个代表”重要思想和科学发展观</a:t>
            </a:r>
            <a:r>
              <a:rPr lang="zh-CN" altLang="en-US" sz="3600" dirty="0" smtClean="0">
                <a:latin typeface="黑体" pitchFamily="49" charset="-122"/>
                <a:ea typeface="黑体" pitchFamily="49" charset="-122"/>
              </a:rPr>
              <a:t>作为自己的</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行动指南</a:t>
            </a:r>
            <a:r>
              <a:rPr lang="zh-CN" altLang="en-US" sz="3600" dirty="0" smtClean="0">
                <a:latin typeface="黑体" pitchFamily="49" charset="-122"/>
                <a:ea typeface="黑体" pitchFamily="49" charset="-122"/>
              </a:rPr>
              <a:t>。</a:t>
            </a:r>
            <a:br>
              <a:rPr lang="zh-CN" altLang="en-US" sz="3600" dirty="0" smtClean="0">
                <a:latin typeface="黑体" pitchFamily="49" charset="-122"/>
                <a:ea typeface="黑体" pitchFamily="49" charset="-122"/>
              </a:rPr>
            </a:br>
            <a:endParaRPr lang="zh-CN" altLang="en-US" sz="3600" dirty="0" smtClean="0">
              <a:latin typeface="黑体" pitchFamily="49" charset="-122"/>
              <a:ea typeface="黑体" pitchFamily="49" charset="-122"/>
            </a:endParaRPr>
          </a:p>
        </p:txBody>
      </p:sp>
      <p:sp>
        <p:nvSpPr>
          <p:cNvPr id="4" name="矩形 3"/>
          <p:cNvSpPr/>
          <p:nvPr/>
        </p:nvSpPr>
        <p:spPr>
          <a:xfrm>
            <a:off x="4357686" y="2214554"/>
            <a:ext cx="4214842"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42910" y="3071810"/>
            <a:ext cx="8001056"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15716" y="3786190"/>
            <a:ext cx="4643470" cy="714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6</a:t>
            </a:fld>
            <a:endParaRPr lang="zh-CN" altLang="en-US"/>
          </a:p>
        </p:txBody>
      </p:sp>
      <p:sp>
        <p:nvSpPr>
          <p:cNvPr id="7" name="动作按钮: 第一张 6">
            <a:hlinkClick r:id="rId2" action="ppaction://hlinksldjump" highlightClick="1"/>
          </p:cNvPr>
          <p:cNvSpPr/>
          <p:nvPr/>
        </p:nvSpPr>
        <p:spPr>
          <a:xfrm>
            <a:off x="407193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455166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pic>
        <p:nvPicPr>
          <p:cNvPr id="10"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par>
                          <p:cTn id="8" fill="hold">
                            <p:stCondLst>
                              <p:cond delay="500"/>
                            </p:stCondLst>
                            <p:childTnLst>
                              <p:par>
                                <p:cTn id="9" presetID="22" presetClass="exit" presetSubtype="8" fill="hold" grpId="0" nodeType="afterEffect">
                                  <p:stCondLst>
                                    <p:cond delay="0"/>
                                  </p:stCondLst>
                                  <p:childTnLst>
                                    <p:animEffect transition="out" filter="wipe(left)">
                                      <p:cBhvr>
                                        <p:cTn id="10" dur="500"/>
                                        <p:tgtEl>
                                          <p:spTgt spid="5"/>
                                        </p:tgtEl>
                                      </p:cBhvr>
                                    </p:animEffect>
                                    <p:set>
                                      <p:cBhvr>
                                        <p:cTn id="11" dur="1" fill="hold">
                                          <p:stCondLst>
                                            <p:cond delay="499"/>
                                          </p:stCondLst>
                                        </p:cTn>
                                        <p:tgtEl>
                                          <p:spTgt spid="5"/>
                                        </p:tgtEl>
                                        <p:attrNameLst>
                                          <p:attrName>style.visibility</p:attrName>
                                        </p:attrNameLst>
                                      </p:cBhvr>
                                      <p:to>
                                        <p:strVal val="hidden"/>
                                      </p:to>
                                    </p:set>
                                  </p:childTnLst>
                                </p:cTn>
                              </p:par>
                            </p:childTnLst>
                          </p:cTn>
                        </p:par>
                        <p:par>
                          <p:cTn id="12" fill="hold">
                            <p:stCondLst>
                              <p:cond delay="1000"/>
                            </p:stCondLst>
                            <p:childTnLst>
                              <p:par>
                                <p:cTn id="13" presetID="22" presetClass="exit" presetSubtype="8" fill="hold" grpId="0" nodeType="afterEffect">
                                  <p:stCondLst>
                                    <p:cond delay="0"/>
                                  </p:stCondLst>
                                  <p:childTnLst>
                                    <p:animEffect transition="out" filter="wipe(left)">
                                      <p:cBhvr>
                                        <p:cTn id="14" dur="500"/>
                                        <p:tgtEl>
                                          <p:spTgt spid="6"/>
                                        </p:tgtEl>
                                      </p:cBhvr>
                                    </p:animEffect>
                                    <p:set>
                                      <p:cBhvr>
                                        <p:cTn id="1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0326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党坚持</a:t>
            </a:r>
            <a:r>
              <a:rPr lang="zh-CN" altLang="en-US" sz="3600" dirty="0" smtClean="0">
                <a:solidFill>
                  <a:srgbClr val="FF0000"/>
                </a:solidFill>
                <a:latin typeface="楷体" pitchFamily="49" charset="-122"/>
                <a:ea typeface="楷体" pitchFamily="49" charset="-122"/>
              </a:rPr>
              <a:t>标本</a:t>
            </a:r>
            <a:r>
              <a:rPr lang="zh-CN" altLang="en-US" sz="3600" dirty="0" smtClean="0">
                <a:latin typeface="黑体" pitchFamily="49" charset="-122"/>
                <a:ea typeface="黑体" pitchFamily="49" charset="-122"/>
              </a:rPr>
              <a:t>兼治、</a:t>
            </a:r>
            <a:r>
              <a:rPr lang="zh-CN" altLang="en-US" sz="3600" dirty="0" smtClean="0">
                <a:solidFill>
                  <a:srgbClr val="FF0000"/>
                </a:solidFill>
                <a:latin typeface="楷体" pitchFamily="49" charset="-122"/>
                <a:ea typeface="楷体" pitchFamily="49" charset="-122"/>
              </a:rPr>
              <a:t>综合</a:t>
            </a:r>
            <a:r>
              <a:rPr lang="zh-CN" altLang="en-US" sz="3600" dirty="0" smtClean="0">
                <a:latin typeface="黑体" pitchFamily="49" charset="-122"/>
                <a:ea typeface="黑体" pitchFamily="49" charset="-122"/>
              </a:rPr>
              <a:t>治理、</a:t>
            </a:r>
            <a:r>
              <a:rPr lang="zh-CN" altLang="en-US" sz="3600" dirty="0" smtClean="0">
                <a:solidFill>
                  <a:srgbClr val="FF0000"/>
                </a:solidFill>
                <a:latin typeface="楷体" pitchFamily="49" charset="-122"/>
                <a:ea typeface="楷体" pitchFamily="49" charset="-122"/>
              </a:rPr>
              <a:t>惩防</a:t>
            </a:r>
            <a:r>
              <a:rPr lang="zh-CN" altLang="en-US" sz="3600" dirty="0" smtClean="0">
                <a:latin typeface="黑体" pitchFamily="49" charset="-122"/>
                <a:ea typeface="黑体" pitchFamily="49" charset="-122"/>
              </a:rPr>
              <a:t>并举、注重</a:t>
            </a:r>
            <a:r>
              <a:rPr lang="zh-CN" altLang="en-US" sz="3600" dirty="0" smtClean="0">
                <a:solidFill>
                  <a:srgbClr val="FF0000"/>
                </a:solidFill>
                <a:latin typeface="楷体" pitchFamily="49" charset="-122"/>
                <a:ea typeface="楷体" pitchFamily="49" charset="-122"/>
              </a:rPr>
              <a:t>预防</a:t>
            </a:r>
            <a:r>
              <a:rPr lang="zh-CN" altLang="en-US" sz="3600" dirty="0" smtClean="0">
                <a:latin typeface="黑体" pitchFamily="49" charset="-122"/>
                <a:ea typeface="黑体" pitchFamily="49" charset="-122"/>
              </a:rPr>
              <a:t>的方针，建立健全惩治和预防腐败体系，坚持不懈地反对腐败，加强党风建设和廉政建设。</a:t>
            </a:r>
          </a:p>
        </p:txBody>
      </p:sp>
      <p:sp>
        <p:nvSpPr>
          <p:cNvPr id="3" name="矩形 2"/>
          <p:cNvSpPr/>
          <p:nvPr/>
        </p:nvSpPr>
        <p:spPr>
          <a:xfrm>
            <a:off x="6357950" y="2428868"/>
            <a:ext cx="101257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455922" y="3214686"/>
            <a:ext cx="97293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60</a:t>
            </a:fld>
            <a:endParaRPr lang="zh-CN" altLang="en-US"/>
          </a:p>
        </p:txBody>
      </p:sp>
      <p:sp>
        <p:nvSpPr>
          <p:cNvPr id="6" name="矩形 5"/>
          <p:cNvSpPr/>
          <p:nvPr/>
        </p:nvSpPr>
        <p:spPr>
          <a:xfrm>
            <a:off x="1943542" y="2401674"/>
            <a:ext cx="85725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4071934" y="2372178"/>
            <a:ext cx="104207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Picture 2" descr="C:\Users\lenovo\Desktop\两学一做\党章\5698746_123803031000_2 - 副本.jpg"/>
          <p:cNvPicPr>
            <a:picLocks noChangeAspect="1" noChangeArrowheads="1"/>
          </p:cNvPicPr>
          <p:nvPr/>
        </p:nvPicPr>
        <p:blipFill>
          <a:blip r:embed="rId2"/>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第四，坚持</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民主集中制</a:t>
            </a:r>
            <a:r>
              <a:rPr lang="zh-CN" altLang="en-US" sz="3600" dirty="0" smtClean="0">
                <a:latin typeface="黑体" pitchFamily="49" charset="-122"/>
                <a:ea typeface="黑体" pitchFamily="49" charset="-122"/>
              </a:rPr>
              <a:t>。民主集中制是民主基础上的</a:t>
            </a:r>
            <a:r>
              <a:rPr lang="zh-CN" altLang="en-US" sz="3600" dirty="0" smtClean="0">
                <a:solidFill>
                  <a:srgbClr val="FF0000"/>
                </a:solidFill>
                <a:latin typeface="楷体" pitchFamily="49" charset="-122"/>
                <a:ea typeface="楷体" pitchFamily="49" charset="-122"/>
              </a:rPr>
              <a:t>集中</a:t>
            </a:r>
            <a:r>
              <a:rPr lang="zh-CN" altLang="en-US" sz="3600" dirty="0" smtClean="0">
                <a:latin typeface="黑体" pitchFamily="49" charset="-122"/>
                <a:ea typeface="黑体" pitchFamily="49" charset="-122"/>
              </a:rPr>
              <a:t>和集中指导下的</a:t>
            </a:r>
            <a:r>
              <a:rPr lang="zh-CN" altLang="en-US" sz="3600" dirty="0" smtClean="0">
                <a:solidFill>
                  <a:srgbClr val="FF0000"/>
                </a:solidFill>
                <a:latin typeface="楷体" pitchFamily="49" charset="-122"/>
                <a:ea typeface="楷体" pitchFamily="49" charset="-122"/>
              </a:rPr>
              <a:t>民主</a:t>
            </a:r>
            <a:r>
              <a:rPr lang="zh-CN" altLang="en-US" sz="3600" dirty="0" smtClean="0">
                <a:latin typeface="黑体" pitchFamily="49" charset="-122"/>
                <a:ea typeface="黑体" pitchFamily="49" charset="-122"/>
              </a:rPr>
              <a:t>相结合。它既是党的根本</a:t>
            </a:r>
            <a:r>
              <a:rPr lang="zh-CN" altLang="en-US" sz="3600" dirty="0" smtClean="0">
                <a:solidFill>
                  <a:srgbClr val="FF0000"/>
                </a:solidFill>
                <a:latin typeface="楷体" pitchFamily="49" charset="-122"/>
                <a:ea typeface="楷体" pitchFamily="49" charset="-122"/>
              </a:rPr>
              <a:t>组织原则</a:t>
            </a:r>
            <a:r>
              <a:rPr lang="zh-CN" altLang="en-US" sz="3600" dirty="0" smtClean="0">
                <a:latin typeface="黑体" pitchFamily="49" charset="-122"/>
                <a:ea typeface="黑体" pitchFamily="49" charset="-122"/>
              </a:rPr>
              <a:t>，也是群众路线在党的生活中的运用。必须充分发扬党内民主，尊重党员</a:t>
            </a:r>
            <a:r>
              <a:rPr lang="zh-CN" altLang="en-US" sz="3600" dirty="0" smtClean="0">
                <a:solidFill>
                  <a:srgbClr val="FF0000"/>
                </a:solidFill>
                <a:latin typeface="楷体" pitchFamily="49" charset="-122"/>
                <a:ea typeface="楷体" pitchFamily="49" charset="-122"/>
              </a:rPr>
              <a:t>主体地位</a:t>
            </a:r>
            <a:r>
              <a:rPr lang="zh-CN" altLang="en-US" sz="3600" dirty="0" smtClean="0">
                <a:latin typeface="黑体" pitchFamily="49" charset="-122"/>
                <a:ea typeface="黑体" pitchFamily="49" charset="-122"/>
              </a:rPr>
              <a:t>，保障党员</a:t>
            </a:r>
            <a:r>
              <a:rPr lang="zh-CN" altLang="en-US" sz="3600" dirty="0" smtClean="0">
                <a:solidFill>
                  <a:srgbClr val="FF0000"/>
                </a:solidFill>
                <a:latin typeface="楷体" pitchFamily="49" charset="-122"/>
                <a:ea typeface="楷体" pitchFamily="49" charset="-122"/>
              </a:rPr>
              <a:t>民主权利</a:t>
            </a:r>
            <a:r>
              <a:rPr lang="zh-CN" altLang="en-US" sz="3600" dirty="0" smtClean="0">
                <a:latin typeface="黑体" pitchFamily="49" charset="-122"/>
                <a:ea typeface="黑体" pitchFamily="49" charset="-122"/>
              </a:rPr>
              <a:t>，发挥各级党组织和广大党员的积极性创造性。必须实</a:t>
            </a:r>
          </a:p>
        </p:txBody>
      </p:sp>
      <p:sp>
        <p:nvSpPr>
          <p:cNvPr id="4" name="矩形 3"/>
          <p:cNvSpPr/>
          <p:nvPr/>
        </p:nvSpPr>
        <p:spPr>
          <a:xfrm>
            <a:off x="4242004" y="1643050"/>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41976" y="2424264"/>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6996288" y="3971008"/>
            <a:ext cx="135732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386654" y="4744380"/>
            <a:ext cx="61574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357554" y="4714884"/>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灯片编号占位符 10"/>
          <p:cNvSpPr>
            <a:spLocks noGrp="1"/>
          </p:cNvSpPr>
          <p:nvPr>
            <p:ph type="sldNum" sz="quarter" idx="12"/>
          </p:nvPr>
        </p:nvSpPr>
        <p:spPr/>
        <p:txBody>
          <a:bodyPr/>
          <a:lstStyle/>
          <a:p>
            <a:fld id="{0C913308-F349-4B6D-A68A-DD1791B4A57B}" type="slidenum">
              <a:rPr lang="zh-CN" altLang="en-US" smtClean="0"/>
              <a:pPr/>
              <a:t>61</a:t>
            </a:fld>
            <a:endParaRPr lang="zh-CN" altLang="en-US"/>
          </a:p>
        </p:txBody>
      </p:sp>
      <p:sp>
        <p:nvSpPr>
          <p:cNvPr id="9" name="矩形 8"/>
          <p:cNvSpPr/>
          <p:nvPr/>
        </p:nvSpPr>
        <p:spPr>
          <a:xfrm>
            <a:off x="6500826" y="2372178"/>
            <a:ext cx="178595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par>
                          <p:cTn id="23" fill="hold">
                            <p:stCondLst>
                              <p:cond delay="500"/>
                            </p:stCondLst>
                            <p:childTnLst>
                              <p:par>
                                <p:cTn id="24" presetID="22" presetClass="exit" presetSubtype="8" fill="hold" grpId="0" nodeType="afterEffect">
                                  <p:stCondLst>
                                    <p:cond delay="0"/>
                                  </p:stCondLst>
                                  <p:childTnLst>
                                    <p:animEffect transition="out" filter="wipe(left)">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xit" presetSubtype="8" fill="hold" grpId="0" nodeType="clickEffect">
                                  <p:stCondLst>
                                    <p:cond delay="0"/>
                                  </p:stCondLst>
                                  <p:childTnLst>
                                    <p:animEffect transition="out" filter="wipe(left)">
                                      <p:cBhvr>
                                        <p:cTn id="30" dur="500"/>
                                        <p:tgtEl>
                                          <p:spTgt spid="8"/>
                                        </p:tgtEl>
                                      </p:cBhvr>
                                    </p:animEffect>
                                    <p:set>
                                      <p:cBhvr>
                                        <p:cTn id="31"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行正确的集中，保证全党的团结统一和行动一致，保证党的决定得到迅速有效的</a:t>
            </a:r>
            <a:r>
              <a:rPr lang="zh-CN" altLang="en-US" sz="3600" dirty="0" smtClean="0">
                <a:solidFill>
                  <a:srgbClr val="FF0000"/>
                </a:solidFill>
                <a:latin typeface="楷体" pitchFamily="49" charset="-122"/>
                <a:ea typeface="楷体" pitchFamily="49" charset="-122"/>
              </a:rPr>
              <a:t>贯彻执行</a:t>
            </a:r>
            <a:r>
              <a:rPr lang="zh-CN" altLang="en-US" sz="3600" dirty="0" smtClean="0">
                <a:latin typeface="黑体" pitchFamily="49" charset="-122"/>
                <a:ea typeface="黑体" pitchFamily="49" charset="-122"/>
              </a:rPr>
              <a:t>。加强组织性纪律性，在党的纪律面前</a:t>
            </a:r>
            <a:r>
              <a:rPr lang="zh-CN" altLang="en-US" sz="3600" dirty="0" smtClean="0">
                <a:solidFill>
                  <a:srgbClr val="FF0000"/>
                </a:solidFill>
                <a:latin typeface="楷体" pitchFamily="49" charset="-122"/>
                <a:ea typeface="楷体" pitchFamily="49" charset="-122"/>
              </a:rPr>
              <a:t>人人平等</a:t>
            </a:r>
            <a:r>
              <a:rPr lang="zh-CN" altLang="en-US" sz="3600" dirty="0" smtClean="0">
                <a:latin typeface="黑体" pitchFamily="49" charset="-122"/>
                <a:ea typeface="黑体" pitchFamily="49" charset="-122"/>
              </a:rPr>
              <a:t>。加强对党的领导机关和党员领导</a:t>
            </a:r>
            <a:r>
              <a:rPr lang="zh-CN" altLang="en-US" sz="3600" dirty="0" smtClean="0">
                <a:solidFill>
                  <a:srgbClr val="FF0000"/>
                </a:solidFill>
                <a:latin typeface="楷体" pitchFamily="49" charset="-122"/>
                <a:ea typeface="楷体" pitchFamily="49" charset="-122"/>
              </a:rPr>
              <a:t>干部</a:t>
            </a:r>
            <a:r>
              <a:rPr lang="zh-CN" altLang="en-US" sz="3600" dirty="0" smtClean="0">
                <a:latin typeface="黑体" pitchFamily="49" charset="-122"/>
                <a:ea typeface="黑体" pitchFamily="49" charset="-122"/>
              </a:rPr>
              <a:t>特别是</a:t>
            </a:r>
            <a:r>
              <a:rPr lang="zh-CN" altLang="en-US" sz="3600" dirty="0" smtClean="0">
                <a:solidFill>
                  <a:srgbClr val="FF0000"/>
                </a:solidFill>
                <a:latin typeface="楷体" pitchFamily="49" charset="-122"/>
                <a:ea typeface="楷体" pitchFamily="49" charset="-122"/>
              </a:rPr>
              <a:t>主要</a:t>
            </a:r>
            <a:r>
              <a:rPr lang="zh-CN" altLang="en-US" sz="3600" dirty="0" smtClean="0">
                <a:latin typeface="黑体" pitchFamily="49" charset="-122"/>
                <a:ea typeface="黑体" pitchFamily="49" charset="-122"/>
              </a:rPr>
              <a:t>领导干部的</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，不断完善党内</a:t>
            </a:r>
            <a:r>
              <a:rPr lang="zh-CN" altLang="en-US" sz="3600" dirty="0" smtClean="0">
                <a:solidFill>
                  <a:srgbClr val="FF0000"/>
                </a:solidFill>
                <a:latin typeface="楷体" pitchFamily="49" charset="-122"/>
                <a:ea typeface="楷体" pitchFamily="49" charset="-122"/>
              </a:rPr>
              <a:t>监督</a:t>
            </a:r>
            <a:r>
              <a:rPr lang="zh-CN" altLang="en-US" sz="3600" dirty="0" smtClean="0">
                <a:latin typeface="黑体" pitchFamily="49" charset="-122"/>
                <a:ea typeface="黑体" pitchFamily="49" charset="-122"/>
              </a:rPr>
              <a:t>制度。党在自己的政治生活中正确地开展批评和</a:t>
            </a:r>
          </a:p>
        </p:txBody>
      </p:sp>
      <p:sp>
        <p:nvSpPr>
          <p:cNvPr id="3" name="矩形 2"/>
          <p:cNvSpPr/>
          <p:nvPr/>
        </p:nvSpPr>
        <p:spPr>
          <a:xfrm>
            <a:off x="2872236" y="314324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485418" y="4672942"/>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599326" y="4658194"/>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3786182" y="3929066"/>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6069896" y="3929066"/>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62</a:t>
            </a:fld>
            <a:endParaRPr lang="zh-CN" altLang="en-US"/>
          </a:p>
        </p:txBody>
      </p:sp>
      <p:sp>
        <p:nvSpPr>
          <p:cNvPr id="9" name="矩形 8"/>
          <p:cNvSpPr/>
          <p:nvPr/>
        </p:nvSpPr>
        <p:spPr>
          <a:xfrm>
            <a:off x="1000100" y="239937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31828"/>
            <a:ext cx="8229600" cy="629763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自我批评，在原则问题上进行思想斗争，坚持真理，修正错误。努力造成又有集中又有</a:t>
            </a:r>
            <a:r>
              <a:rPr lang="zh-CN" altLang="en-US" sz="3600" dirty="0" smtClean="0">
                <a:solidFill>
                  <a:srgbClr val="FF0000"/>
                </a:solidFill>
                <a:latin typeface="楷体" pitchFamily="49" charset="-122"/>
                <a:ea typeface="楷体" pitchFamily="49" charset="-122"/>
              </a:rPr>
              <a:t>民主</a:t>
            </a:r>
            <a:r>
              <a:rPr lang="zh-CN" altLang="en-US" sz="3600" dirty="0" smtClean="0">
                <a:latin typeface="黑体" pitchFamily="49" charset="-122"/>
                <a:ea typeface="黑体" pitchFamily="49" charset="-122"/>
              </a:rPr>
              <a:t>，又有纪律又有</a:t>
            </a:r>
            <a:r>
              <a:rPr lang="zh-CN" altLang="en-US" sz="3600" dirty="0" smtClean="0">
                <a:solidFill>
                  <a:srgbClr val="FF0000"/>
                </a:solidFill>
                <a:latin typeface="楷体" pitchFamily="49" charset="-122"/>
                <a:ea typeface="楷体" pitchFamily="49" charset="-122"/>
              </a:rPr>
              <a:t>自由</a:t>
            </a:r>
            <a:r>
              <a:rPr lang="zh-CN" altLang="en-US" sz="3600" dirty="0" smtClean="0">
                <a:latin typeface="黑体" pitchFamily="49" charset="-122"/>
                <a:ea typeface="黑体" pitchFamily="49" charset="-122"/>
              </a:rPr>
              <a:t>，又有统一意志又有</a:t>
            </a:r>
            <a:r>
              <a:rPr lang="zh-CN" altLang="en-US" sz="3600" dirty="0" smtClean="0">
                <a:solidFill>
                  <a:srgbClr val="FF0000"/>
                </a:solidFill>
                <a:latin typeface="楷体" pitchFamily="49" charset="-122"/>
                <a:ea typeface="楷体" pitchFamily="49" charset="-122"/>
              </a:rPr>
              <a:t>个人心情舒畅</a:t>
            </a:r>
            <a:r>
              <a:rPr lang="zh-CN" altLang="en-US" sz="3600" dirty="0" smtClean="0">
                <a:latin typeface="黑体" pitchFamily="49" charset="-122"/>
                <a:ea typeface="黑体" pitchFamily="49" charset="-122"/>
              </a:rPr>
              <a:t>的生动活泼的政治局面。</a:t>
            </a:r>
          </a:p>
        </p:txBody>
      </p:sp>
      <p:sp>
        <p:nvSpPr>
          <p:cNvPr id="3" name="矩形 2"/>
          <p:cNvSpPr/>
          <p:nvPr/>
        </p:nvSpPr>
        <p:spPr>
          <a:xfrm>
            <a:off x="1958290" y="3584322"/>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6072198" y="3584322"/>
            <a:ext cx="901500"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342806" y="4298702"/>
            <a:ext cx="272939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63</a:t>
            </a:fld>
            <a:endParaRPr lang="zh-CN" altLang="en-US"/>
          </a:p>
        </p:txBody>
      </p:sp>
      <p:sp>
        <p:nvSpPr>
          <p:cNvPr id="7" name="动作按钮: 第一张 6">
            <a:hlinkClick r:id="rId2" action="ppaction://hlinksldjump" highlightClick="1"/>
          </p:cNvPr>
          <p:cNvSpPr/>
          <p:nvPr/>
        </p:nvSpPr>
        <p:spPr>
          <a:xfrm>
            <a:off x="4500562" y="6343234"/>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9"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党的领导主要是</a:t>
            </a:r>
            <a:r>
              <a:rPr lang="zh-CN" altLang="en-US" sz="3600" dirty="0" smtClean="0">
                <a:solidFill>
                  <a:srgbClr val="FF0000"/>
                </a:solidFill>
                <a:latin typeface="楷体" pitchFamily="49" charset="-122"/>
                <a:ea typeface="楷体" pitchFamily="49" charset="-122"/>
              </a:rPr>
              <a:t>政治</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思想</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组织</a:t>
            </a:r>
            <a:r>
              <a:rPr lang="zh-CN" altLang="en-US" sz="3600" dirty="0" smtClean="0">
                <a:latin typeface="黑体" pitchFamily="49" charset="-122"/>
                <a:ea typeface="黑体" pitchFamily="49" charset="-122"/>
              </a:rPr>
              <a:t>的领导。党要适应改革开放和社会主义现代化建设的要求，坚持</a:t>
            </a:r>
            <a:r>
              <a:rPr lang="zh-CN" altLang="en-US" sz="3600" dirty="0" smtClean="0">
                <a:solidFill>
                  <a:srgbClr val="FF0000"/>
                </a:solidFill>
                <a:latin typeface="楷体" pitchFamily="49" charset="-122"/>
                <a:ea typeface="楷体" pitchFamily="49" charset="-122"/>
              </a:rPr>
              <a:t>科学</a:t>
            </a:r>
            <a:r>
              <a:rPr lang="zh-CN" altLang="en-US" sz="3600" dirty="0" smtClean="0">
                <a:latin typeface="黑体" pitchFamily="49" charset="-122"/>
                <a:ea typeface="黑体" pitchFamily="49" charset="-122"/>
              </a:rPr>
              <a:t>执政、</a:t>
            </a:r>
            <a:r>
              <a:rPr lang="zh-CN" altLang="en-US" sz="3600" dirty="0" smtClean="0">
                <a:solidFill>
                  <a:srgbClr val="FF0000"/>
                </a:solidFill>
                <a:latin typeface="楷体" pitchFamily="49" charset="-122"/>
                <a:ea typeface="楷体" pitchFamily="49" charset="-122"/>
              </a:rPr>
              <a:t>民主</a:t>
            </a:r>
            <a:r>
              <a:rPr lang="zh-CN" altLang="en-US" sz="3600" dirty="0" smtClean="0">
                <a:latin typeface="黑体" pitchFamily="49" charset="-122"/>
                <a:ea typeface="黑体" pitchFamily="49" charset="-122"/>
              </a:rPr>
              <a:t>执政、</a:t>
            </a:r>
            <a:r>
              <a:rPr lang="zh-CN" altLang="en-US" sz="3600" dirty="0" smtClean="0">
                <a:solidFill>
                  <a:srgbClr val="FF0000"/>
                </a:solidFill>
                <a:latin typeface="楷体" pitchFamily="49" charset="-122"/>
                <a:ea typeface="楷体" pitchFamily="49" charset="-122"/>
              </a:rPr>
              <a:t>依法</a:t>
            </a:r>
            <a:r>
              <a:rPr lang="zh-CN" altLang="en-US" sz="3600" dirty="0" smtClean="0">
                <a:latin typeface="黑体" pitchFamily="49" charset="-122"/>
                <a:ea typeface="黑体" pitchFamily="49" charset="-122"/>
              </a:rPr>
              <a:t>执政，加强和改善党的领导。党必须按照</a:t>
            </a:r>
            <a:r>
              <a:rPr lang="zh-CN" altLang="en-US" sz="3600" dirty="0" smtClean="0">
                <a:solidFill>
                  <a:srgbClr val="FF0000"/>
                </a:solidFill>
                <a:latin typeface="楷体" pitchFamily="49" charset="-122"/>
                <a:ea typeface="楷体" pitchFamily="49" charset="-122"/>
              </a:rPr>
              <a:t>总揽全局</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协调各方</a:t>
            </a:r>
            <a:r>
              <a:rPr lang="zh-CN" altLang="en-US" sz="3600" dirty="0" smtClean="0">
                <a:latin typeface="黑体" pitchFamily="49" charset="-122"/>
                <a:ea typeface="黑体" pitchFamily="49" charset="-122"/>
              </a:rPr>
              <a:t>的原则，在同级各种组织中发挥领导核心作用。党必须集中精力领导</a:t>
            </a:r>
            <a:r>
              <a:rPr lang="zh-CN" altLang="en-US" sz="3600" dirty="0" smtClean="0">
                <a:solidFill>
                  <a:srgbClr val="FF0000"/>
                </a:solidFill>
                <a:latin typeface="楷体" pitchFamily="49" charset="-122"/>
                <a:ea typeface="楷体" pitchFamily="49" charset="-122"/>
              </a:rPr>
              <a:t>经济建设</a:t>
            </a:r>
            <a:r>
              <a:rPr lang="zh-CN" altLang="en-US" sz="3600" dirty="0" smtClean="0">
                <a:latin typeface="黑体" pitchFamily="49" charset="-122"/>
                <a:ea typeface="黑体" pitchFamily="49" charset="-122"/>
              </a:rPr>
              <a:t>，</a:t>
            </a:r>
          </a:p>
        </p:txBody>
      </p:sp>
      <p:sp>
        <p:nvSpPr>
          <p:cNvPr id="4" name="矩形 3"/>
          <p:cNvSpPr/>
          <p:nvPr/>
        </p:nvSpPr>
        <p:spPr>
          <a:xfrm>
            <a:off x="4700128" y="78579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042702" y="785794"/>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7429520" y="773348"/>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5599326" y="2357430"/>
            <a:ext cx="886752"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7929586" y="2285992"/>
            <a:ext cx="50006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00034" y="3086558"/>
            <a:ext cx="500066"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386918" y="3101306"/>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6074500" y="5441710"/>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nvSpPr>
        <p:spPr>
          <a:xfrm>
            <a:off x="3786182" y="3857628"/>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6042702" y="3899570"/>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灯片编号占位符 15"/>
          <p:cNvSpPr>
            <a:spLocks noGrp="1"/>
          </p:cNvSpPr>
          <p:nvPr>
            <p:ph type="sldNum" sz="quarter" idx="12"/>
          </p:nvPr>
        </p:nvSpPr>
        <p:spPr/>
        <p:txBody>
          <a:bodyPr/>
          <a:lstStyle/>
          <a:p>
            <a:fld id="{0C913308-F349-4B6D-A68A-DD1791B4A57B}" type="slidenum">
              <a:rPr lang="zh-CN" altLang="en-US" smtClean="0"/>
              <a:pPr/>
              <a:t>64</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6"/>
                                        </p:tgtEl>
                                      </p:cBhvr>
                                    </p:animEffect>
                                    <p:set>
                                      <p:cBhvr>
                                        <p:cTn id="17" dur="1" fill="hold">
                                          <p:stCondLst>
                                            <p:cond delay="499"/>
                                          </p:stCondLst>
                                        </p:cTn>
                                        <p:tgtEl>
                                          <p:spTgt spid="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par>
                                <p:cTn id="28" presetID="22" presetClass="exit" presetSubtype="8" fill="hold" grpId="0" nodeType="with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xit" presetSubtype="8" fill="hold" grpId="0" nodeType="clickEffect">
                                  <p:stCondLst>
                                    <p:cond delay="0"/>
                                  </p:stCondLst>
                                  <p:childTnLst>
                                    <p:animEffect transition="out" filter="wipe(left)">
                                      <p:cBhvr>
                                        <p:cTn id="39" dur="500"/>
                                        <p:tgtEl>
                                          <p:spTgt spid="12"/>
                                        </p:tgtEl>
                                      </p:cBhvr>
                                    </p:animEffect>
                                    <p:set>
                                      <p:cBhvr>
                                        <p:cTn id="40" dur="1" fill="hold">
                                          <p:stCondLst>
                                            <p:cond delay="499"/>
                                          </p:stCondLst>
                                        </p:cTn>
                                        <p:tgtEl>
                                          <p:spTgt spid="1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22" presetClass="exit" presetSubtype="8" fill="hold" grpId="0" nodeType="clickEffect">
                                  <p:stCondLst>
                                    <p:cond delay="0"/>
                                  </p:stCondLst>
                                  <p:childTnLst>
                                    <p:animEffect transition="out" filter="wipe(left)">
                                      <p:cBhvr>
                                        <p:cTn id="44" dur="500"/>
                                        <p:tgtEl>
                                          <p:spTgt spid="13"/>
                                        </p:tgtEl>
                                      </p:cBhvr>
                                    </p:animEffect>
                                    <p:set>
                                      <p:cBhvr>
                                        <p:cTn id="45" dur="1" fill="hold">
                                          <p:stCondLst>
                                            <p:cond delay="499"/>
                                          </p:stCondLst>
                                        </p:cTn>
                                        <p:tgtEl>
                                          <p:spTgt spid="13"/>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22" presetClass="exit" presetSubtype="8" fill="hold" grpId="0" nodeType="clickEffect">
                                  <p:stCondLst>
                                    <p:cond delay="0"/>
                                  </p:stCondLst>
                                  <p:childTnLst>
                                    <p:animEffect transition="out" filter="wipe(left)">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组织、协调各方面的力量，同心协力，围绕</a:t>
            </a:r>
            <a:r>
              <a:rPr lang="zh-CN" altLang="en-US" sz="3600" dirty="0" smtClean="0">
                <a:solidFill>
                  <a:srgbClr val="FF0000"/>
                </a:solidFill>
                <a:latin typeface="楷体" pitchFamily="49" charset="-122"/>
                <a:ea typeface="楷体" pitchFamily="49" charset="-122"/>
              </a:rPr>
              <a:t>经济建设</a:t>
            </a:r>
            <a:r>
              <a:rPr lang="zh-CN" altLang="en-US" sz="3600" dirty="0" smtClean="0">
                <a:latin typeface="黑体" pitchFamily="49" charset="-122"/>
                <a:ea typeface="黑体" pitchFamily="49" charset="-122"/>
              </a:rPr>
              <a:t>开展工作，促进经济社会全面发展。党必须实行</a:t>
            </a:r>
            <a:r>
              <a:rPr lang="zh-CN" altLang="en-US" sz="3600" dirty="0" smtClean="0">
                <a:solidFill>
                  <a:srgbClr val="FF0000"/>
                </a:solidFill>
                <a:latin typeface="楷体" pitchFamily="49" charset="-122"/>
                <a:ea typeface="楷体" pitchFamily="49" charset="-122"/>
              </a:rPr>
              <a:t>民主</a:t>
            </a:r>
            <a:r>
              <a:rPr lang="zh-CN" altLang="en-US" sz="3600" dirty="0" smtClean="0">
                <a:latin typeface="黑体" pitchFamily="49" charset="-122"/>
                <a:ea typeface="黑体" pitchFamily="49" charset="-122"/>
              </a:rPr>
              <a:t>的</a:t>
            </a:r>
            <a:r>
              <a:rPr lang="zh-CN" altLang="en-US" sz="3600" dirty="0" smtClean="0">
                <a:solidFill>
                  <a:srgbClr val="FF0000"/>
                </a:solidFill>
                <a:latin typeface="楷体" pitchFamily="49" charset="-122"/>
                <a:ea typeface="楷体" pitchFamily="49" charset="-122"/>
              </a:rPr>
              <a:t>科学</a:t>
            </a:r>
            <a:r>
              <a:rPr lang="zh-CN" altLang="en-US" sz="3600" dirty="0" smtClean="0">
                <a:latin typeface="黑体" pitchFamily="49" charset="-122"/>
                <a:ea typeface="黑体" pitchFamily="49" charset="-122"/>
              </a:rPr>
              <a:t>的决策，制定和执行正确的路线、方针、政策，做好党的组织工作和宣传教育工作，发挥全体党员的先锋模范作用。党必须在</a:t>
            </a:r>
            <a:r>
              <a:rPr lang="zh-CN" altLang="en-US" sz="3600" dirty="0" smtClean="0">
                <a:solidFill>
                  <a:srgbClr val="FF0000"/>
                </a:solidFill>
                <a:latin typeface="楷体" pitchFamily="49" charset="-122"/>
                <a:ea typeface="楷体" pitchFamily="49" charset="-122"/>
              </a:rPr>
              <a:t>宪法</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法律</a:t>
            </a:r>
            <a:r>
              <a:rPr lang="zh-CN" altLang="en-US" sz="3600" dirty="0" smtClean="0">
                <a:latin typeface="黑体" pitchFamily="49" charset="-122"/>
                <a:ea typeface="黑体" pitchFamily="49" charset="-122"/>
              </a:rPr>
              <a:t>的范围内活动。党必须保</a:t>
            </a:r>
          </a:p>
        </p:txBody>
      </p:sp>
      <p:sp>
        <p:nvSpPr>
          <p:cNvPr id="3" name="矩形 2"/>
          <p:cNvSpPr/>
          <p:nvPr/>
        </p:nvSpPr>
        <p:spPr>
          <a:xfrm>
            <a:off x="1500166" y="1542116"/>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155950" y="2342682"/>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6515574" y="2357430"/>
            <a:ext cx="928694"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997798" y="5357826"/>
            <a:ext cx="928694" cy="6576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399364" y="5429264"/>
            <a:ext cx="928694"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灯片编号占位符 9"/>
          <p:cNvSpPr>
            <a:spLocks noGrp="1"/>
          </p:cNvSpPr>
          <p:nvPr>
            <p:ph type="sldNum" sz="quarter" idx="12"/>
          </p:nvPr>
        </p:nvSpPr>
        <p:spPr/>
        <p:txBody>
          <a:bodyPr/>
          <a:lstStyle/>
          <a:p>
            <a:fld id="{0C913308-F349-4B6D-A68A-DD1791B4A57B}" type="slidenum">
              <a:rPr lang="zh-CN" altLang="en-US" smtClean="0"/>
              <a:pPr/>
              <a:t>65</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证国家的立法、司法、行政机关，经济、文化组织和</a:t>
            </a:r>
            <a:r>
              <a:rPr lang="zh-CN" altLang="en-US" sz="3600" dirty="0" smtClean="0">
                <a:solidFill>
                  <a:srgbClr val="FF0000"/>
                </a:solidFill>
                <a:latin typeface="楷体" pitchFamily="49" charset="-122"/>
                <a:ea typeface="楷体" pitchFamily="49" charset="-122"/>
              </a:rPr>
              <a:t>人民团体</a:t>
            </a:r>
            <a:r>
              <a:rPr lang="zh-CN" altLang="en-US" sz="3600" dirty="0" smtClean="0">
                <a:latin typeface="黑体" pitchFamily="49" charset="-122"/>
                <a:ea typeface="黑体" pitchFamily="49" charset="-122"/>
              </a:rPr>
              <a:t>积极主动地、独立负责地、协调一致地工作。党必须加强对</a:t>
            </a:r>
            <a:r>
              <a:rPr lang="zh-CN" altLang="en-US" sz="3600" dirty="0" smtClean="0">
                <a:solidFill>
                  <a:srgbClr val="FF0000"/>
                </a:solidFill>
                <a:latin typeface="楷体" pitchFamily="49" charset="-122"/>
                <a:ea typeface="楷体" pitchFamily="49" charset="-122"/>
              </a:rPr>
              <a:t>工会</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共产主义青年团</a:t>
            </a:r>
            <a:r>
              <a:rPr lang="zh-CN" altLang="en-US" sz="3600" dirty="0" smtClean="0">
                <a:latin typeface="黑体" pitchFamily="49" charset="-122"/>
                <a:ea typeface="黑体" pitchFamily="49" charset="-122"/>
              </a:rPr>
              <a:t>、</a:t>
            </a:r>
            <a:r>
              <a:rPr lang="zh-CN" altLang="en-US" sz="3600" dirty="0" smtClean="0">
                <a:solidFill>
                  <a:srgbClr val="FF0000"/>
                </a:solidFill>
                <a:latin typeface="楷体" pitchFamily="49" charset="-122"/>
                <a:ea typeface="楷体" pitchFamily="49" charset="-122"/>
              </a:rPr>
              <a:t>妇女联合会</a:t>
            </a:r>
            <a:r>
              <a:rPr lang="zh-CN" altLang="en-US" sz="3600" dirty="0" smtClean="0">
                <a:latin typeface="黑体" pitchFamily="49" charset="-122"/>
                <a:ea typeface="黑体" pitchFamily="49" charset="-122"/>
              </a:rPr>
              <a:t>等群众组织的领导，充分发挥它们的作用。党必须适应形势的发展和情况的变化，完善</a:t>
            </a:r>
            <a:r>
              <a:rPr lang="zh-CN" altLang="en-US" sz="3600" dirty="0" smtClean="0">
                <a:solidFill>
                  <a:srgbClr val="FF0000"/>
                </a:solidFill>
                <a:latin typeface="楷体" pitchFamily="49" charset="-122"/>
                <a:ea typeface="楷体" pitchFamily="49" charset="-122"/>
              </a:rPr>
              <a:t>领导</a:t>
            </a:r>
            <a:r>
              <a:rPr lang="zh-CN" altLang="en-US" sz="3600" dirty="0" smtClean="0">
                <a:latin typeface="黑体" pitchFamily="49" charset="-122"/>
                <a:ea typeface="黑体" pitchFamily="49" charset="-122"/>
              </a:rPr>
              <a:t>体制，改进</a:t>
            </a:r>
            <a:r>
              <a:rPr lang="zh-CN" altLang="en-US" sz="3600" dirty="0" smtClean="0">
                <a:solidFill>
                  <a:srgbClr val="FF0000"/>
                </a:solidFill>
                <a:latin typeface="楷体" pitchFamily="49" charset="-122"/>
                <a:ea typeface="楷体" pitchFamily="49" charset="-122"/>
              </a:rPr>
              <a:t>领导</a:t>
            </a:r>
            <a:r>
              <a:rPr lang="zh-CN" altLang="en-US" sz="3600" dirty="0" smtClean="0">
                <a:latin typeface="黑体" pitchFamily="49" charset="-122"/>
                <a:ea typeface="黑体" pitchFamily="49" charset="-122"/>
              </a:rPr>
              <a:t>方式，增</a:t>
            </a:r>
          </a:p>
        </p:txBody>
      </p:sp>
      <p:sp>
        <p:nvSpPr>
          <p:cNvPr id="3" name="矩形 2"/>
          <p:cNvSpPr/>
          <p:nvPr/>
        </p:nvSpPr>
        <p:spPr>
          <a:xfrm>
            <a:off x="2357422" y="3057062"/>
            <a:ext cx="3244206"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2416414" y="5372574"/>
            <a:ext cx="884450"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5616376" y="5357826"/>
            <a:ext cx="884450"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66</a:t>
            </a:fld>
            <a:endParaRPr lang="zh-CN" altLang="en-US"/>
          </a:p>
        </p:txBody>
      </p:sp>
      <p:sp>
        <p:nvSpPr>
          <p:cNvPr id="7" name="矩形 6"/>
          <p:cNvSpPr/>
          <p:nvPr/>
        </p:nvSpPr>
        <p:spPr>
          <a:xfrm>
            <a:off x="6000760" y="3071810"/>
            <a:ext cx="2500330"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1012546" y="3071810"/>
            <a:ext cx="987686"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2869934" y="1527368"/>
            <a:ext cx="1785950"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7"/>
                                        </p:tgtEl>
                                      </p:cBhvr>
                                    </p:animEffect>
                                    <p:set>
                                      <p:cBhvr>
                                        <p:cTn id="22" dur="1" fill="hold">
                                          <p:stCondLst>
                                            <p:cond delay="499"/>
                                          </p:stCondLst>
                                        </p:cTn>
                                        <p:tgtEl>
                                          <p:spTgt spid="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5"/>
                                        </p:tgtEl>
                                      </p:cBhvr>
                                    </p:animEffect>
                                    <p:set>
                                      <p:cBhvr>
                                        <p:cTn id="3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9" grpId="0" animBg="1"/>
      <p:bldP spid="10"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60390"/>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强</a:t>
            </a:r>
            <a:r>
              <a:rPr lang="zh-CN" altLang="en-US" sz="3600" dirty="0" smtClean="0">
                <a:solidFill>
                  <a:srgbClr val="FF0000"/>
                </a:solidFill>
                <a:latin typeface="楷体" pitchFamily="49" charset="-122"/>
                <a:ea typeface="楷体" pitchFamily="49" charset="-122"/>
              </a:rPr>
              <a:t>执政</a:t>
            </a:r>
            <a:r>
              <a:rPr lang="zh-CN" altLang="en-US" sz="3600" dirty="0" smtClean="0">
                <a:latin typeface="黑体" pitchFamily="49" charset="-122"/>
                <a:ea typeface="黑体" pitchFamily="49" charset="-122"/>
              </a:rPr>
              <a:t>能力。共产党员必须同</a:t>
            </a:r>
            <a:r>
              <a:rPr lang="zh-CN" altLang="en-US" sz="3600" dirty="0" smtClean="0">
                <a:solidFill>
                  <a:srgbClr val="FF0000"/>
                </a:solidFill>
                <a:latin typeface="楷体" pitchFamily="49" charset="-122"/>
                <a:ea typeface="楷体" pitchFamily="49" charset="-122"/>
              </a:rPr>
              <a:t>党外群众</a:t>
            </a:r>
            <a:r>
              <a:rPr lang="zh-CN" altLang="en-US" sz="3600" dirty="0" smtClean="0">
                <a:latin typeface="黑体" pitchFamily="49" charset="-122"/>
                <a:ea typeface="黑体" pitchFamily="49" charset="-122"/>
              </a:rPr>
              <a:t>亲密合作，共同为建设中国特色社会主义而奋斗。</a:t>
            </a:r>
          </a:p>
        </p:txBody>
      </p:sp>
      <p:sp>
        <p:nvSpPr>
          <p:cNvPr id="3" name="矩形 2"/>
          <p:cNvSpPr/>
          <p:nvPr/>
        </p:nvSpPr>
        <p:spPr>
          <a:xfrm>
            <a:off x="6528020" y="2643182"/>
            <a:ext cx="1857388" cy="586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044344" y="2571744"/>
            <a:ext cx="884450" cy="6996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67</a:t>
            </a:fld>
            <a:endParaRPr lang="zh-CN" altLang="en-US"/>
          </a:p>
        </p:txBody>
      </p:sp>
      <p:sp>
        <p:nvSpPr>
          <p:cNvPr id="6" name="动作按钮: 第一张 5">
            <a:hlinkClick r:id="rId2" action="ppaction://hlinksldjump" highlightClick="1"/>
          </p:cNvPr>
          <p:cNvSpPr/>
          <p:nvPr/>
        </p:nvSpPr>
        <p:spPr>
          <a:xfrm>
            <a:off x="4500562" y="6343234"/>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pic>
        <p:nvPicPr>
          <p:cNvPr id="8"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2786058"/>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68</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85804" y="488952"/>
            <a:ext cx="8229600" cy="5940444"/>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马克思列宁主义揭示了</a:t>
            </a:r>
            <a:r>
              <a:rPr lang="zh-CN" altLang="en-US" sz="3600" dirty="0" smtClean="0">
                <a:solidFill>
                  <a:srgbClr val="FF0000"/>
                </a:solidFill>
                <a:latin typeface="楷体" pitchFamily="49" charset="-122"/>
                <a:ea typeface="楷体" pitchFamily="49" charset="-122"/>
              </a:rPr>
              <a:t>人类社会历史发展</a:t>
            </a:r>
            <a:r>
              <a:rPr lang="zh-CN" altLang="en-US" sz="3600" dirty="0" smtClean="0">
                <a:latin typeface="黑体" pitchFamily="49" charset="-122"/>
                <a:ea typeface="黑体" pitchFamily="49" charset="-122"/>
              </a:rPr>
              <a:t>的规律，它的</a:t>
            </a:r>
            <a:r>
              <a:rPr lang="zh-CN" altLang="en-US" sz="3600" dirty="0" smtClean="0">
                <a:solidFill>
                  <a:srgbClr val="FF0000"/>
                </a:solidFill>
                <a:latin typeface="楷体" pitchFamily="49" charset="-122"/>
                <a:ea typeface="楷体" pitchFamily="49" charset="-122"/>
              </a:rPr>
              <a:t>基本原理</a:t>
            </a:r>
            <a:r>
              <a:rPr lang="zh-CN" altLang="en-US" sz="3600" dirty="0" smtClean="0">
                <a:latin typeface="黑体" pitchFamily="49" charset="-122"/>
                <a:ea typeface="黑体" pitchFamily="49" charset="-122"/>
              </a:rPr>
              <a:t>是正确的，具有强大的生命力。中国共产党人追求的共产主义最高理想，只有在社会主义社会</a:t>
            </a:r>
            <a:r>
              <a:rPr lang="zh-CN" altLang="en-US" sz="3600" dirty="0" smtClean="0">
                <a:solidFill>
                  <a:srgbClr val="FF0000"/>
                </a:solidFill>
                <a:latin typeface="楷体" pitchFamily="49" charset="-122"/>
                <a:ea typeface="楷体" pitchFamily="49" charset="-122"/>
              </a:rPr>
              <a:t>充分发展</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高度发达</a:t>
            </a:r>
            <a:r>
              <a:rPr lang="zh-CN" altLang="en-US" sz="3600" dirty="0" smtClean="0">
                <a:latin typeface="黑体" pitchFamily="49" charset="-122"/>
                <a:ea typeface="黑体" pitchFamily="49" charset="-122"/>
              </a:rPr>
              <a:t>的基础上才能实现。社会主义制度的</a:t>
            </a:r>
            <a:r>
              <a:rPr lang="zh-CN" altLang="en-US" sz="3600" dirty="0" smtClean="0">
                <a:solidFill>
                  <a:srgbClr val="FF0000"/>
                </a:solidFill>
                <a:latin typeface="楷体" pitchFamily="49" charset="-122"/>
                <a:ea typeface="楷体" pitchFamily="49" charset="-122"/>
              </a:rPr>
              <a:t>发展</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完善</a:t>
            </a:r>
            <a:r>
              <a:rPr lang="zh-CN" altLang="en-US" sz="3600" dirty="0" smtClean="0">
                <a:latin typeface="黑体" pitchFamily="49" charset="-122"/>
                <a:ea typeface="黑体" pitchFamily="49" charset="-122"/>
              </a:rPr>
              <a:t>是一个长期的历史过程。坚持马克思列宁主</a:t>
            </a:r>
          </a:p>
        </p:txBody>
      </p:sp>
      <p:sp>
        <p:nvSpPr>
          <p:cNvPr id="3" name="矩形 2"/>
          <p:cNvSpPr/>
          <p:nvPr/>
        </p:nvSpPr>
        <p:spPr>
          <a:xfrm>
            <a:off x="6072198" y="941116"/>
            <a:ext cx="2571768"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57624" y="1672546"/>
            <a:ext cx="1785918" cy="559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4714876" y="1643050"/>
            <a:ext cx="178595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1544410" y="3971008"/>
            <a:ext cx="1785950" cy="60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3857620" y="3943814"/>
            <a:ext cx="1785950"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185446" y="4786322"/>
            <a:ext cx="886752" cy="4581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6574566" y="4756826"/>
            <a:ext cx="869702"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灯片编号占位符 12"/>
          <p:cNvSpPr>
            <a:spLocks noGrp="1"/>
          </p:cNvSpPr>
          <p:nvPr>
            <p:ph type="sldNum" sz="quarter" idx="12"/>
          </p:nvPr>
        </p:nvSpPr>
        <p:spPr/>
        <p:txBody>
          <a:bodyPr/>
          <a:lstStyle/>
          <a:p>
            <a:fld id="{0C913308-F349-4B6D-A68A-DD1791B4A57B}" type="slidenum">
              <a:rPr lang="zh-CN" altLang="en-US" smtClean="0"/>
              <a:pPr/>
              <a:t>7</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4"/>
                                        </p:tgtEl>
                                      </p:cBhvr>
                                    </p:animEffect>
                                    <p:set>
                                      <p:cBhvr>
                                        <p:cTn id="10" dur="1" fill="hold">
                                          <p:stCondLst>
                                            <p:cond delay="4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2" presetClass="exit" presetSubtype="8" fill="hold" grpId="0" nodeType="clickEffect">
                                  <p:stCondLst>
                                    <p:cond delay="0"/>
                                  </p:stCondLst>
                                  <p:childTnLst>
                                    <p:animEffect transition="out" filter="wipe(left)">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7"/>
                                        </p:tgtEl>
                                      </p:cBhvr>
                                    </p:animEffect>
                                    <p:set>
                                      <p:cBhvr>
                                        <p:cTn id="20" dur="1" fill="hold">
                                          <p:stCondLst>
                                            <p:cond delay="499"/>
                                          </p:stCondLst>
                                        </p:cTn>
                                        <p:tgtEl>
                                          <p:spTgt spid="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8"/>
                                        </p:tgtEl>
                                      </p:cBhvr>
                                    </p:animEffect>
                                    <p:set>
                                      <p:cBhvr>
                                        <p:cTn id="25" dur="1" fill="hold">
                                          <p:stCondLst>
                                            <p:cond delay="499"/>
                                          </p:stCondLst>
                                        </p:cTn>
                                        <p:tgtEl>
                                          <p:spTgt spid="8"/>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xit" presetSubtype="8" fill="hold" grpId="0" nodeType="clickEffect">
                                  <p:stCondLst>
                                    <p:cond delay="0"/>
                                  </p:stCondLst>
                                  <p:childTnLst>
                                    <p:animEffect transition="out" filter="wipe(left)">
                                      <p:cBhvr>
                                        <p:cTn id="29" dur="500"/>
                                        <p:tgtEl>
                                          <p:spTgt spid="9"/>
                                        </p:tgtEl>
                                      </p:cBhvr>
                                    </p:animEffect>
                                    <p:set>
                                      <p:cBhvr>
                                        <p:cTn id="30" dur="1" fill="hold">
                                          <p:stCondLst>
                                            <p:cond delay="499"/>
                                          </p:stCondLst>
                                        </p:cTn>
                                        <p:tgtEl>
                                          <p:spTgt spid="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xit" presetSubtype="8" fill="hold" grpId="0" nodeType="clickEffect">
                                  <p:stCondLst>
                                    <p:cond delay="0"/>
                                  </p:stCondLst>
                                  <p:childTnLst>
                                    <p:animEffect transition="out" filter="wipe(left)">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7242" y="1857364"/>
            <a:ext cx="8229600" cy="4214842"/>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义的</a:t>
            </a:r>
            <a:r>
              <a:rPr lang="zh-CN" altLang="en-US" sz="3600" dirty="0" smtClean="0">
                <a:solidFill>
                  <a:srgbClr val="FF0000"/>
                </a:solidFill>
                <a:latin typeface="楷体" pitchFamily="49" charset="-122"/>
                <a:ea typeface="楷体" pitchFamily="49" charset="-122"/>
              </a:rPr>
              <a:t>基本原理</a:t>
            </a:r>
            <a:r>
              <a:rPr lang="zh-CN" altLang="en-US" sz="3600" dirty="0" smtClean="0">
                <a:latin typeface="黑体" pitchFamily="49" charset="-122"/>
                <a:ea typeface="黑体" pitchFamily="49" charset="-122"/>
              </a:rPr>
              <a:t>，走中国人民自愿选择的适合</a:t>
            </a:r>
            <a:r>
              <a:rPr lang="zh-CN" altLang="en-US" sz="3600" dirty="0" smtClean="0">
                <a:solidFill>
                  <a:srgbClr val="FF0000"/>
                </a:solidFill>
                <a:latin typeface="楷体" pitchFamily="49" charset="-122"/>
                <a:ea typeface="楷体" pitchFamily="49" charset="-122"/>
              </a:rPr>
              <a:t>中国国情</a:t>
            </a:r>
            <a:r>
              <a:rPr lang="zh-CN" altLang="en-US" sz="3600" dirty="0" smtClean="0">
                <a:latin typeface="黑体" pitchFamily="49" charset="-122"/>
                <a:ea typeface="黑体" pitchFamily="49" charset="-122"/>
              </a:rPr>
              <a:t>的道路，中国的社会主义事业必将取得最终的胜利。</a:t>
            </a:r>
            <a:br>
              <a:rPr lang="zh-CN" altLang="en-US" sz="3600" dirty="0" smtClean="0">
                <a:latin typeface="黑体" pitchFamily="49" charset="-122"/>
                <a:ea typeface="黑体" pitchFamily="49" charset="-122"/>
              </a:rPr>
            </a:br>
            <a:endParaRPr lang="zh-CN" altLang="en-US" sz="3600" dirty="0" smtClean="0">
              <a:latin typeface="黑体" pitchFamily="49" charset="-122"/>
              <a:ea typeface="黑体" pitchFamily="49" charset="-122"/>
            </a:endParaRPr>
          </a:p>
        </p:txBody>
      </p:sp>
      <p:sp>
        <p:nvSpPr>
          <p:cNvPr id="4" name="矩形 3"/>
          <p:cNvSpPr/>
          <p:nvPr/>
        </p:nvSpPr>
        <p:spPr>
          <a:xfrm>
            <a:off x="1601100" y="2500306"/>
            <a:ext cx="1785950" cy="60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1601100" y="3273678"/>
            <a:ext cx="1785950" cy="60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灯片编号占位符 7"/>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6" name="动作按钮: 第一张 5">
            <a:hlinkClick r:id="rId2" action="ppaction://hlinksldjump" highlightClick="1"/>
          </p:cNvPr>
          <p:cNvSpPr/>
          <p:nvPr/>
        </p:nvSpPr>
        <p:spPr>
          <a:xfrm>
            <a:off x="4071934" y="6357958"/>
            <a:ext cx="500066" cy="500042"/>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551667" y="6488692"/>
            <a:ext cx="3877985" cy="369332"/>
          </a:xfrm>
          <a:prstGeom prst="rect">
            <a:avLst/>
          </a:prstGeom>
          <a:noFill/>
        </p:spPr>
        <p:txBody>
          <a:bodyPr wrap="none" rtlCol="0">
            <a:spAutoFit/>
          </a:bodyPr>
          <a:lstStyle/>
          <a:p>
            <a:r>
              <a:rPr lang="zh-CN" altLang="en-US" dirty="0" smtClean="0">
                <a:solidFill>
                  <a:srgbClr val="FF5050"/>
                </a:solidFill>
                <a:latin typeface="黑体" pitchFamily="49" charset="-122"/>
                <a:ea typeface="黑体" pitchFamily="49" charset="-122"/>
              </a:rPr>
              <a:t>点击此处返回目录页，或翻页继续。</a:t>
            </a:r>
            <a:endParaRPr lang="zh-CN" altLang="en-US" dirty="0">
              <a:solidFill>
                <a:srgbClr val="FF5050"/>
              </a:solidFill>
              <a:latin typeface="黑体" pitchFamily="49" charset="-122"/>
              <a:ea typeface="黑体" pitchFamily="49" charset="-122"/>
            </a:endParaRPr>
          </a:p>
        </p:txBody>
      </p:sp>
      <p:pic>
        <p:nvPicPr>
          <p:cNvPr id="9"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57166"/>
            <a:ext cx="8229600" cy="6226196"/>
          </a:xfrm>
        </p:spPr>
        <p:txBody>
          <a:bodyPr vert="horz" lIns="91440" tIns="45720" rIns="91440" bIns="45720" rtlCol="0" anchor="ctr">
            <a:noAutofit/>
          </a:bodyPr>
          <a:lstStyle/>
          <a:p>
            <a:pPr algn="l">
              <a:lnSpc>
                <a:spcPct val="140000"/>
              </a:lnSpc>
            </a:pPr>
            <a:r>
              <a:rPr lang="zh-CN" altLang="en-US" sz="3600" dirty="0" smtClean="0">
                <a:latin typeface="黑体" pitchFamily="49" charset="-122"/>
                <a:ea typeface="黑体" pitchFamily="49" charset="-122"/>
              </a:rPr>
              <a:t>    以毛泽东同志为主要代表的中国共产党人，把马克思列宁主义的</a:t>
            </a:r>
            <a:r>
              <a:rPr lang="zh-CN" altLang="en-US" sz="3600" dirty="0" smtClean="0">
                <a:solidFill>
                  <a:srgbClr val="FF0000"/>
                </a:solidFill>
                <a:latin typeface="楷体" pitchFamily="49" charset="-122"/>
                <a:ea typeface="楷体" pitchFamily="49" charset="-122"/>
              </a:rPr>
              <a:t>基本原理</a:t>
            </a:r>
            <a:r>
              <a:rPr lang="zh-CN" altLang="en-US" sz="3600" dirty="0" smtClean="0">
                <a:latin typeface="黑体" pitchFamily="49" charset="-122"/>
                <a:ea typeface="黑体" pitchFamily="49" charset="-122"/>
              </a:rPr>
              <a:t>同中国革命的</a:t>
            </a:r>
            <a:r>
              <a:rPr lang="zh-CN" altLang="en-US" sz="3600" dirty="0" smtClean="0">
                <a:solidFill>
                  <a:srgbClr val="FF0000"/>
                </a:solidFill>
                <a:latin typeface="楷体" pitchFamily="49" charset="-122"/>
                <a:ea typeface="楷体" pitchFamily="49" charset="-122"/>
              </a:rPr>
              <a:t>具体实践</a:t>
            </a:r>
            <a:r>
              <a:rPr lang="zh-CN" altLang="en-US" sz="3600" dirty="0" smtClean="0">
                <a:latin typeface="黑体" pitchFamily="49" charset="-122"/>
                <a:ea typeface="黑体" pitchFamily="49" charset="-122"/>
              </a:rPr>
              <a:t>结合起来，创立了毛泽东思想。</a:t>
            </a:r>
            <a:r>
              <a:rPr lang="zh-CN" altLang="en-US" sz="36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毛泽东思想</a:t>
            </a:r>
            <a:r>
              <a:rPr lang="zh-CN" altLang="en-US" sz="3600" dirty="0" smtClean="0">
                <a:latin typeface="黑体" pitchFamily="49" charset="-122"/>
                <a:ea typeface="黑体" pitchFamily="49" charset="-122"/>
              </a:rPr>
              <a:t>是马克思列宁主义在中国的运用和</a:t>
            </a:r>
            <a:r>
              <a:rPr lang="zh-CN" altLang="en-US" sz="3600" dirty="0" smtClean="0">
                <a:solidFill>
                  <a:srgbClr val="FF0000"/>
                </a:solidFill>
                <a:latin typeface="楷体" pitchFamily="49" charset="-122"/>
                <a:ea typeface="楷体" pitchFamily="49" charset="-122"/>
              </a:rPr>
              <a:t>发展</a:t>
            </a:r>
            <a:r>
              <a:rPr lang="zh-CN" altLang="en-US" sz="3600" dirty="0" smtClean="0">
                <a:latin typeface="黑体" pitchFamily="49" charset="-122"/>
                <a:ea typeface="黑体" pitchFamily="49" charset="-122"/>
              </a:rPr>
              <a:t>，是被实践证明了的关于中国</a:t>
            </a:r>
            <a:r>
              <a:rPr lang="zh-CN" altLang="en-US" sz="3600" dirty="0" smtClean="0">
                <a:solidFill>
                  <a:srgbClr val="FF0000"/>
                </a:solidFill>
                <a:latin typeface="楷体" pitchFamily="49" charset="-122"/>
                <a:ea typeface="楷体" pitchFamily="49" charset="-122"/>
              </a:rPr>
              <a:t>革命</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建设</a:t>
            </a:r>
            <a:r>
              <a:rPr lang="zh-CN" altLang="en-US" sz="3600" dirty="0" smtClean="0">
                <a:latin typeface="黑体" pitchFamily="49" charset="-122"/>
                <a:ea typeface="黑体" pitchFamily="49" charset="-122"/>
              </a:rPr>
              <a:t>的正确的</a:t>
            </a:r>
            <a:r>
              <a:rPr lang="zh-CN" altLang="en-US" sz="3600" dirty="0" smtClean="0">
                <a:solidFill>
                  <a:srgbClr val="FF0000"/>
                </a:solidFill>
                <a:latin typeface="楷体" pitchFamily="49" charset="-122"/>
                <a:ea typeface="楷体" pitchFamily="49" charset="-122"/>
              </a:rPr>
              <a:t>理论原则</a:t>
            </a:r>
            <a:r>
              <a:rPr lang="zh-CN" altLang="en-US" sz="3600" dirty="0" smtClean="0">
                <a:latin typeface="黑体" pitchFamily="49" charset="-122"/>
                <a:ea typeface="黑体" pitchFamily="49" charset="-122"/>
              </a:rPr>
              <a:t>和</a:t>
            </a:r>
            <a:r>
              <a:rPr lang="zh-CN" altLang="en-US" sz="3600" dirty="0" smtClean="0">
                <a:solidFill>
                  <a:srgbClr val="FF0000"/>
                </a:solidFill>
                <a:latin typeface="楷体" pitchFamily="49" charset="-122"/>
                <a:ea typeface="楷体" pitchFamily="49" charset="-122"/>
              </a:rPr>
              <a:t>经验总结</a:t>
            </a:r>
            <a:r>
              <a:rPr lang="zh-CN" altLang="en-US" sz="3600" dirty="0" smtClean="0">
                <a:latin typeface="黑体" pitchFamily="49" charset="-122"/>
                <a:ea typeface="黑体" pitchFamily="49" charset="-122"/>
              </a:rPr>
              <a:t>，是中国共产党集</a:t>
            </a:r>
          </a:p>
        </p:txBody>
      </p:sp>
      <p:sp>
        <p:nvSpPr>
          <p:cNvPr id="4" name="矩形 3"/>
          <p:cNvSpPr/>
          <p:nvPr/>
        </p:nvSpPr>
        <p:spPr>
          <a:xfrm>
            <a:off x="6528020" y="1672546"/>
            <a:ext cx="1785950" cy="5295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4"/>
          <p:cNvSpPr/>
          <p:nvPr/>
        </p:nvSpPr>
        <p:spPr>
          <a:xfrm>
            <a:off x="3342806" y="2458364"/>
            <a:ext cx="1785950" cy="542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nvSpPr>
        <p:spPr>
          <a:xfrm>
            <a:off x="571472" y="5429264"/>
            <a:ext cx="1785950"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p:cNvSpPr/>
          <p:nvPr/>
        </p:nvSpPr>
        <p:spPr>
          <a:xfrm>
            <a:off x="2874538" y="5500702"/>
            <a:ext cx="1785950" cy="6429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5158252" y="3958562"/>
            <a:ext cx="91686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242004" y="4744380"/>
            <a:ext cx="916868" cy="5715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5616376" y="4744380"/>
            <a:ext cx="916868" cy="5544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灯片编号占位符 13"/>
          <p:cNvSpPr>
            <a:spLocks noGrp="1"/>
          </p:cNvSpPr>
          <p:nvPr>
            <p:ph type="sldNum" sz="quarter" idx="12"/>
          </p:nvPr>
        </p:nvSpPr>
        <p:spPr/>
        <p:txBody>
          <a:bodyPr/>
          <a:lstStyle/>
          <a:p>
            <a:fld id="{0C913308-F349-4B6D-A68A-DD1791B4A57B}" type="slidenum">
              <a:rPr lang="zh-CN" altLang="en-US" smtClean="0"/>
              <a:pPr/>
              <a:t>9</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5"/>
                                        </p:tgtEl>
                                      </p:cBhvr>
                                    </p:animEffect>
                                    <p:set>
                                      <p:cBhvr>
                                        <p:cTn id="12" dur="1" fill="hold">
                                          <p:stCondLst>
                                            <p:cond delay="499"/>
                                          </p:stCondLst>
                                        </p:cTn>
                                        <p:tgtEl>
                                          <p:spTgt spid="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7"/>
                                        </p:tgtEl>
                                      </p:cBhvr>
                                    </p:animEffect>
                                    <p:set>
                                      <p:cBhvr>
                                        <p:cTn id="37"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850</TotalTime>
  <Words>3820</Words>
  <Application>Microsoft Office PowerPoint</Application>
  <PresentationFormat>全屏显示(4:3)</PresentationFormat>
  <Paragraphs>182</Paragraphs>
  <Slides>68</Slides>
  <Notes>1</Notes>
  <HiddenSlides>0</HiddenSlides>
  <MMClips>0</MMClips>
  <ScaleCrop>false</ScaleCrop>
  <HeadingPairs>
    <vt:vector size="4" baseType="variant">
      <vt:variant>
        <vt:lpstr>主题</vt:lpstr>
      </vt:variant>
      <vt:variant>
        <vt:i4>1</vt:i4>
      </vt:variant>
      <vt:variant>
        <vt:lpstr>幻灯片标题</vt:lpstr>
      </vt:variant>
      <vt:variant>
        <vt:i4>68</vt:i4>
      </vt:variant>
    </vt:vector>
  </HeadingPairs>
  <TitlesOfParts>
    <vt:vector size="69" baseType="lpstr">
      <vt:lpstr>Office 主题</vt:lpstr>
      <vt:lpstr>《中国共产党章程》 填空学习之一 （总纲部分）</vt:lpstr>
      <vt:lpstr>PowerPoint 演示文稿</vt:lpstr>
      <vt:lpstr>PowerPoint 演示文稿</vt:lpstr>
      <vt:lpstr>PowerPoint 演示文稿</vt:lpstr>
      <vt:lpstr>    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vt:lpstr>
      <vt:lpstr>    中国共产党以马克思列宁主义、毛泽东思想、邓小平理论、“三个代表”重要思想和科学发展观作为自己的行动指南。 </vt:lpstr>
      <vt:lpstr>    马克思列宁主义揭示了人类社会历史发展的规律，它的基本原理是正确的，具有强大的生命力。中国共产党人追求的共产主义最高理想，只有在社会主义社会充分发展和高度发达的基础上才能实现。社会主义制度的发展和完善是一个长期的历史过程。坚持马克思列宁主</vt:lpstr>
      <vt:lpstr>义的基本原理，走中国人民自愿选择的适合中国国情的道路，中国的社会主义事业必将取得最终的胜利。 </vt:lpstr>
      <vt:lpstr>    以毛泽东同志为主要代表的中国共产党人，把马克思列宁主义的基本原理同中国革命的具体实践结合起来，创立了毛泽东思想。毛泽东思想是马克思列宁主义在中国的运用和发展，是被实践证明了的关于中国革命和建设的正确的理论原则和经验总结，是中国共产党集</vt:lpstr>
      <vt:lpstr>体智慧的结晶。在毛泽东思想指引下，中国共产党领导全国各族人民，经过长期的反对帝国主义、封建主义、官僚资本主义的革命斗争，取得了新民主主义革命的胜利，建立了人民民主专政的中华人民共和国；建国以后，顺利地进行了社会主义改造，完成了从新民主主义</vt:lpstr>
      <vt:lpstr>到社会主义的过渡，确立了社会主义基本制度，发展了社会主义的经济、政治和文化。 </vt:lpstr>
      <vt:lpstr>    十一届三中全会以来，以邓小平同志为主要代表的中国共产党人，总结建国以来正反两方面的经验，解放思想，实事求是，实现全党工作中心向经济建设的转移，实行改革开放，开辟了社会主义事业发展的新时期，逐步形成了建设中国特色社会主义的路线、方针、政</vt:lpstr>
      <vt:lpstr>策，阐明了在中国建设社会主义、巩固和发展社会主义的基本问题，创立了邓小平理论。邓小平理论是马克思列宁主义的基本原理同当代中国实践和时代特征相结合的产物，是毛泽东思想在新的历史条件下的继承和发展，是马克思主义在中国发展的新阶段，是当代中国的</vt:lpstr>
      <vt:lpstr>马克思主义，是中国共产党集体智慧的结晶，引导着我国社会主义现代化事业不断前进。 </vt:lpstr>
      <vt:lpstr>    十三届四中全会以来，以江泽民同志为主要代表的中国共产党人，在建设中国特色社会主义的实践中，加深了对什么是社会主义、怎样建设社会主义和建设什么样的党、怎样建设党的认识，积累了治党治国新的宝贵经验，形成了“三个代表”重要思想。“三个代表”</vt:lpstr>
      <vt:lpstr>重要思想是对马克思列宁主义、毛泽东思想、邓小平理论的继承和发展，反映了当代世界和中国的发展变化对党和国家工作的新要求，是加强和改进党的建设、推进我国社会主义自我完善和发展的强大理论武器，是中国共产党集体智慧的结晶，是党必须长期坚持的指导思</vt:lpstr>
      <vt:lpstr>想。始终做到“三个代表”，是我们党的立党之本、执政之基、力量之源。 </vt:lpstr>
      <vt:lpstr>    十六大以来，以胡锦涛同志为主要代表的中国共产党人，坚持以邓小平理论和“三个代表”重要思想为指导，根据新的发展要求，深刻认识和回答了新形势下实现什么样的发展、怎样发展等重大问题，形成了以人为本、全面协调可持续发展的科学发展观。科学发展观，</vt:lpstr>
      <vt:lpstr>是同马克思列宁主义、毛泽东思想、邓小平理论、“三个代表”重要思想既一脉相承又与时俱进的科学理论，是马克思主义关于发展的世界观和方法论的集中体现，是马克思主义中国化最新成果，是中国共产党集体智慧的结晶，是发展中国特色社会主义必须坚持和贯彻的指导思想。</vt:lpstr>
      <vt:lpstr>    改革开放以来我们取得一切成绩和进步的根本原因，归结起来就是：开辟了中国特色社会主义道路，形成了中国特色社会主义理论体系，确立了中国特色社会主义制度。全党同志要倍加珍惜、长期坚持和不断发展党历经艰辛开创的这条道路、这个理论体系、这个制度，</vt:lpstr>
      <vt:lpstr>高举中国特色社会主义伟大旗帜，为实现推进现代化建设、完成祖国统一、维护世界和平与促进共同发展这三大历史任务而奋斗。</vt:lpstr>
      <vt:lpstr>    我国正处于并将长期处于社会主义初级阶段。这是在经济文化落后的中国建设社会主义现代化不可逾越的历史阶段，需要上百年的时间。我国的社会主义建设，必须从我国的国情出发，走中国特色社会主义道路。在现阶段，我国社会的主要矛盾是人民日益增长的物质</vt:lpstr>
      <vt:lpstr>文化需要同落后的社会生产之间的矛盾。由于国内的因素和国际的影响，阶级斗争还在一定范围内长期存在，在某种条件下还有可能激化，但已经不是主要矛盾。我国社会主义建设的根本任务，是进一步解放生产力，发展生产力，逐步实现社会主义现代化，并且为此而改革</vt:lpstr>
      <vt:lpstr>生产关系和上层建筑中不适应生产力发展的方面和环节。必须坚持和完善公有制为主体、多种所有制经济共同发展的基本经济制度，坚持和完善按劳分配为主体、多种分配方式并存的分配制度，鼓励一部分地区和一部分人先富起来，逐步消灭贫穷，达到共同富裕，在生产</vt:lpstr>
      <vt:lpstr>发展和社会财富增长的基础上不断满足人民日益增长的物质文化需要，促进人的全面发展。发展是我们党执政兴国的第一要务。各项工作都要把有利于发展社会主义社会的生产力，有利于增强社会主义国家的综合国力，有利于提高人民的生活水平，作为总的出发点和检验</vt:lpstr>
      <vt:lpstr>标准，尊重劳动、尊重知识、尊重人才、尊重创造，做到发展为了人民、发展依靠人民、发展成果由人民共享。跨入新世纪，我国进入全面建设小康社会、加快推进社会主义现代化的新的发展阶段。必须按照中国特色社会主义事业总体布局，全面推进经济建设、政治建设、文</vt:lpstr>
      <vt:lpstr>化建设、社会建设、生态文明建设。在新世纪新阶段，经济和社会发展的战略目标是，巩固和发展已经初步达到的小康水平，到建党一百年时，建成惠及十几亿人口的更高水平的小康社会；到建国一百年时，人均国内生产总值达到中等发达国家水平，基本实现现代化。</vt:lpstr>
      <vt:lpstr>    中国共产党在社会主义初级阶段的基本路线是：领导和团结全国各族人民，以经济建设为中心，坚持四项基本原则，坚持改革开放，自力更生，艰苦创业，为把我国建设成为富强民主文明和谐的社会主义现代化国家而奋斗。</vt:lpstr>
      <vt:lpstr>    中国共产党在领导社会主义事业中，必须坚持以经济建设为中心，其他各项工作都服从和服务于这个中心。要抓紧时机，加快发展，实施科教兴国战略、人才强国战略和可持续发展战略，充分发挥科学技术作为第一生产力的作用，依靠科技进步，提高劳动者素质，促进国民经济又好又快发展。</vt:lpstr>
      <vt:lpstr>    坚持社会主义道路、坚持人民民主专政、坚持中国共产党的领导、坚持马克思列宁主义毛泽东思想这四项基本原则，是我们的立国之本。在社会主义现代化建设的整个过程中，必须坚持四项基本原则，反对资产阶级自由化。</vt:lpstr>
      <vt:lpstr>    坚持改革开放，是我们的强国之路。只有改革开放，才能发展中国、发展社会主义、发展马克思主义。要从根本上改革束缚生产力发展的经济体制，坚持和完善社会主义市场经济体制；与此相适应，要进行政治体制改革和其他领域的改革。要坚持对外开放的基本国策，</vt:lpstr>
      <vt:lpstr>吸收和借鉴人类社会创造的一切文明成果。改革开放应当大胆探索，勇于开拓，提高改革决策的科学性，增强改革措施的协调性，在实践中开创新路。</vt:lpstr>
      <vt:lpstr>    中国共产党领导人民发展社会主义市场经济。毫不动摇地巩固和发展公有制经济，毫不动摇地鼓励、支持、引导非公有制经济发展。发挥市场在资源配置中的基础性作用，建立完善的宏观调控体系。统筹城乡发展、区域发展、经济社会发展、人与自然和谐发展、国内</vt:lpstr>
      <vt:lpstr>发展和对外开放，调整经济结构，转变经济发展方式。促进工业化、信息化、城镇化、农业现代化同步发展，建设社会主义新农村，走中国特色新型工业化道路，建设创新型国家。</vt:lpstr>
      <vt:lpstr>    中国共产党领导人民发展社会主义民主政治。坚持党的领导、人民当家作主、依法治国有机统一，走中国特色社会主义政治发展道路，扩大社会主义民主，健全社会主义法制，建设社会主义法治国家，巩固人民民主专政，建设社会主义政治文明。坚持和完善人民代表</vt:lpstr>
      <vt:lpstr>大会制度、中国共产党领导的多党合作和政治协商制度、民族区域自治制度以及基层群众自治制度。发展更加广泛、更加充分、更加健全的人民民主，切实保障人民管理国家事务和社会事务、管理经济和文化事业的权利。尊重和保障人权。广开言路，建立健全民主选举、</vt:lpstr>
      <vt:lpstr>民主决策、民主管理、民主监督的制度和程序。完善中国特色社会主义法律体系，加强法律实施工作，实现国家各项工作法治化。</vt:lpstr>
      <vt:lpstr>    中国共产党领导人民发展社会主义先进文化。建设社会主义精神文明，实行依法治国和以德治国相结合，提高全民族的思想道德素质和科学文化素质，为改革开放和社会主义现代化建设提供强大的思想保证、精神动力和智力支持，建设社会主义文化强国。加强社会主义</vt:lpstr>
      <vt:lpstr>核心价值体系建设，坚持马克思主义指导思想，树立中国特色社会主义共同理想，弘扬以爱国主义为核心的民族精神和以改革创新为核心的时代精神，倡导社会主义荣辱观，增强民族自尊、自信和自强精神，抵御资本主义和封建主义腐朽思想的侵蚀，扫除各种社会丑恶现</vt:lpstr>
      <vt:lpstr>象，努力使我国人民成为有理想、有道德、有文化、有纪律的人民。对党员还要进行共产主义远大理想教育。大力发展教育、科学、文化事业，弘扬民族优秀传统文化，繁荣和发展社会主义文化。</vt:lpstr>
      <vt:lpstr>    中国共产党领导人民构建社会主义和谐社会。按照民主法治、公平正义、诚信友爱、充满活力、安定有序、人与自然和谐相处的总要求和共同建设、共同享有的原则，以保障和改善民生为重点，解决好人民最关心、最直接、最现实的利益问题，使发展成果更多更公平</vt:lpstr>
      <vt:lpstr>惠及全体人民，努力形成全体人民各尽其能、各得其所而又和谐相处的局面。加强和创新社会管理。严格区分和正确处理敌我矛盾和人民内部矛盾这两类不同性质的矛盾。加强社会治安综合治理，依法坚决打击各种危害国家安全和利益、危害社会稳定和经济发展的犯罪活动和犯罪分子，保持社会长期稳定。</vt:lpstr>
      <vt:lpstr>    中国共产党领导人民建设社会主义生态文明。树立尊重自然、顺应自然、保护自然的生态文明理念，坚持节约资源和保护环境的基本国策，坚持节约优先、保护优先、自然恢复为主的方针，坚持生产发展、生活富裕、生态良好的文明发展道路。着力建设资源节约型、</vt:lpstr>
      <vt:lpstr>环境友好型社会，形成节约资源和保护环境的空间格局、产业结构、生产方式、生活方式，为人民创造良好生产生活环境，实现中华民族永续发展。</vt:lpstr>
      <vt:lpstr>    中国共产党坚持对人民解放军和其他人民武装力量的领导，加强人民解放军的建设，切实保证人民解放军履行新世纪新阶段军队历史使命，充分发挥人民解放军在巩固国防、保卫祖国和参加社会主义现代化建设中的作用。</vt:lpstr>
      <vt:lpstr>    中国共产党维护和发展平等团结互助和谐的社会主义民族关系，积极培养、选拔少数民族干部，帮助少数民族和民族地区发展经济、文化和社会事业，实现各民族共同团结奋斗、共同繁荣发展。全面贯彻党的宗教工作基本方针，团结信教群众为经济社会发展作贡献。</vt:lpstr>
      <vt:lpstr>    中国共产党同全国各民族工人、农民、知识分子团结在一起，同各民主党派、无党派人士、各民族的爱国力量团结在一起，进一步发展和壮大由全体社会主义劳动者、社会主义事业的建设者、拥护社会主义的爱国者、拥护祖国统一的爱国者组成的最广泛的爱国统一战线。</vt:lpstr>
      <vt:lpstr>不断加强全国人民包括香港特别行政区同胞、澳门特别行政区同胞、台湾同胞和海外侨胞的团结。按照“一个国家、两种制度”的方针，促进香港、澳门长期繁荣稳定，完成祖国统一大业。</vt:lpstr>
      <vt:lpstr>    中国共产党坚持独立自主的和平外交政策，坚持和平发展道路，坚持互利共赢的开放战略，统筹国内国际两个大局，积极发展对外关系，努力为我国的改革开放和现代化建设争取有利的国际环境。在国际事务中，维护我国的独立和主权，反对霸权主义和强权政治，维</vt:lpstr>
      <vt:lpstr>护世界和平，促进人类进步，努力推动建设持久和平、共同繁荣的和谐世界。在互相尊重主权和领土完整、互不侵犯、互不干涉内政、平等互利、和平共处五项原则的基础上，发展我国同世界各国的关系。不断发展我国同周边国家的睦邻友好关系，加强同发展中国家的团结</vt:lpstr>
      <vt:lpstr>与合作。按照独立自主、完全平等、互相尊重、互不干涉内部事务的原则，发展我党同各国共产党和其他政党的关系。</vt:lpstr>
      <vt:lpstr>    中国共产党要领导全国各族人民实现社会主义现代化的宏伟目标，必须紧密围绕党的基本路线，加强党的执政能力建设、先进性和纯洁性建设，以改革创新精神全面推进党的建设新的伟大工程，整体推进党的思想建设、组织建设、作风建设、反腐倡廉建设、制度建设，</vt:lpstr>
      <vt:lpstr>全面提高党的建设科学化水平。坚持立党为公、执政为民，坚持党要管党、从严治党，发扬党的优良传统和作风，不断提高党的领导水平和执政水平，提高拒腐防变和抵御风险的能力，不断增强党的阶级基础和扩大党的群众基础，不断提高党的创造力、凝聚力、战斗力，</vt:lpstr>
      <vt:lpstr>建设学习型、服务型、创新型的马克思主义执政党，使我们党始终走在时代前列，成为领导全国人民沿着中国特色社会主义道路不断前进的坚强核心。党的建设必须坚决实现以下四项基本要求：</vt:lpstr>
      <vt:lpstr>    第一，坚持党的基本路线。全党要用邓小平理论、“三个代表”重要思想、科学发展观和党的基本路线统一思想，统一行动，并且毫不动摇地长期坚持下去。必须把改革开放同四项基本原则统一起来，全面落实党的基本路线，全面执行党在社会主义初级阶段的基本纲领，</vt:lpstr>
      <vt:lpstr>反对一切“左”的和右的错误倾向，要警惕右，但主要是防止“左”。加强各级领导班子建设，选拔使用在改革开放和社会主义现代化建设中政绩突出、群众信任的干部，培养和造就千百万社会主义事业接班人，从组织上保证党的基本理论、基本路线、基本纲领、基本经验的贯彻落实。</vt:lpstr>
      <vt:lpstr>    第二，坚持解放思想，实事求是，与时俱进，求真务实。党的思想路线是一切从实际出发，理论联系实际，实事求是，在实践中检验真理和发展真理。全党必须坚持这条思想路线，积极探索，大胆试验，开拓创新，创造性地开展工作，不断研究新情况，总结新经验，解决新问题，在实践中丰富和发展马克思主义，推进马克思主义中国化。</vt:lpstr>
      <vt:lpstr>    第三，坚持全心全意为人民服务。党除了工人阶级和最广大人民群众的利益，没有自己特殊的利益。党在任何时候都把群众利益放在第一位，同群众同甘共苦，保持最密切的联系，坚持权为民所用、情为民所系、利为民所谋，不允许任何党员脱离群众，凌驾于群众之</vt:lpstr>
      <vt:lpstr>上。党在自己的工作中实行群众路线，一切为了群众，一切依靠群众，从群众中来，到群众中去，把党的正确主张变为群众的自觉行动。我们党的最大政治优势是密切联系群众，党执政后的最大危险是脱离群众。党风问题、党同人民群众联系问题是关系党生死存亡的问题。</vt:lpstr>
      <vt:lpstr>党坚持标本兼治、综合治理、惩防并举、注重预防的方针，建立健全惩治和预防腐败体系，坚持不懈地反对腐败，加强党风建设和廉政建设。</vt:lpstr>
      <vt:lpstr>    第四，坚持民主集中制。民主集中制是民主基础上的集中和集中指导下的民主相结合。它既是党的根本组织原则，也是群众路线在党的生活中的运用。必须充分发扬党内民主，尊重党员主体地位，保障党员民主权利，发挥各级党组织和广大党员的积极性创造性。必须实</vt:lpstr>
      <vt:lpstr>行正确的集中，保证全党的团结统一和行动一致，保证党的决定得到迅速有效的贯彻执行。加强组织性纪律性，在党的纪律面前人人平等。加强对党的领导机关和党员领导干部特别是主要领导干部的监督，不断完善党内监督制度。党在自己的政治生活中正确地开展批评和</vt:lpstr>
      <vt:lpstr>自我批评，在原则问题上进行思想斗争，坚持真理，修正错误。努力造成又有集中又有民主，又有纪律又有自由，又有统一意志又有个人心情舒畅的生动活泼的政治局面。</vt:lpstr>
      <vt:lpstr>    党的领导主要是政治、思想和组织的领导。党要适应改革开放和社会主义现代化建设的要求，坚持科学执政、民主执政、依法执政，加强和改善党的领导。党必须按照总揽全局、协调各方的原则，在同级各种组织中发挥领导核心作用。党必须集中精力领导经济建设，</vt:lpstr>
      <vt:lpstr>组织、协调各方面的力量，同心协力，围绕经济建设开展工作，促进经济社会全面发展。党必须实行民主的科学的决策，制定和执行正确的路线、方针、政策，做好党的组织工作和宣传教育工作，发挥全体党员的先锋模范作用。党必须在宪法和法律的范围内活动。党必须保</vt:lpstr>
      <vt:lpstr>证国家的立法、司法、行政机关，经济、文化组织和人民团体积极主动地、独立负责地、协调一致地工作。党必须加强对工会、共产主义青年团、妇女联合会等群众组织的领导，充分发挥它们的作用。党必须适应形势的发展和情况的变化，完善领导体制，改进领导方式，增</vt:lpstr>
      <vt:lpstr>强执政能力。共产党员必须同党外群众亲密合作，共同为建设中国特色社会主义而奋斗。</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27</cp:revision>
  <dcterms:created xsi:type="dcterms:W3CDTF">2016-04-28T03:08:29Z</dcterms:created>
  <dcterms:modified xsi:type="dcterms:W3CDTF">2016-06-24T03:45:17Z</dcterms:modified>
</cp:coreProperties>
</file>