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0"/>
  </p:notesMasterIdLst>
  <p:handoutMasterIdLst>
    <p:handoutMasterId r:id="rId131"/>
  </p:handoutMasterIdLst>
  <p:sldIdLst>
    <p:sldId id="320" r:id="rId2"/>
    <p:sldId id="450" r:id="rId3"/>
    <p:sldId id="322" r:id="rId4"/>
    <p:sldId id="256" r:id="rId5"/>
    <p:sldId id="381" r:id="rId6"/>
    <p:sldId id="326" r:id="rId7"/>
    <p:sldId id="327" r:id="rId8"/>
    <p:sldId id="328" r:id="rId9"/>
    <p:sldId id="329" r:id="rId10"/>
    <p:sldId id="330" r:id="rId11"/>
    <p:sldId id="331" r:id="rId12"/>
    <p:sldId id="332" r:id="rId13"/>
    <p:sldId id="333" r:id="rId14"/>
    <p:sldId id="334" r:id="rId15"/>
    <p:sldId id="335" r:id="rId16"/>
    <p:sldId id="336" r:id="rId17"/>
    <p:sldId id="337" r:id="rId18"/>
    <p:sldId id="338" r:id="rId19"/>
    <p:sldId id="339" r:id="rId20"/>
    <p:sldId id="340" r:id="rId21"/>
    <p:sldId id="341" r:id="rId22"/>
    <p:sldId id="342" r:id="rId23"/>
    <p:sldId id="343" r:id="rId24"/>
    <p:sldId id="344" r:id="rId25"/>
    <p:sldId id="345" r:id="rId26"/>
    <p:sldId id="346" r:id="rId27"/>
    <p:sldId id="347" r:id="rId28"/>
    <p:sldId id="382" r:id="rId29"/>
    <p:sldId id="348" r:id="rId30"/>
    <p:sldId id="349" r:id="rId31"/>
    <p:sldId id="350" r:id="rId32"/>
    <p:sldId id="351" r:id="rId33"/>
    <p:sldId id="356" r:id="rId34"/>
    <p:sldId id="352" r:id="rId35"/>
    <p:sldId id="357" r:id="rId36"/>
    <p:sldId id="353" r:id="rId37"/>
    <p:sldId id="354" r:id="rId38"/>
    <p:sldId id="358" r:id="rId39"/>
    <p:sldId id="359" r:id="rId40"/>
    <p:sldId id="360" r:id="rId41"/>
    <p:sldId id="361" r:id="rId42"/>
    <p:sldId id="364" r:id="rId43"/>
    <p:sldId id="362" r:id="rId44"/>
    <p:sldId id="365" r:id="rId45"/>
    <p:sldId id="366" r:id="rId46"/>
    <p:sldId id="363" r:id="rId47"/>
    <p:sldId id="367" r:id="rId48"/>
    <p:sldId id="368" r:id="rId49"/>
    <p:sldId id="369" r:id="rId50"/>
    <p:sldId id="375" r:id="rId51"/>
    <p:sldId id="370" r:id="rId52"/>
    <p:sldId id="371" r:id="rId53"/>
    <p:sldId id="376" r:id="rId54"/>
    <p:sldId id="377" r:id="rId55"/>
    <p:sldId id="378" r:id="rId56"/>
    <p:sldId id="379" r:id="rId57"/>
    <p:sldId id="372" r:id="rId58"/>
    <p:sldId id="380" r:id="rId59"/>
    <p:sldId id="373" r:id="rId60"/>
    <p:sldId id="383" r:id="rId61"/>
    <p:sldId id="374" r:id="rId62"/>
    <p:sldId id="384" r:id="rId63"/>
    <p:sldId id="385" r:id="rId64"/>
    <p:sldId id="386" r:id="rId65"/>
    <p:sldId id="387" r:id="rId66"/>
    <p:sldId id="388" r:id="rId67"/>
    <p:sldId id="395" r:id="rId68"/>
    <p:sldId id="389" r:id="rId69"/>
    <p:sldId id="396" r:id="rId70"/>
    <p:sldId id="390" r:id="rId71"/>
    <p:sldId id="397" r:id="rId72"/>
    <p:sldId id="391" r:id="rId73"/>
    <p:sldId id="392" r:id="rId74"/>
    <p:sldId id="398" r:id="rId75"/>
    <p:sldId id="399" r:id="rId76"/>
    <p:sldId id="400" r:id="rId77"/>
    <p:sldId id="401" r:id="rId78"/>
    <p:sldId id="402" r:id="rId79"/>
    <p:sldId id="393" r:id="rId80"/>
    <p:sldId id="410" r:id="rId81"/>
    <p:sldId id="411" r:id="rId82"/>
    <p:sldId id="412" r:id="rId83"/>
    <p:sldId id="418" r:id="rId84"/>
    <p:sldId id="413" r:id="rId85"/>
    <p:sldId id="419" r:id="rId86"/>
    <p:sldId id="414" r:id="rId87"/>
    <p:sldId id="420" r:id="rId88"/>
    <p:sldId id="421" r:id="rId89"/>
    <p:sldId id="422" r:id="rId90"/>
    <p:sldId id="423" r:id="rId91"/>
    <p:sldId id="424" r:id="rId92"/>
    <p:sldId id="415" r:id="rId93"/>
    <p:sldId id="416" r:id="rId94"/>
    <p:sldId id="425" r:id="rId95"/>
    <p:sldId id="417" r:id="rId96"/>
    <p:sldId id="394" r:id="rId97"/>
    <p:sldId id="426" r:id="rId98"/>
    <p:sldId id="403" r:id="rId99"/>
    <p:sldId id="427" r:id="rId100"/>
    <p:sldId id="404" r:id="rId101"/>
    <p:sldId id="428" r:id="rId102"/>
    <p:sldId id="429" r:id="rId103"/>
    <p:sldId id="430" r:id="rId104"/>
    <p:sldId id="405" r:id="rId105"/>
    <p:sldId id="406" r:id="rId106"/>
    <p:sldId id="431" r:id="rId107"/>
    <p:sldId id="407" r:id="rId108"/>
    <p:sldId id="436" r:id="rId109"/>
    <p:sldId id="437" r:id="rId110"/>
    <p:sldId id="438" r:id="rId111"/>
    <p:sldId id="439" r:id="rId112"/>
    <p:sldId id="440" r:id="rId113"/>
    <p:sldId id="432" r:id="rId114"/>
    <p:sldId id="441" r:id="rId115"/>
    <p:sldId id="442" r:id="rId116"/>
    <p:sldId id="443" r:id="rId117"/>
    <p:sldId id="433" r:id="rId118"/>
    <p:sldId id="434" r:id="rId119"/>
    <p:sldId id="435" r:id="rId120"/>
    <p:sldId id="444" r:id="rId121"/>
    <p:sldId id="408" r:id="rId122"/>
    <p:sldId id="409" r:id="rId123"/>
    <p:sldId id="445" r:id="rId124"/>
    <p:sldId id="446" r:id="rId125"/>
    <p:sldId id="447" r:id="rId126"/>
    <p:sldId id="449" r:id="rId127"/>
    <p:sldId id="448" r:id="rId128"/>
    <p:sldId id="321" r:id="rId12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FF"/>
    <a:srgbClr val="0000CC"/>
    <a:srgbClr val="5F5F5F"/>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p:scale>
          <a:sx n="66" d="100"/>
          <a:sy n="66" d="100"/>
        </p:scale>
        <p:origin x="-1692" y="-62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viewProps" Target="view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13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notesMaster" Target="notesMasters/notesMaster1.xml"/><Relationship Id="rId13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handoutMaster" Target="handoutMasters/handout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33A6FB3-346E-4BAB-BFDA-45D9AD7EE3EC}" type="datetimeFigureOut">
              <a:rPr lang="zh-CN" altLang="en-US" smtClean="0"/>
              <a:pPr/>
              <a:t>2016/6/24</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27F7C00-9915-4A88-921E-A31B90F99C3A}" type="slidenum">
              <a:rPr lang="zh-CN" altLang="en-US" smtClean="0"/>
              <a:pPr/>
              <a:t>‹#›</a:t>
            </a:fld>
            <a:endParaRPr lang="zh-CN" altLang="en-US"/>
          </a:p>
        </p:txBody>
      </p:sp>
    </p:spTree>
    <p:extLst>
      <p:ext uri="{BB962C8B-B14F-4D97-AF65-F5344CB8AC3E}">
        <p14:creationId xmlns:p14="http://schemas.microsoft.com/office/powerpoint/2010/main" val="30311820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6E3711-9537-490E-8EC5-12D25B4CE397}" type="datetimeFigureOut">
              <a:rPr lang="zh-CN" altLang="en-US" smtClean="0"/>
              <a:pPr/>
              <a:t>2016/6/24</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662BEE-F7ED-41B5-B439-9FBD91A58229}" type="slidenum">
              <a:rPr lang="zh-CN" altLang="en-US" smtClean="0"/>
              <a:pPr/>
              <a:t>‹#›</a:t>
            </a:fld>
            <a:endParaRPr lang="zh-CN" altLang="en-US"/>
          </a:p>
        </p:txBody>
      </p:sp>
    </p:spTree>
    <p:extLst>
      <p:ext uri="{BB962C8B-B14F-4D97-AF65-F5344CB8AC3E}">
        <p14:creationId xmlns:p14="http://schemas.microsoft.com/office/powerpoint/2010/main" val="256109252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5" name="灯片编号占位符 4"/>
          <p:cNvSpPr>
            <a:spLocks noGrp="1"/>
          </p:cNvSpPr>
          <p:nvPr>
            <p:ph type="sldNum" sz="quarter" idx="10"/>
          </p:nvPr>
        </p:nvSpPr>
        <p:spPr/>
        <p:txBody>
          <a:bodyPr/>
          <a:lstStyle/>
          <a:p>
            <a:fld id="{FA662BEE-F7ED-41B5-B439-9FBD91A58229}" type="slidenum">
              <a:rPr lang="zh-CN" altLang="en-US" smtClean="0"/>
              <a:pPr/>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FA662BEE-F7ED-41B5-B439-9FBD91A58229}" type="slidenum">
              <a:rPr lang="zh-CN" altLang="en-US" smtClean="0"/>
              <a:pPr/>
              <a:t>125</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C91AF6EF-E2CB-43ED-874C-7478CD256C2D}"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E3D24E6-F523-4761-8CA5-EF5AA428579F}"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4266091-FAB6-4D78-BB50-79C4F15D28F5}"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D27676D-6EF4-4039-B667-C87AD00E3291}"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4E1A43F6-F8BB-4DA2-8C63-2AAF1F0DF812}"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F313818E-E20B-483F-BC28-474D500F22D5}" type="datetime1">
              <a:rPr lang="zh-CN" altLang="en-US" smtClean="0"/>
              <a:pPr/>
              <a:t>2016/6/24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B95DA12-7568-416D-B2C5-A95B331D9AE0}" type="datetime1">
              <a:rPr lang="zh-CN" altLang="en-US" smtClean="0"/>
              <a:pPr/>
              <a:t>2016/6/24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949D1AD-3108-46F2-9A04-FB1993F1831D}" type="datetime1">
              <a:rPr lang="zh-CN" altLang="en-US" smtClean="0"/>
              <a:pPr/>
              <a:t>2016/6/24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EC51396-FE4A-4CF0-BB95-2FCB6C825B6B}" type="datetime1">
              <a:rPr lang="zh-CN" altLang="en-US" smtClean="0"/>
              <a:pPr/>
              <a:t>2016/6/24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AA0D84B5-0201-4C92-8BBD-AE38ED81076D}" type="datetime1">
              <a:rPr lang="zh-CN" altLang="en-US" smtClean="0"/>
              <a:pPr/>
              <a:t>2016/6/24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83E2558A-BAC6-4B69-BEC8-6E6C79AC9BA5}" type="datetime1">
              <a:rPr lang="zh-CN" altLang="en-US" smtClean="0"/>
              <a:pPr/>
              <a:t>2016/6/24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03D6A-6CC4-4773-89E2-A932CE9C4219}" type="datetime1">
              <a:rPr lang="zh-CN" altLang="en-US" smtClean="0"/>
              <a:pPr/>
              <a:t>2016/6/24</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
        <p:nvSpPr>
          <p:cNvPr id="7" name="TextBox 6"/>
          <p:cNvSpPr txBox="1"/>
          <p:nvPr userDrawn="1"/>
        </p:nvSpPr>
        <p:spPr>
          <a:xfrm>
            <a:off x="-15912" y="0"/>
            <a:ext cx="9159911" cy="584775"/>
          </a:xfrm>
          <a:prstGeom prst="rect">
            <a:avLst/>
          </a:prstGeom>
          <a:noFill/>
        </p:spPr>
        <p:txBody>
          <a:bodyPr wrap="square" rtlCol="0">
            <a:spAutoFit/>
          </a:bodyPr>
          <a:lstStyle/>
          <a:p>
            <a:pPr algn="ctr"/>
            <a:r>
              <a:rPr lang="zh-CN" altLang="en-US" sz="3200" dirty="0" smtClean="0">
                <a:solidFill>
                  <a:srgbClr val="FF9900"/>
                </a:solidFill>
                <a:effectLst>
                  <a:outerShdw blurRad="38100" dist="38100" dir="2700000" algn="tl">
                    <a:srgbClr val="000000">
                      <a:alpha val="43137"/>
                    </a:srgbClr>
                  </a:outerShdw>
                </a:effectLst>
                <a:latin typeface="华文新魏" panose="02010800040101010101" pitchFamily="2" charset="-122"/>
                <a:ea typeface="华文新魏" panose="02010800040101010101" pitchFamily="2" charset="-122"/>
              </a:rPr>
              <a:t>中国科学院青藏高原研究所</a:t>
            </a:r>
            <a:endParaRPr lang="zh-CN" altLang="en-US" sz="3200" dirty="0">
              <a:solidFill>
                <a:srgbClr val="FF9900"/>
              </a:solidFill>
              <a:effectLst>
                <a:outerShdw blurRad="38100" dist="38100" dir="2700000" algn="tl">
                  <a:srgbClr val="000000">
                    <a:alpha val="43137"/>
                  </a:srgbClr>
                </a:outerShdw>
              </a:effectLst>
              <a:latin typeface="华文新魏" panose="02010800040101010101" pitchFamily="2" charset="-122"/>
              <a:ea typeface="华文新魏" panose="02010800040101010101" pitchFamily="2"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slide" Target="slide47.xml"/><Relationship Id="rId3" Type="http://schemas.openxmlformats.org/officeDocument/2006/relationships/slide" Target="slide7.xml"/><Relationship Id="rId7" Type="http://schemas.openxmlformats.org/officeDocument/2006/relationships/slide" Target="slide28.xml"/><Relationship Id="rId2" Type="http://schemas.openxmlformats.org/officeDocument/2006/relationships/slide" Target="slide4.xml"/><Relationship Id="rId1" Type="http://schemas.openxmlformats.org/officeDocument/2006/relationships/slideLayout" Target="../slideLayouts/slideLayout2.xml"/><Relationship Id="rId6" Type="http://schemas.openxmlformats.org/officeDocument/2006/relationships/slide" Target="slide27.xml"/><Relationship Id="rId11" Type="http://schemas.openxmlformats.org/officeDocument/2006/relationships/slide" Target="slide73.xml"/><Relationship Id="rId5" Type="http://schemas.openxmlformats.org/officeDocument/2006/relationships/slide" Target="slide19.xml"/><Relationship Id="rId10" Type="http://schemas.openxmlformats.org/officeDocument/2006/relationships/slide" Target="slide69.xml"/><Relationship Id="rId4" Type="http://schemas.openxmlformats.org/officeDocument/2006/relationships/slide" Target="slide12.xml"/><Relationship Id="rId9" Type="http://schemas.openxmlformats.org/officeDocument/2006/relationships/slide" Target="slide5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94.xml"/><Relationship Id="rId7" Type="http://schemas.openxmlformats.org/officeDocument/2006/relationships/slide" Target="slide124.xml"/><Relationship Id="rId2" Type="http://schemas.openxmlformats.org/officeDocument/2006/relationships/slide" Target="slide83.xml"/><Relationship Id="rId1" Type="http://schemas.openxmlformats.org/officeDocument/2006/relationships/slideLayout" Target="../slideLayouts/slideLayout2.xml"/><Relationship Id="rId6" Type="http://schemas.openxmlformats.org/officeDocument/2006/relationships/slide" Target="slide120.xml"/><Relationship Id="rId5" Type="http://schemas.openxmlformats.org/officeDocument/2006/relationships/slide" Target="slide116.xml"/><Relationship Id="rId4" Type="http://schemas.openxmlformats.org/officeDocument/2006/relationships/slide" Target="slide10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728690" y="1500174"/>
            <a:ext cx="7772400" cy="4143404"/>
          </a:xfrm>
        </p:spPr>
        <p:txBody>
          <a:bodyPr>
            <a:normAutofit/>
          </a:bodyPr>
          <a:lstStyle/>
          <a:p>
            <a:pPr>
              <a:lnSpc>
                <a:spcPct val="150000"/>
              </a:lnSpc>
            </a:pPr>
            <a:r>
              <a:rPr lang="en-US" altLang="zh-CN" sz="4800" dirty="0" smtClean="0">
                <a:solidFill>
                  <a:srgbClr val="FF0000"/>
                </a:solidFill>
                <a:latin typeface="黑体" pitchFamily="49" charset="-122"/>
                <a:ea typeface="黑体" pitchFamily="49" charset="-122"/>
              </a:rPr>
              <a:t>《</a:t>
            </a:r>
            <a:r>
              <a:rPr lang="zh-CN" altLang="en-US" sz="4800" dirty="0" smtClean="0">
                <a:solidFill>
                  <a:srgbClr val="FF0000"/>
                </a:solidFill>
                <a:latin typeface="黑体" pitchFamily="49" charset="-122"/>
                <a:ea typeface="黑体" pitchFamily="49" charset="-122"/>
              </a:rPr>
              <a:t>中国共产党章程</a:t>
            </a:r>
            <a:r>
              <a:rPr lang="en-US" altLang="zh-CN" sz="4800" dirty="0" smtClean="0">
                <a:solidFill>
                  <a:srgbClr val="FF0000"/>
                </a:solidFill>
                <a:latin typeface="黑体" pitchFamily="49" charset="-122"/>
                <a:ea typeface="黑体" pitchFamily="49" charset="-122"/>
              </a:rPr>
              <a:t>》</a:t>
            </a:r>
            <a:br>
              <a:rPr lang="en-US" altLang="zh-CN" sz="4800" dirty="0" smtClean="0">
                <a:solidFill>
                  <a:srgbClr val="FF0000"/>
                </a:solidFill>
                <a:latin typeface="黑体" pitchFamily="49" charset="-122"/>
                <a:ea typeface="黑体" pitchFamily="49" charset="-122"/>
              </a:rPr>
            </a:br>
            <a:r>
              <a:rPr lang="zh-CN" altLang="en-US" sz="4800" dirty="0" smtClean="0">
                <a:solidFill>
                  <a:srgbClr val="0000CC"/>
                </a:solidFill>
                <a:latin typeface="黑体" pitchFamily="49" charset="-122"/>
                <a:ea typeface="黑体" pitchFamily="49" charset="-122"/>
              </a:rPr>
              <a:t>填空学习之二</a:t>
            </a:r>
            <a:r>
              <a:rPr lang="en-US" altLang="zh-CN" sz="4800" dirty="0" smtClean="0">
                <a:solidFill>
                  <a:srgbClr val="0000CC"/>
                </a:solidFill>
                <a:latin typeface="黑体" pitchFamily="49" charset="-122"/>
                <a:ea typeface="黑体" pitchFamily="49" charset="-122"/>
              </a:rPr>
              <a:t/>
            </a:r>
            <a:br>
              <a:rPr lang="en-US" altLang="zh-CN" sz="4800" dirty="0" smtClean="0">
                <a:solidFill>
                  <a:srgbClr val="0000CC"/>
                </a:solidFill>
                <a:latin typeface="黑体" pitchFamily="49" charset="-122"/>
                <a:ea typeface="黑体" pitchFamily="49" charset="-122"/>
              </a:rPr>
            </a:br>
            <a:r>
              <a:rPr lang="zh-CN" altLang="en-US" sz="3200" dirty="0" smtClean="0">
                <a:solidFill>
                  <a:srgbClr val="0000CC"/>
                </a:solidFill>
                <a:latin typeface="黑体" pitchFamily="49" charset="-122"/>
                <a:ea typeface="黑体" pitchFamily="49" charset="-122"/>
              </a:rPr>
              <a:t>（分论部分）</a:t>
            </a:r>
            <a:endParaRPr lang="zh-CN" altLang="en-US" sz="3200" dirty="0">
              <a:solidFill>
                <a:srgbClr val="0000CC"/>
              </a:solidFill>
              <a:latin typeface="黑体" pitchFamily="49" charset="-122"/>
              <a:ea typeface="黑体" pitchFamily="49" charset="-122"/>
            </a:endParaRPr>
          </a:p>
        </p:txBody>
      </p:sp>
      <p:sp>
        <p:nvSpPr>
          <p:cNvPr id="3" name="灯片编号占位符 2"/>
          <p:cNvSpPr>
            <a:spLocks noGrp="1"/>
          </p:cNvSpPr>
          <p:nvPr>
            <p:ph type="sldNum" sz="quarter" idx="12"/>
          </p:nvPr>
        </p:nvSpPr>
        <p:spPr/>
        <p:txBody>
          <a:bodyPr/>
          <a:lstStyle/>
          <a:p>
            <a:fld id="{0C913308-F349-4B6D-A68A-DD1791B4A57B}" type="slidenum">
              <a:rPr lang="zh-CN" altLang="en-US" smtClean="0"/>
              <a:pPr/>
              <a:t>1</a:t>
            </a:fld>
            <a:endParaRPr lang="zh-CN" altLang="en-US"/>
          </a:p>
        </p:txBody>
      </p:sp>
      <p:sp>
        <p:nvSpPr>
          <p:cNvPr id="4" name="TextBox 3"/>
          <p:cNvSpPr txBox="1"/>
          <p:nvPr/>
        </p:nvSpPr>
        <p:spPr>
          <a:xfrm>
            <a:off x="1389711" y="5929330"/>
            <a:ext cx="6468437" cy="707886"/>
          </a:xfrm>
          <a:prstGeom prst="rect">
            <a:avLst/>
          </a:prstGeom>
          <a:noFill/>
        </p:spPr>
        <p:txBody>
          <a:bodyPr wrap="none" rtlCol="0">
            <a:spAutoFit/>
          </a:bodyPr>
          <a:lstStyle/>
          <a:p>
            <a:pPr algn="ctr"/>
            <a:r>
              <a:rPr lang="zh-CN" altLang="en-US" sz="2000" dirty="0" smtClean="0">
                <a:latin typeface="黑体" pitchFamily="49" charset="-122"/>
                <a:ea typeface="黑体" pitchFamily="49" charset="-122"/>
              </a:rPr>
              <a:t>如果显示效果异常，请使用</a:t>
            </a:r>
            <a:r>
              <a:rPr lang="en-US" altLang="zh-CN" sz="2000" dirty="0" smtClean="0">
                <a:latin typeface="黑体" pitchFamily="49" charset="-122"/>
                <a:ea typeface="黑体" pitchFamily="49" charset="-122"/>
              </a:rPr>
              <a:t>Office</a:t>
            </a:r>
            <a:r>
              <a:rPr lang="zh-CN" altLang="en-US" sz="2000" dirty="0" smtClean="0">
                <a:latin typeface="黑体" pitchFamily="49" charset="-122"/>
                <a:ea typeface="黑体" pitchFamily="49" charset="-122"/>
              </a:rPr>
              <a:t> </a:t>
            </a:r>
            <a:r>
              <a:rPr lang="en-US" altLang="zh-CN" sz="2000" dirty="0" smtClean="0">
                <a:latin typeface="黑体" pitchFamily="49" charset="-122"/>
                <a:ea typeface="黑体" pitchFamily="49" charset="-122"/>
              </a:rPr>
              <a:t>2007</a:t>
            </a:r>
            <a:r>
              <a:rPr lang="zh-CN" altLang="en-US" sz="2000" dirty="0" smtClean="0">
                <a:latin typeface="黑体" pitchFamily="49" charset="-122"/>
                <a:ea typeface="黑体" pitchFamily="49" charset="-122"/>
              </a:rPr>
              <a:t>或以上版本观看</a:t>
            </a:r>
            <a:endParaRPr lang="en-US" altLang="zh-CN" sz="2000" dirty="0" smtClean="0">
              <a:latin typeface="黑体" pitchFamily="49" charset="-122"/>
              <a:ea typeface="黑体" pitchFamily="49" charset="-122"/>
            </a:endParaRPr>
          </a:p>
          <a:p>
            <a:pPr algn="ctr"/>
            <a:r>
              <a:rPr lang="en-US" altLang="zh-CN" sz="2000" dirty="0" smtClean="0">
                <a:latin typeface="黑体" pitchFamily="49" charset="-122"/>
                <a:ea typeface="黑体" pitchFamily="49" charset="-122"/>
              </a:rPr>
              <a:t>2016</a:t>
            </a:r>
            <a:r>
              <a:rPr lang="zh-CN" altLang="en-US" sz="2000" dirty="0" smtClean="0">
                <a:latin typeface="黑体" pitchFamily="49" charset="-122"/>
                <a:ea typeface="黑体" pitchFamily="49" charset="-122"/>
              </a:rPr>
              <a:t>年</a:t>
            </a:r>
            <a:r>
              <a:rPr lang="en-US" altLang="zh-CN" sz="2000" dirty="0" smtClean="0">
                <a:latin typeface="黑体" pitchFamily="49" charset="-122"/>
                <a:ea typeface="黑体" pitchFamily="49" charset="-122"/>
              </a:rPr>
              <a:t>5</a:t>
            </a:r>
            <a:r>
              <a:rPr lang="zh-CN" altLang="en-US" sz="2000" dirty="0" smtClean="0">
                <a:latin typeface="黑体" pitchFamily="49" charset="-122"/>
                <a:ea typeface="黑体" pitchFamily="49" charset="-122"/>
              </a:rPr>
              <a:t>月</a:t>
            </a:r>
            <a:endParaRPr lang="en-US" altLang="zh-CN" sz="2000" dirty="0" smtClean="0">
              <a:latin typeface="黑体" pitchFamily="49" charset="-122"/>
              <a:ea typeface="黑体" pitchFamily="49" charset="-122"/>
            </a:endParaRPr>
          </a:p>
        </p:txBody>
      </p:sp>
      <p:pic>
        <p:nvPicPr>
          <p:cNvPr id="1026" name="Picture 2" descr="C:\Users\lenovo\Desktop\两学一做\党章\5698746_123803031000_2 - 副本.jpg"/>
          <p:cNvPicPr>
            <a:picLocks noChangeAspect="1" noChangeArrowheads="1"/>
          </p:cNvPicPr>
          <p:nvPr/>
        </p:nvPicPr>
        <p:blipFill>
          <a:blip r:embed="rId3"/>
          <a:srcRect/>
          <a:stretch>
            <a:fillRect/>
          </a:stretch>
        </p:blipFill>
        <p:spPr bwMode="auto">
          <a:xfrm>
            <a:off x="214282" y="214290"/>
            <a:ext cx="1998087" cy="121442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428604"/>
            <a:ext cx="8243918" cy="5786454"/>
          </a:xfrm>
        </p:spPr>
        <p:txBody>
          <a:bodyPr>
            <a:noAutofit/>
          </a:bodyPr>
          <a:lstStyle/>
          <a:p>
            <a:pPr algn="l">
              <a:lnSpc>
                <a:spcPct val="140000"/>
              </a:lnSpc>
            </a:pPr>
            <a:r>
              <a:rPr lang="zh-CN" altLang="en-US" sz="3600" dirty="0" smtClean="0">
                <a:latin typeface="黑体" pitchFamily="49" charset="-122"/>
                <a:ea typeface="黑体" pitchFamily="49" charset="-122"/>
              </a:rPr>
              <a:t>    （六）切实开展批评和</a:t>
            </a:r>
            <a:r>
              <a:rPr lang="zh-CN" altLang="en-US" sz="3600" dirty="0" smtClean="0">
                <a:solidFill>
                  <a:srgbClr val="FF0000"/>
                </a:solidFill>
                <a:latin typeface="楷体" pitchFamily="49" charset="-122"/>
                <a:ea typeface="楷体" pitchFamily="49" charset="-122"/>
              </a:rPr>
              <a:t>自我批评</a:t>
            </a:r>
            <a:r>
              <a:rPr lang="zh-CN" altLang="en-US" sz="3600" dirty="0" smtClean="0">
                <a:latin typeface="黑体" pitchFamily="49" charset="-122"/>
                <a:ea typeface="黑体" pitchFamily="49" charset="-122"/>
              </a:rPr>
              <a:t>，勇于揭露和纠正工作中的缺点、错误，坚决同</a:t>
            </a:r>
            <a:r>
              <a:rPr lang="zh-CN" altLang="en-US" sz="3600" dirty="0" smtClean="0">
                <a:solidFill>
                  <a:srgbClr val="FF0000"/>
                </a:solidFill>
                <a:latin typeface="楷体" pitchFamily="49" charset="-122"/>
                <a:ea typeface="楷体" pitchFamily="49" charset="-122"/>
              </a:rPr>
              <a:t>消极腐败</a:t>
            </a:r>
            <a:r>
              <a:rPr lang="zh-CN" altLang="en-US" sz="3600" dirty="0" smtClean="0">
                <a:latin typeface="黑体" pitchFamily="49" charset="-122"/>
                <a:ea typeface="黑体" pitchFamily="49" charset="-122"/>
              </a:rPr>
              <a:t>现象作斗争。</a:t>
            </a:r>
            <a:br>
              <a:rPr lang="zh-CN" altLang="en-US" sz="3600" dirty="0" smtClean="0">
                <a:latin typeface="黑体" pitchFamily="49" charset="-122"/>
                <a:ea typeface="黑体" pitchFamily="49" charset="-122"/>
              </a:rPr>
            </a:br>
            <a:r>
              <a:rPr lang="zh-CN" altLang="en-US" sz="3600" dirty="0" smtClean="0">
                <a:latin typeface="黑体" pitchFamily="49" charset="-122"/>
                <a:ea typeface="黑体" pitchFamily="49" charset="-122"/>
              </a:rPr>
              <a:t>　　（七）密切联系</a:t>
            </a:r>
            <a:r>
              <a:rPr lang="zh-CN" altLang="en-US" sz="3600" dirty="0" smtClean="0">
                <a:solidFill>
                  <a:srgbClr val="FF0000"/>
                </a:solidFill>
                <a:latin typeface="楷体" pitchFamily="49" charset="-122"/>
                <a:ea typeface="楷体" pitchFamily="49" charset="-122"/>
              </a:rPr>
              <a:t>群众</a:t>
            </a:r>
            <a:r>
              <a:rPr lang="zh-CN" altLang="en-US" sz="3600" dirty="0" smtClean="0">
                <a:latin typeface="黑体" pitchFamily="49" charset="-122"/>
                <a:ea typeface="黑体" pitchFamily="49" charset="-122"/>
              </a:rPr>
              <a:t>，向</a:t>
            </a:r>
            <a:r>
              <a:rPr lang="zh-CN" altLang="en-US" sz="3600" dirty="0" smtClean="0">
                <a:solidFill>
                  <a:srgbClr val="FF0000"/>
                </a:solidFill>
                <a:latin typeface="楷体" pitchFamily="49" charset="-122"/>
                <a:ea typeface="楷体" pitchFamily="49" charset="-122"/>
              </a:rPr>
              <a:t>群众</a:t>
            </a:r>
            <a:r>
              <a:rPr lang="zh-CN" altLang="en-US" sz="3600" dirty="0" smtClean="0">
                <a:latin typeface="黑体" pitchFamily="49" charset="-122"/>
                <a:ea typeface="黑体" pitchFamily="49" charset="-122"/>
              </a:rPr>
              <a:t>宣传党的主张，遇事同</a:t>
            </a:r>
            <a:r>
              <a:rPr lang="zh-CN" altLang="en-US" sz="3600" dirty="0" smtClean="0">
                <a:solidFill>
                  <a:srgbClr val="FF0000"/>
                </a:solidFill>
                <a:latin typeface="楷体" pitchFamily="49" charset="-122"/>
                <a:ea typeface="楷体" pitchFamily="49" charset="-122"/>
              </a:rPr>
              <a:t>群众</a:t>
            </a:r>
            <a:r>
              <a:rPr lang="zh-CN" altLang="en-US" sz="3600" dirty="0" smtClean="0">
                <a:latin typeface="黑体" pitchFamily="49" charset="-122"/>
                <a:ea typeface="黑体" pitchFamily="49" charset="-122"/>
              </a:rPr>
              <a:t>商量，及时向党反映</a:t>
            </a:r>
            <a:r>
              <a:rPr lang="zh-CN" altLang="en-US" sz="3600" dirty="0" smtClean="0">
                <a:solidFill>
                  <a:srgbClr val="FF0000"/>
                </a:solidFill>
                <a:latin typeface="楷体" pitchFamily="49" charset="-122"/>
                <a:ea typeface="楷体" pitchFamily="49" charset="-122"/>
              </a:rPr>
              <a:t>群众</a:t>
            </a:r>
            <a:r>
              <a:rPr lang="zh-CN" altLang="en-US" sz="3600" dirty="0" smtClean="0">
                <a:latin typeface="黑体" pitchFamily="49" charset="-122"/>
                <a:ea typeface="黑体" pitchFamily="49" charset="-122"/>
              </a:rPr>
              <a:t>的意见和要求，维护</a:t>
            </a:r>
            <a:r>
              <a:rPr lang="zh-CN" altLang="en-US" sz="3600" dirty="0" smtClean="0">
                <a:solidFill>
                  <a:srgbClr val="FF0000"/>
                </a:solidFill>
                <a:latin typeface="楷体" pitchFamily="49" charset="-122"/>
                <a:ea typeface="楷体" pitchFamily="49" charset="-122"/>
              </a:rPr>
              <a:t>群众</a:t>
            </a:r>
            <a:r>
              <a:rPr lang="zh-CN" altLang="en-US" sz="3600" dirty="0" smtClean="0">
                <a:latin typeface="黑体" pitchFamily="49" charset="-122"/>
                <a:ea typeface="黑体" pitchFamily="49" charset="-122"/>
              </a:rPr>
              <a:t>的正当利益。</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10</a:t>
            </a:fld>
            <a:endParaRPr lang="zh-CN" altLang="en-US"/>
          </a:p>
        </p:txBody>
      </p:sp>
      <p:sp>
        <p:nvSpPr>
          <p:cNvPr id="4" name="矩形 3"/>
          <p:cNvSpPr/>
          <p:nvPr/>
        </p:nvSpPr>
        <p:spPr>
          <a:xfrm>
            <a:off x="2071670" y="2214554"/>
            <a:ext cx="18006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187880" y="714356"/>
            <a:ext cx="18006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6641400" y="305706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843004" y="3042314"/>
            <a:ext cx="85725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4357686" y="381798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1645344" y="457431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6673198" y="460150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9"/>
                                        </p:tgtEl>
                                      </p:cBhvr>
                                    </p:animEffect>
                                    <p:set>
                                      <p:cBhvr>
                                        <p:cTn id="27" dur="1" fill="hold">
                                          <p:stCondLst>
                                            <p:cond delay="499"/>
                                          </p:stCondLst>
                                        </p:cTn>
                                        <p:tgtEl>
                                          <p:spTgt spid="9"/>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10"/>
                                        </p:tgtEl>
                                      </p:cBhvr>
                                    </p:animEffect>
                                    <p:set>
                                      <p:cBhvr>
                                        <p:cTn id="32" dur="1" fill="hold">
                                          <p:stCondLst>
                                            <p:cond delay="499"/>
                                          </p:stCondLst>
                                        </p:cTn>
                                        <p:tgtEl>
                                          <p:spTgt spid="10"/>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11"/>
                                        </p:tgtEl>
                                      </p:cBhvr>
                                    </p:animEffect>
                                    <p:set>
                                      <p:cBhvr>
                                        <p:cTn id="37"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9" grpId="0" animBg="1"/>
      <p:bldP spid="10" grpId="0" animBg="1"/>
      <p:bldP spid="11" grpId="0" animBg="1"/>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601718"/>
            <a:ext cx="8215369" cy="5521512"/>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第四十条　对党员的纪律处分，必须经过</a:t>
            </a:r>
            <a:r>
              <a:rPr lang="zh-CN" altLang="en-US" sz="3600" dirty="0" smtClean="0">
                <a:solidFill>
                  <a:srgbClr val="FF0000"/>
                </a:solidFill>
                <a:latin typeface="楷体" pitchFamily="49" charset="-122"/>
                <a:ea typeface="楷体" pitchFamily="49" charset="-122"/>
                <a:cs typeface="+mn-cs"/>
              </a:rPr>
              <a:t>支部大会</a:t>
            </a:r>
            <a:r>
              <a:rPr lang="zh-CN" altLang="en-US" sz="3600" dirty="0" smtClean="0">
                <a:latin typeface="黑体" pitchFamily="49" charset="-122"/>
                <a:ea typeface="黑体" pitchFamily="49" charset="-122"/>
                <a:cs typeface="+mn-cs"/>
              </a:rPr>
              <a:t>讨论决定，报党的基层委员会批准；如果涉及的问题比较重要或复杂，或给党员以开除党籍的处分，应分别不同情况，报县级或县级以上党的</a:t>
            </a:r>
            <a:r>
              <a:rPr lang="zh-CN" altLang="en-US" sz="3600" dirty="0" smtClean="0">
                <a:solidFill>
                  <a:srgbClr val="FF0000"/>
                </a:solidFill>
                <a:latin typeface="楷体" pitchFamily="49" charset="-122"/>
                <a:ea typeface="楷体" pitchFamily="49" charset="-122"/>
                <a:cs typeface="+mn-cs"/>
              </a:rPr>
              <a:t>纪律检查委员会</a:t>
            </a:r>
            <a:r>
              <a:rPr lang="zh-CN" altLang="en-US" sz="3600" dirty="0" smtClean="0">
                <a:latin typeface="黑体" pitchFamily="49" charset="-122"/>
                <a:ea typeface="黑体" pitchFamily="49" charset="-122"/>
                <a:cs typeface="+mn-cs"/>
              </a:rPr>
              <a:t>审查批准。在特殊情况下，县级和县级以上各级党的委员会</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100</a:t>
            </a:fld>
            <a:endParaRPr lang="zh-CN" altLang="en-US"/>
          </a:p>
        </p:txBody>
      </p:sp>
      <p:sp>
        <p:nvSpPr>
          <p:cNvPr id="4" name="矩形 3"/>
          <p:cNvSpPr/>
          <p:nvPr/>
        </p:nvSpPr>
        <p:spPr>
          <a:xfrm>
            <a:off x="2071670" y="1500174"/>
            <a:ext cx="18006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115782" y="4544814"/>
            <a:ext cx="3241904"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639348"/>
            <a:ext cx="8215369" cy="5521512"/>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和纪律检查委员会有权</a:t>
            </a:r>
            <a:r>
              <a:rPr lang="zh-CN" altLang="en-US" sz="3600" dirty="0" smtClean="0">
                <a:solidFill>
                  <a:srgbClr val="FF0000"/>
                </a:solidFill>
                <a:latin typeface="楷体" pitchFamily="49" charset="-122"/>
                <a:ea typeface="楷体" pitchFamily="49" charset="-122"/>
                <a:cs typeface="+mn-cs"/>
              </a:rPr>
              <a:t>直接</a:t>
            </a:r>
            <a:r>
              <a:rPr lang="zh-CN" altLang="en-US" sz="3600" dirty="0" smtClean="0">
                <a:latin typeface="黑体" pitchFamily="49" charset="-122"/>
                <a:ea typeface="黑体" pitchFamily="49" charset="-122"/>
                <a:cs typeface="+mn-cs"/>
              </a:rPr>
              <a:t>决定给党员以纪律处分。</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对党的中央委员会和地方各级委员会的委员、候补委员，给以撤销党内职务、</a:t>
            </a:r>
            <a:r>
              <a:rPr lang="zh-CN" altLang="en-US" sz="3600" dirty="0" smtClean="0">
                <a:solidFill>
                  <a:srgbClr val="FF0000"/>
                </a:solidFill>
                <a:latin typeface="楷体" pitchFamily="49" charset="-122"/>
                <a:ea typeface="楷体" pitchFamily="49" charset="-122"/>
                <a:cs typeface="+mn-cs"/>
              </a:rPr>
              <a:t>留党察看</a:t>
            </a:r>
            <a:r>
              <a:rPr lang="zh-CN" altLang="en-US" sz="3600" dirty="0" smtClean="0">
                <a:latin typeface="黑体" pitchFamily="49" charset="-122"/>
                <a:ea typeface="黑体" pitchFamily="49" charset="-122"/>
                <a:cs typeface="+mn-cs"/>
              </a:rPr>
              <a:t>或</a:t>
            </a:r>
            <a:r>
              <a:rPr lang="zh-CN" altLang="en-US" sz="3600" dirty="0" smtClean="0">
                <a:solidFill>
                  <a:srgbClr val="FF0000"/>
                </a:solidFill>
                <a:latin typeface="楷体" pitchFamily="49" charset="-122"/>
                <a:ea typeface="楷体" pitchFamily="49" charset="-122"/>
                <a:cs typeface="+mn-cs"/>
              </a:rPr>
              <a:t>开除党籍</a:t>
            </a:r>
            <a:r>
              <a:rPr lang="zh-CN" altLang="en-US" sz="3600" dirty="0" smtClean="0">
                <a:latin typeface="黑体" pitchFamily="49" charset="-122"/>
                <a:ea typeface="黑体" pitchFamily="49" charset="-122"/>
                <a:cs typeface="+mn-cs"/>
              </a:rPr>
              <a:t>的处分，必须由本人所在的委员会全体会议</a:t>
            </a:r>
            <a:r>
              <a:rPr lang="zh-CN" altLang="en-US" sz="3600" dirty="0" smtClean="0">
                <a:solidFill>
                  <a:srgbClr val="FF0000"/>
                </a:solidFill>
                <a:latin typeface="楷体" pitchFamily="49" charset="-122"/>
                <a:ea typeface="楷体" pitchFamily="49" charset="-122"/>
                <a:cs typeface="+mn-cs"/>
              </a:rPr>
              <a:t>三</a:t>
            </a:r>
            <a:r>
              <a:rPr lang="zh-CN" altLang="en-US" sz="3600" dirty="0" smtClean="0">
                <a:latin typeface="黑体" pitchFamily="49" charset="-122"/>
                <a:ea typeface="黑体" pitchFamily="49" charset="-122"/>
                <a:cs typeface="+mn-cs"/>
              </a:rPr>
              <a:t>分之</a:t>
            </a:r>
            <a:r>
              <a:rPr lang="zh-CN" altLang="en-US" sz="3600" dirty="0" smtClean="0">
                <a:solidFill>
                  <a:srgbClr val="FF0000"/>
                </a:solidFill>
                <a:latin typeface="楷体" pitchFamily="49" charset="-122"/>
                <a:ea typeface="楷体" pitchFamily="49" charset="-122"/>
                <a:cs typeface="+mn-cs"/>
              </a:rPr>
              <a:t>二</a:t>
            </a:r>
            <a:r>
              <a:rPr lang="zh-CN" altLang="en-US" sz="3600" dirty="0" smtClean="0">
                <a:latin typeface="黑体" pitchFamily="49" charset="-122"/>
                <a:ea typeface="黑体" pitchFamily="49" charset="-122"/>
                <a:cs typeface="+mn-cs"/>
              </a:rPr>
              <a:t>以上的多数决定。在特殊情况下，可以</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101</a:t>
            </a:fld>
            <a:endParaRPr lang="zh-CN" altLang="en-US"/>
          </a:p>
        </p:txBody>
      </p:sp>
      <p:sp>
        <p:nvSpPr>
          <p:cNvPr id="4" name="矩形 3"/>
          <p:cNvSpPr/>
          <p:nvPr/>
        </p:nvSpPr>
        <p:spPr>
          <a:xfrm>
            <a:off x="5259186" y="758600"/>
            <a:ext cx="92160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500166" y="3926764"/>
            <a:ext cx="1943574"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638478" y="4658194"/>
            <a:ext cx="44629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8013470" y="4643446"/>
            <a:ext cx="44629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3914310" y="3929066"/>
            <a:ext cx="1800698"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7"/>
                                        </p:tgtEl>
                                      </p:cBhvr>
                                    </p:animEffect>
                                    <p:set>
                                      <p:cBhvr>
                                        <p:cTn id="27"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639348"/>
            <a:ext cx="8215369" cy="5521512"/>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先由中央政治局和地方各级委员会常务委员会作出处理决定，待召开委员会</a:t>
            </a:r>
            <a:r>
              <a:rPr lang="zh-CN" altLang="en-US" sz="3600" dirty="0" smtClean="0">
                <a:solidFill>
                  <a:srgbClr val="FF0000"/>
                </a:solidFill>
                <a:latin typeface="楷体" pitchFamily="49" charset="-122"/>
                <a:ea typeface="楷体" pitchFamily="49" charset="-122"/>
                <a:cs typeface="+mn-cs"/>
              </a:rPr>
              <a:t>全体会议</a:t>
            </a:r>
            <a:r>
              <a:rPr lang="zh-CN" altLang="en-US" sz="3600" dirty="0" smtClean="0">
                <a:latin typeface="黑体" pitchFamily="49" charset="-122"/>
                <a:ea typeface="黑体" pitchFamily="49" charset="-122"/>
                <a:cs typeface="+mn-cs"/>
              </a:rPr>
              <a:t>时予以</a:t>
            </a:r>
            <a:r>
              <a:rPr lang="zh-CN" altLang="en-US" sz="3600" dirty="0" smtClean="0">
                <a:solidFill>
                  <a:srgbClr val="FF0000"/>
                </a:solidFill>
                <a:latin typeface="楷体" pitchFamily="49" charset="-122"/>
                <a:ea typeface="楷体" pitchFamily="49" charset="-122"/>
                <a:cs typeface="+mn-cs"/>
              </a:rPr>
              <a:t>追认</a:t>
            </a:r>
            <a:r>
              <a:rPr lang="zh-CN" altLang="en-US" sz="3600" dirty="0" smtClean="0">
                <a:latin typeface="黑体" pitchFamily="49" charset="-122"/>
                <a:ea typeface="黑体" pitchFamily="49" charset="-122"/>
                <a:cs typeface="+mn-cs"/>
              </a:rPr>
              <a:t>。对地方各级委员会委员和候补委员的上述处分，必须经过</a:t>
            </a:r>
            <a:r>
              <a:rPr lang="zh-CN" altLang="en-US" sz="3600" dirty="0" smtClean="0">
                <a:solidFill>
                  <a:srgbClr val="FF0000"/>
                </a:solidFill>
                <a:latin typeface="楷体" pitchFamily="49" charset="-122"/>
                <a:ea typeface="楷体" pitchFamily="49" charset="-122"/>
                <a:cs typeface="+mn-cs"/>
              </a:rPr>
              <a:t>上级</a:t>
            </a:r>
            <a:r>
              <a:rPr lang="zh-CN" altLang="en-US" sz="3600" dirty="0" smtClean="0">
                <a:latin typeface="黑体" pitchFamily="49" charset="-122"/>
                <a:ea typeface="黑体" pitchFamily="49" charset="-122"/>
                <a:cs typeface="+mn-cs"/>
              </a:rPr>
              <a:t>党的委员会批准。</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严重触犯刑律的中央委员会委员、候补委员，由中央</a:t>
            </a:r>
            <a:r>
              <a:rPr lang="zh-CN" altLang="en-US" sz="3600" dirty="0" smtClean="0">
                <a:solidFill>
                  <a:srgbClr val="FF0000"/>
                </a:solidFill>
                <a:latin typeface="楷体" pitchFamily="49" charset="-122"/>
                <a:ea typeface="楷体" pitchFamily="49" charset="-122"/>
                <a:cs typeface="+mn-cs"/>
              </a:rPr>
              <a:t>政治局</a:t>
            </a:r>
            <a:r>
              <a:rPr lang="zh-CN" altLang="en-US" sz="3600" dirty="0" smtClean="0">
                <a:latin typeface="黑体" pitchFamily="49" charset="-122"/>
                <a:ea typeface="黑体" pitchFamily="49" charset="-122"/>
                <a:cs typeface="+mn-cs"/>
              </a:rPr>
              <a:t>决定开除其党</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102</a:t>
            </a:fld>
            <a:endParaRPr lang="zh-CN" altLang="en-US"/>
          </a:p>
        </p:txBody>
      </p:sp>
      <p:sp>
        <p:nvSpPr>
          <p:cNvPr id="4" name="矩形 3"/>
          <p:cNvSpPr/>
          <p:nvPr/>
        </p:nvSpPr>
        <p:spPr>
          <a:xfrm>
            <a:off x="3441438" y="2372178"/>
            <a:ext cx="9288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99600" y="391431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357686" y="5429264"/>
            <a:ext cx="135732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8030520" y="1571612"/>
            <a:ext cx="54200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556724" y="2330236"/>
            <a:ext cx="150260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par>
                                <p:cTn id="8" presetID="22" presetClass="exit" presetSubtype="8" fill="hold" grpId="0" nodeType="withEffect">
                                  <p:stCondLst>
                                    <p:cond delay="0"/>
                                  </p:stCondLst>
                                  <p:childTnLst>
                                    <p:animEffect transition="out" filter="wipe(left)">
                                      <p:cBhvr>
                                        <p:cTn id="9" dur="500"/>
                                        <p:tgtEl>
                                          <p:spTgt spid="8"/>
                                        </p:tgtEl>
                                      </p:cBhvr>
                                    </p:animEffect>
                                    <p:set>
                                      <p:cBhvr>
                                        <p:cTn id="10" dur="1" fill="hold">
                                          <p:stCondLst>
                                            <p:cond delay="499"/>
                                          </p:stCondLst>
                                        </p:cTn>
                                        <p:tgtEl>
                                          <p:spTgt spid="8"/>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22" presetClass="exit" presetSubtype="8" fill="hold" grpId="0" nodeType="clickEffect">
                                  <p:stCondLst>
                                    <p:cond delay="0"/>
                                  </p:stCondLst>
                                  <p:childTnLst>
                                    <p:animEffect transition="out" filter="wipe(left)">
                                      <p:cBhvr>
                                        <p:cTn id="14" dur="500"/>
                                        <p:tgtEl>
                                          <p:spTgt spid="4"/>
                                        </p:tgtEl>
                                      </p:cBhvr>
                                    </p:animEffect>
                                    <p:set>
                                      <p:cBhvr>
                                        <p:cTn id="15" dur="1" fill="hold">
                                          <p:stCondLst>
                                            <p:cond delay="499"/>
                                          </p:stCondLst>
                                        </p:cTn>
                                        <p:tgtEl>
                                          <p:spTgt spid="4"/>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5"/>
                                        </p:tgtEl>
                                      </p:cBhvr>
                                    </p:animEffect>
                                    <p:set>
                                      <p:cBhvr>
                                        <p:cTn id="20" dur="1" fill="hold">
                                          <p:stCondLst>
                                            <p:cond delay="499"/>
                                          </p:stCondLst>
                                        </p:cTn>
                                        <p:tgtEl>
                                          <p:spTgt spid="5"/>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6"/>
                                        </p:tgtEl>
                                      </p:cBhvr>
                                    </p:animEffect>
                                    <p:set>
                                      <p:cBhvr>
                                        <p:cTn id="25"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1224190"/>
            <a:ext cx="8215369" cy="2419124"/>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籍；严重触犯刑律的地方各级委员会委员、候补委员，由同级委员会</a:t>
            </a:r>
            <a:r>
              <a:rPr lang="zh-CN" altLang="en-US" sz="3600" dirty="0" smtClean="0">
                <a:solidFill>
                  <a:srgbClr val="FF0000"/>
                </a:solidFill>
                <a:latin typeface="楷体" pitchFamily="49" charset="-122"/>
                <a:ea typeface="楷体" pitchFamily="49" charset="-122"/>
                <a:cs typeface="+mn-cs"/>
              </a:rPr>
              <a:t>常务委员会</a:t>
            </a:r>
            <a:r>
              <a:rPr lang="zh-CN" altLang="en-US" sz="3600" dirty="0" smtClean="0">
                <a:latin typeface="黑体" pitchFamily="49" charset="-122"/>
                <a:ea typeface="黑体" pitchFamily="49" charset="-122"/>
                <a:cs typeface="+mn-cs"/>
              </a:rPr>
              <a:t>决定开除其党籍。</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103</a:t>
            </a:fld>
            <a:endParaRPr lang="zh-CN" altLang="en-US"/>
          </a:p>
        </p:txBody>
      </p:sp>
      <p:sp>
        <p:nvSpPr>
          <p:cNvPr id="4" name="TextBox 3"/>
          <p:cNvSpPr txBox="1"/>
          <p:nvPr/>
        </p:nvSpPr>
        <p:spPr>
          <a:xfrm>
            <a:off x="642910" y="4214818"/>
            <a:ext cx="7965863" cy="1708160"/>
          </a:xfrm>
          <a:prstGeom prst="rect">
            <a:avLst/>
          </a:prstGeom>
          <a:noFill/>
        </p:spPr>
        <p:txBody>
          <a:bodyPr wrap="square" rtlCol="0">
            <a:spAutoFit/>
          </a:bodyPr>
          <a:lstStyle/>
          <a:p>
            <a:pPr>
              <a:lnSpc>
                <a:spcPct val="125000"/>
              </a:lnSpc>
            </a:pPr>
            <a:r>
              <a:rPr lang="zh-CN" altLang="en-US" sz="2800" dirty="0" smtClean="0">
                <a:solidFill>
                  <a:srgbClr val="0000CC"/>
                </a:solidFill>
                <a:latin typeface="隶书" pitchFamily="49" charset="-122"/>
                <a:ea typeface="隶书" pitchFamily="49" charset="-122"/>
              </a:rPr>
              <a:t>    严重触犯刑律的中央或地方各级委员会委员、候补委员</a:t>
            </a:r>
            <a:r>
              <a:rPr lang="en-US" altLang="zh-CN" sz="2800" dirty="0" smtClean="0">
                <a:solidFill>
                  <a:srgbClr val="0000CC"/>
                </a:solidFill>
                <a:latin typeface="隶书" pitchFamily="49" charset="-122"/>
                <a:ea typeface="隶书" pitchFamily="49" charset="-122"/>
              </a:rPr>
              <a:t>,</a:t>
            </a:r>
            <a:r>
              <a:rPr lang="zh-CN" altLang="en-US" sz="2800" dirty="0" smtClean="0">
                <a:solidFill>
                  <a:srgbClr val="0000CC"/>
                </a:solidFill>
                <a:latin typeface="隶书" pitchFamily="49" charset="-122"/>
                <a:ea typeface="隶书" pitchFamily="49" charset="-122"/>
              </a:rPr>
              <a:t>开除其党籍是否还需要其所在委员会全体会议的追认</a:t>
            </a:r>
            <a:r>
              <a:rPr lang="en-US" altLang="zh-CN" sz="2800" dirty="0" smtClean="0">
                <a:solidFill>
                  <a:srgbClr val="0000CC"/>
                </a:solidFill>
                <a:latin typeface="隶书" pitchFamily="49" charset="-122"/>
                <a:ea typeface="隶书" pitchFamily="49" charset="-122"/>
              </a:rPr>
              <a:t>?</a:t>
            </a:r>
            <a:endParaRPr lang="zh-CN" altLang="en-US" sz="2800" dirty="0">
              <a:solidFill>
                <a:srgbClr val="0000CC"/>
              </a:solidFill>
              <a:latin typeface="隶书" pitchFamily="49" charset="-122"/>
              <a:ea typeface="隶书" pitchFamily="49" charset="-122"/>
            </a:endParaRPr>
          </a:p>
        </p:txBody>
      </p:sp>
      <p:sp>
        <p:nvSpPr>
          <p:cNvPr id="5" name="矩形 4"/>
          <p:cNvSpPr/>
          <p:nvPr/>
        </p:nvSpPr>
        <p:spPr>
          <a:xfrm>
            <a:off x="6673198" y="2123388"/>
            <a:ext cx="18006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13414" y="2923954"/>
            <a:ext cx="50006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par>
                          <p:cTn id="8" fill="hold">
                            <p:stCondLst>
                              <p:cond delay="500"/>
                            </p:stCondLst>
                            <p:childTnLst>
                              <p:par>
                                <p:cTn id="9" presetID="22" presetClass="exit" presetSubtype="8" fill="hold" grpId="0" nodeType="afterEffect">
                                  <p:stCondLst>
                                    <p:cond delay="0"/>
                                  </p:stCondLst>
                                  <p:childTnLst>
                                    <p:animEffect transition="out" filter="wipe(left)">
                                      <p:cBhvr>
                                        <p:cTn id="10" dur="500"/>
                                        <p:tgtEl>
                                          <p:spTgt spid="6"/>
                                        </p:tgtEl>
                                      </p:cBhvr>
                                    </p:animEffect>
                                    <p:set>
                                      <p:cBhvr>
                                        <p:cTn id="11" dur="1" fill="hold">
                                          <p:stCondLst>
                                            <p:cond delay="499"/>
                                          </p:stCondLst>
                                        </p:cTn>
                                        <p:tgtEl>
                                          <p:spTgt spid="6"/>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left)">
                                      <p:cBhvr>
                                        <p:cTn id="1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animBg="1"/>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443702"/>
            <a:ext cx="8215369" cy="5995487"/>
          </a:xfrm>
          <a:noFill/>
        </p:spPr>
        <p:txBody>
          <a:bodyPr wrap="square" rtlCol="0">
            <a:spAutoFit/>
          </a:bodyPr>
          <a:lstStyle/>
          <a:p>
            <a:pPr algn="l">
              <a:lnSpc>
                <a:spcPct val="140000"/>
              </a:lnSpc>
            </a:pPr>
            <a:r>
              <a:rPr lang="zh-CN" altLang="en-US" sz="3400" dirty="0" smtClean="0">
                <a:latin typeface="黑体" pitchFamily="49" charset="-122"/>
                <a:ea typeface="黑体" pitchFamily="49" charset="-122"/>
                <a:cs typeface="+mn-cs"/>
              </a:rPr>
              <a:t>    第四十一条　党组织对党员作出处分决定，应当</a:t>
            </a:r>
            <a:r>
              <a:rPr lang="zh-CN" altLang="en-US" sz="3400" dirty="0" smtClean="0">
                <a:solidFill>
                  <a:srgbClr val="FF0000"/>
                </a:solidFill>
                <a:latin typeface="楷体" pitchFamily="49" charset="-122"/>
                <a:ea typeface="楷体" pitchFamily="49" charset="-122"/>
                <a:cs typeface="+mn-cs"/>
              </a:rPr>
              <a:t>实事求是</a:t>
            </a:r>
            <a:r>
              <a:rPr lang="zh-CN" altLang="en-US" sz="3400" dirty="0" smtClean="0">
                <a:latin typeface="黑体" pitchFamily="49" charset="-122"/>
                <a:ea typeface="黑体" pitchFamily="49" charset="-122"/>
                <a:cs typeface="+mn-cs"/>
              </a:rPr>
              <a:t>地查清事实。处分决定所依据的事实材料和处分决定必须同本人见面，听取本人说明情况和</a:t>
            </a:r>
            <a:r>
              <a:rPr lang="zh-CN" altLang="en-US" sz="3400" dirty="0" smtClean="0">
                <a:solidFill>
                  <a:srgbClr val="FF0000"/>
                </a:solidFill>
                <a:latin typeface="楷体" pitchFamily="49" charset="-122"/>
                <a:ea typeface="楷体" pitchFamily="49" charset="-122"/>
                <a:cs typeface="+mn-cs"/>
              </a:rPr>
              <a:t>申辩</a:t>
            </a:r>
            <a:r>
              <a:rPr lang="zh-CN" altLang="en-US" sz="3400" dirty="0" smtClean="0">
                <a:latin typeface="黑体" pitchFamily="49" charset="-122"/>
                <a:ea typeface="黑体" pitchFamily="49" charset="-122"/>
                <a:cs typeface="+mn-cs"/>
              </a:rPr>
              <a:t>。如果本人对处分决定不服，可以提出</a:t>
            </a:r>
            <a:r>
              <a:rPr lang="zh-CN" altLang="en-US" sz="3400" dirty="0" smtClean="0">
                <a:solidFill>
                  <a:srgbClr val="FF0000"/>
                </a:solidFill>
                <a:latin typeface="楷体" pitchFamily="49" charset="-122"/>
                <a:ea typeface="楷体" pitchFamily="49" charset="-122"/>
                <a:cs typeface="+mn-cs"/>
              </a:rPr>
              <a:t>申诉</a:t>
            </a:r>
            <a:r>
              <a:rPr lang="zh-CN" altLang="en-US" sz="3400" dirty="0" smtClean="0">
                <a:latin typeface="黑体" pitchFamily="49" charset="-122"/>
                <a:ea typeface="黑体" pitchFamily="49" charset="-122"/>
                <a:cs typeface="+mn-cs"/>
              </a:rPr>
              <a:t>，有关党组织必须负责处理或者迅速转递，不得扣压。对于确属坚持错误意见和无理要求的人，要给以</a:t>
            </a:r>
            <a:r>
              <a:rPr lang="zh-CN" altLang="en-US" sz="3400" dirty="0" smtClean="0">
                <a:solidFill>
                  <a:srgbClr val="FF0000"/>
                </a:solidFill>
                <a:latin typeface="楷体" pitchFamily="49" charset="-122"/>
                <a:ea typeface="楷体" pitchFamily="49" charset="-122"/>
                <a:cs typeface="+mn-cs"/>
              </a:rPr>
              <a:t>批评教育</a:t>
            </a:r>
            <a:r>
              <a:rPr lang="zh-CN" altLang="en-US" sz="3400" dirty="0" smtClean="0">
                <a:latin typeface="黑体" pitchFamily="49" charset="-122"/>
                <a:ea typeface="黑体" pitchFamily="49" charset="-122"/>
                <a:cs typeface="+mn-cs"/>
              </a:rPr>
              <a:t>。</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104</a:t>
            </a:fld>
            <a:endParaRPr lang="zh-CN" altLang="en-US"/>
          </a:p>
        </p:txBody>
      </p:sp>
      <p:sp>
        <p:nvSpPr>
          <p:cNvPr id="4" name="矩形 3"/>
          <p:cNvSpPr/>
          <p:nvPr/>
        </p:nvSpPr>
        <p:spPr>
          <a:xfrm>
            <a:off x="2842740" y="1285860"/>
            <a:ext cx="165782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699996" y="5685520"/>
            <a:ext cx="1685016"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298958" y="2815554"/>
            <a:ext cx="78812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6744636" y="3529934"/>
            <a:ext cx="75632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5"/>
                                        </p:tgtEl>
                                      </p:cBhvr>
                                    </p:animEffect>
                                    <p:set>
                                      <p:cBhvr>
                                        <p:cTn id="2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214290"/>
            <a:ext cx="8215369" cy="6297108"/>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第四十二条　党组织如果在维护党的纪律方面</a:t>
            </a:r>
            <a:r>
              <a:rPr lang="zh-CN" altLang="en-US" sz="3600" dirty="0" smtClean="0">
                <a:solidFill>
                  <a:srgbClr val="FF0000"/>
                </a:solidFill>
                <a:latin typeface="楷体" pitchFamily="49" charset="-122"/>
                <a:ea typeface="楷体" pitchFamily="49" charset="-122"/>
                <a:cs typeface="+mn-cs"/>
              </a:rPr>
              <a:t>失职</a:t>
            </a:r>
            <a:r>
              <a:rPr lang="zh-CN" altLang="en-US" sz="3600" dirty="0" smtClean="0">
                <a:latin typeface="黑体" pitchFamily="49" charset="-122"/>
                <a:ea typeface="黑体" pitchFamily="49" charset="-122"/>
                <a:cs typeface="+mn-cs"/>
              </a:rPr>
              <a:t>，必须受到追究。</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对于严重违犯党的纪律、本身又不能</a:t>
            </a:r>
            <a:r>
              <a:rPr lang="zh-CN" altLang="en-US" sz="3600" dirty="0" smtClean="0">
                <a:solidFill>
                  <a:srgbClr val="FF0000"/>
                </a:solidFill>
                <a:latin typeface="楷体" pitchFamily="49" charset="-122"/>
                <a:ea typeface="楷体" pitchFamily="49" charset="-122"/>
                <a:cs typeface="+mn-cs"/>
              </a:rPr>
              <a:t>纠正</a:t>
            </a:r>
            <a:r>
              <a:rPr lang="zh-CN" altLang="en-US" sz="3600" dirty="0" smtClean="0">
                <a:latin typeface="黑体" pitchFamily="49" charset="-122"/>
                <a:ea typeface="黑体" pitchFamily="49" charset="-122"/>
                <a:cs typeface="+mn-cs"/>
              </a:rPr>
              <a:t>的党组织，上一级党的委员会在查明核实后，应根据情节严重的程度，作出进行</a:t>
            </a:r>
            <a:r>
              <a:rPr lang="zh-CN" altLang="en-US" sz="3600" dirty="0" smtClean="0">
                <a:solidFill>
                  <a:srgbClr val="FF0000"/>
                </a:solidFill>
                <a:latin typeface="楷体" pitchFamily="49" charset="-122"/>
                <a:ea typeface="楷体" pitchFamily="49" charset="-122"/>
                <a:cs typeface="+mn-cs"/>
              </a:rPr>
              <a:t>改组</a:t>
            </a:r>
            <a:r>
              <a:rPr lang="zh-CN" altLang="en-US" sz="3600" dirty="0" smtClean="0">
                <a:latin typeface="黑体" pitchFamily="49" charset="-122"/>
                <a:ea typeface="黑体" pitchFamily="49" charset="-122"/>
                <a:cs typeface="+mn-cs"/>
              </a:rPr>
              <a:t>或予以</a:t>
            </a:r>
            <a:r>
              <a:rPr lang="zh-CN" altLang="en-US" sz="3600" dirty="0" smtClean="0">
                <a:solidFill>
                  <a:srgbClr val="FF0000"/>
                </a:solidFill>
                <a:latin typeface="楷体" pitchFamily="49" charset="-122"/>
                <a:ea typeface="楷体" pitchFamily="49" charset="-122"/>
                <a:cs typeface="+mn-cs"/>
              </a:rPr>
              <a:t>解散</a:t>
            </a:r>
            <a:r>
              <a:rPr lang="zh-CN" altLang="en-US" sz="3600" dirty="0" smtClean="0">
                <a:latin typeface="黑体" pitchFamily="49" charset="-122"/>
                <a:ea typeface="黑体" pitchFamily="49" charset="-122"/>
                <a:cs typeface="+mn-cs"/>
              </a:rPr>
              <a:t>的决定，并报</a:t>
            </a:r>
            <a:r>
              <a:rPr lang="zh-CN" altLang="en-US" sz="3600" dirty="0" smtClean="0">
                <a:solidFill>
                  <a:srgbClr val="FF0000"/>
                </a:solidFill>
                <a:latin typeface="楷体" pitchFamily="49" charset="-122"/>
                <a:ea typeface="楷体" pitchFamily="49" charset="-122"/>
                <a:cs typeface="+mn-cs"/>
              </a:rPr>
              <a:t>再</a:t>
            </a:r>
            <a:r>
              <a:rPr lang="zh-CN" altLang="en-US" sz="3600" dirty="0" smtClean="0">
                <a:latin typeface="黑体" pitchFamily="49" charset="-122"/>
                <a:ea typeface="黑体" pitchFamily="49" charset="-122"/>
                <a:cs typeface="+mn-cs"/>
              </a:rPr>
              <a:t>上一级党的委员会审查批准，正式宣布执行。</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105</a:t>
            </a:fld>
            <a:endParaRPr lang="zh-CN" altLang="en-US"/>
          </a:p>
        </p:txBody>
      </p:sp>
      <p:sp>
        <p:nvSpPr>
          <p:cNvPr id="4" name="矩形 3"/>
          <p:cNvSpPr/>
          <p:nvPr/>
        </p:nvSpPr>
        <p:spPr>
          <a:xfrm>
            <a:off x="2544542" y="425676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4843004" y="427150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13414" y="5027830"/>
            <a:ext cx="50006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动作按钮: 第一张 6">
            <a:hlinkClick r:id="rId2" action="ppaction://hlinksldjump" highlightClick="1"/>
          </p:cNvPr>
          <p:cNvSpPr/>
          <p:nvPr/>
        </p:nvSpPr>
        <p:spPr>
          <a:xfrm>
            <a:off x="4000496" y="6357958"/>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
          <p:cNvSpPr txBox="1"/>
          <p:nvPr/>
        </p:nvSpPr>
        <p:spPr>
          <a:xfrm>
            <a:off x="4480229" y="6488692"/>
            <a:ext cx="3877985" cy="369332"/>
          </a:xfrm>
          <a:prstGeom prst="rect">
            <a:avLst/>
          </a:prstGeom>
          <a:noFill/>
        </p:spPr>
        <p:txBody>
          <a:bodyPr wrap="none" rtlCol="0">
            <a:spAutoFit/>
          </a:bodyPr>
          <a:lstStyle/>
          <a:p>
            <a:r>
              <a:rPr lang="zh-CN" altLang="en-US" dirty="0" smtClean="0">
                <a:solidFill>
                  <a:srgbClr val="FF5050"/>
                </a:solidFill>
                <a:latin typeface="黑体" pitchFamily="49" charset="-122"/>
                <a:ea typeface="黑体" pitchFamily="49" charset="-122"/>
              </a:rPr>
              <a:t>点击此处返回目录页，或翻页继续。</a:t>
            </a:r>
            <a:endParaRPr lang="zh-CN" altLang="en-US" dirty="0">
              <a:solidFill>
                <a:srgbClr val="FF5050"/>
              </a:solidFill>
              <a:latin typeface="黑体" pitchFamily="49" charset="-122"/>
              <a:ea typeface="黑体" pitchFamily="49" charset="-122"/>
            </a:endParaRPr>
          </a:p>
        </p:txBody>
      </p:sp>
      <p:sp>
        <p:nvSpPr>
          <p:cNvPr id="9" name="矩形 8"/>
          <p:cNvSpPr/>
          <p:nvPr/>
        </p:nvSpPr>
        <p:spPr>
          <a:xfrm>
            <a:off x="1142976" y="271462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998764" y="117201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9"/>
                                        </p:tgtEl>
                                      </p:cBhvr>
                                    </p:animEffect>
                                    <p:set>
                                      <p:cBhvr>
                                        <p:cTn id="12" dur="1" fill="hold">
                                          <p:stCondLst>
                                            <p:cond delay="499"/>
                                          </p:stCondLst>
                                        </p:cTn>
                                        <p:tgtEl>
                                          <p:spTgt spid="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4"/>
                                        </p:tgtEl>
                                      </p:cBhvr>
                                    </p:animEffect>
                                    <p:set>
                                      <p:cBhvr>
                                        <p:cTn id="17" dur="1" fill="hold">
                                          <p:stCondLst>
                                            <p:cond delay="499"/>
                                          </p:stCondLst>
                                        </p:cTn>
                                        <p:tgtEl>
                                          <p:spTgt spid="4"/>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5"/>
                                        </p:tgtEl>
                                      </p:cBhvr>
                                    </p:animEffect>
                                    <p:set>
                                      <p:cBhvr>
                                        <p:cTn id="22" dur="1" fill="hold">
                                          <p:stCondLst>
                                            <p:cond delay="499"/>
                                          </p:stCondLst>
                                        </p:cTn>
                                        <p:tgtEl>
                                          <p:spTgt spid="5"/>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6"/>
                                        </p:tgtEl>
                                      </p:cBhvr>
                                    </p:animEffect>
                                    <p:set>
                                      <p:cBhvr>
                                        <p:cTn id="27"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9" grpId="0" animBg="1"/>
      <p:bldP spid="10" grpId="0" animBg="1"/>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txBox="1">
            <a:spLocks noGrp="1"/>
          </p:cNvSpPr>
          <p:nvPr>
            <p:ph type="title"/>
          </p:nvPr>
        </p:nvSpPr>
        <p:spPr>
          <a:xfrm>
            <a:off x="1259588" y="3088187"/>
            <a:ext cx="6955750" cy="769441"/>
          </a:xfrm>
          <a:prstGeom prst="rect">
            <a:avLst/>
          </a:prstGeom>
          <a:noFill/>
        </p:spPr>
        <p:txBody>
          <a:bodyPr wrap="none" rtlCol="0">
            <a:spAutoFit/>
          </a:bodyPr>
          <a:lstStyle/>
          <a:p>
            <a:r>
              <a:rPr lang="zh-CN" altLang="en-US" dirty="0" smtClean="0">
                <a:latin typeface="黑体" pitchFamily="49" charset="-122"/>
                <a:ea typeface="黑体" pitchFamily="49" charset="-122"/>
              </a:rPr>
              <a:t>第八章　党的纪律检查机关</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106</a:t>
            </a:fld>
            <a:endParaRPr lang="zh-CN" altLang="en-US"/>
          </a:p>
        </p:txBody>
      </p:sp>
      <p:pic>
        <p:nvPicPr>
          <p:cNvPr id="4" name="Picture 2" descr="C:\Users\lenovo\Desktop\两学一做\党章\5698746_123803031000_2 - 副本.jpg"/>
          <p:cNvPicPr>
            <a:picLocks noChangeAspect="1" noChangeArrowheads="1"/>
          </p:cNvPicPr>
          <p:nvPr/>
        </p:nvPicPr>
        <p:blipFill>
          <a:blip r:embed="rId2"/>
          <a:srcRect/>
          <a:stretch>
            <a:fillRect/>
          </a:stretch>
        </p:blipFill>
        <p:spPr bwMode="auto">
          <a:xfrm>
            <a:off x="214282" y="214290"/>
            <a:ext cx="1998087" cy="1214422"/>
          </a:xfrm>
          <a:prstGeom prst="rect">
            <a:avLst/>
          </a:prstGeom>
          <a:noFill/>
        </p:spPr>
      </p:pic>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500042"/>
            <a:ext cx="8215369" cy="5521512"/>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第四十三条　党的中央纪律检查委员会在党的</a:t>
            </a:r>
            <a:r>
              <a:rPr lang="zh-CN" altLang="en-US" sz="3600" dirty="0" smtClean="0">
                <a:solidFill>
                  <a:srgbClr val="FF0000"/>
                </a:solidFill>
                <a:latin typeface="楷体" pitchFamily="49" charset="-122"/>
                <a:ea typeface="楷体" pitchFamily="49" charset="-122"/>
                <a:cs typeface="+mn-cs"/>
              </a:rPr>
              <a:t>中央委员会</a:t>
            </a:r>
            <a:r>
              <a:rPr lang="zh-CN" altLang="en-US" sz="3600" dirty="0" smtClean="0">
                <a:latin typeface="黑体" pitchFamily="49" charset="-122"/>
                <a:ea typeface="黑体" pitchFamily="49" charset="-122"/>
                <a:cs typeface="+mn-cs"/>
              </a:rPr>
              <a:t>领导下进行工作。党的地方各级纪律检查委员会和基层纪律检查委员会在</a:t>
            </a:r>
            <a:r>
              <a:rPr lang="zh-CN" altLang="en-US" sz="3600" dirty="0" smtClean="0">
                <a:solidFill>
                  <a:srgbClr val="FF0000"/>
                </a:solidFill>
                <a:latin typeface="楷体" pitchFamily="49" charset="-122"/>
                <a:ea typeface="楷体" pitchFamily="49" charset="-122"/>
                <a:cs typeface="+mn-cs"/>
              </a:rPr>
              <a:t>同级</a:t>
            </a:r>
            <a:r>
              <a:rPr lang="zh-CN" altLang="en-US" sz="3600" dirty="0" smtClean="0">
                <a:latin typeface="黑体" pitchFamily="49" charset="-122"/>
                <a:ea typeface="黑体" pitchFamily="49" charset="-122"/>
                <a:cs typeface="+mn-cs"/>
              </a:rPr>
              <a:t>党的委员会和</a:t>
            </a:r>
            <a:r>
              <a:rPr lang="zh-CN" altLang="en-US" sz="3600" dirty="0" smtClean="0">
                <a:solidFill>
                  <a:srgbClr val="FF0000"/>
                </a:solidFill>
                <a:latin typeface="楷体" pitchFamily="49" charset="-122"/>
                <a:ea typeface="楷体" pitchFamily="49" charset="-122"/>
                <a:cs typeface="+mn-cs"/>
              </a:rPr>
              <a:t>上级</a:t>
            </a:r>
            <a:r>
              <a:rPr lang="zh-CN" altLang="en-US" sz="3600" dirty="0" smtClean="0">
                <a:latin typeface="黑体" pitchFamily="49" charset="-122"/>
                <a:ea typeface="黑体" pitchFamily="49" charset="-122"/>
                <a:cs typeface="+mn-cs"/>
              </a:rPr>
              <a:t>纪律检查委员会双重领导下进行工作。</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党的各级纪律检查委员会每届任期和</a:t>
            </a:r>
            <a:r>
              <a:rPr lang="zh-CN" altLang="en-US" sz="3600" dirty="0" smtClean="0">
                <a:solidFill>
                  <a:srgbClr val="FF0000"/>
                </a:solidFill>
                <a:latin typeface="楷体" pitchFamily="49" charset="-122"/>
                <a:ea typeface="楷体" pitchFamily="49" charset="-122"/>
                <a:cs typeface="+mn-cs"/>
              </a:rPr>
              <a:t>同级</a:t>
            </a:r>
            <a:r>
              <a:rPr lang="zh-CN" altLang="en-US" sz="3600" dirty="0" smtClean="0">
                <a:latin typeface="黑体" pitchFamily="49" charset="-122"/>
                <a:ea typeface="黑体" pitchFamily="49" charset="-122"/>
                <a:cs typeface="+mn-cs"/>
              </a:rPr>
              <a:t>党的委员会相同。</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107</a:t>
            </a:fld>
            <a:endParaRPr lang="zh-CN" altLang="en-US"/>
          </a:p>
        </p:txBody>
      </p:sp>
      <p:sp>
        <p:nvSpPr>
          <p:cNvPr id="4" name="矩形 3"/>
          <p:cNvSpPr/>
          <p:nvPr/>
        </p:nvSpPr>
        <p:spPr>
          <a:xfrm>
            <a:off x="2943674" y="1443484"/>
            <a:ext cx="227126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914310" y="302756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542900" y="2985624"/>
            <a:ext cx="102962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1128462" y="528638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203726"/>
            <a:ext cx="8215369" cy="6297108"/>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党的中央纪律检查委员会全体会议，选举常务委员会和书记、副书记，并报党的</a:t>
            </a:r>
            <a:r>
              <a:rPr lang="zh-CN" altLang="en-US" sz="3600" dirty="0" smtClean="0">
                <a:solidFill>
                  <a:srgbClr val="FF0000"/>
                </a:solidFill>
                <a:latin typeface="楷体" pitchFamily="49" charset="-122"/>
                <a:ea typeface="楷体" pitchFamily="49" charset="-122"/>
                <a:cs typeface="+mn-cs"/>
              </a:rPr>
              <a:t>中央委员会</a:t>
            </a:r>
            <a:r>
              <a:rPr lang="zh-CN" altLang="en-US" sz="3600" dirty="0" smtClean="0">
                <a:latin typeface="黑体" pitchFamily="49" charset="-122"/>
                <a:ea typeface="黑体" pitchFamily="49" charset="-122"/>
                <a:cs typeface="+mn-cs"/>
              </a:rPr>
              <a:t>批准。党的地方各级纪律检查委员会全体会议，选举常务委员会和书记、副书记，并由</a:t>
            </a:r>
            <a:r>
              <a:rPr lang="zh-CN" altLang="en-US" sz="3600" dirty="0" smtClean="0">
                <a:solidFill>
                  <a:srgbClr val="FF0000"/>
                </a:solidFill>
                <a:latin typeface="楷体" pitchFamily="49" charset="-122"/>
                <a:ea typeface="楷体" pitchFamily="49" charset="-122"/>
                <a:cs typeface="+mn-cs"/>
              </a:rPr>
              <a:t>同级</a:t>
            </a:r>
            <a:r>
              <a:rPr lang="zh-CN" altLang="en-US" sz="3600" dirty="0" smtClean="0">
                <a:latin typeface="黑体" pitchFamily="49" charset="-122"/>
                <a:ea typeface="黑体" pitchFamily="49" charset="-122"/>
                <a:cs typeface="+mn-cs"/>
              </a:rPr>
              <a:t>党的委员会通过，报</a:t>
            </a:r>
            <a:r>
              <a:rPr lang="zh-CN" altLang="en-US" sz="3600" dirty="0" smtClean="0">
                <a:solidFill>
                  <a:srgbClr val="FF0000"/>
                </a:solidFill>
                <a:latin typeface="楷体" pitchFamily="49" charset="-122"/>
                <a:ea typeface="楷体" pitchFamily="49" charset="-122"/>
                <a:cs typeface="+mn-cs"/>
              </a:rPr>
              <a:t>上级</a:t>
            </a:r>
            <a:r>
              <a:rPr lang="zh-CN" altLang="en-US" sz="3600" dirty="0" smtClean="0">
                <a:latin typeface="黑体" pitchFamily="49" charset="-122"/>
                <a:ea typeface="黑体" pitchFamily="49" charset="-122"/>
                <a:cs typeface="+mn-cs"/>
              </a:rPr>
              <a:t>党的委员会批准。党的基层委员会是设立纪律检查委员会，还是设立纪律检查委员，由它的上一级党</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108</a:t>
            </a:fld>
            <a:endParaRPr lang="zh-CN" altLang="en-US"/>
          </a:p>
        </p:txBody>
      </p:sp>
      <p:sp>
        <p:nvSpPr>
          <p:cNvPr id="4" name="矩形 3"/>
          <p:cNvSpPr/>
          <p:nvPr/>
        </p:nvSpPr>
        <p:spPr>
          <a:xfrm>
            <a:off x="5742202" y="347094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000364" y="422956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1583480" y="1928802"/>
            <a:ext cx="228601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214290"/>
            <a:ext cx="8215369" cy="6297108"/>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组织根据具体情况决定。党的总支部委员会和支部委员会设</a:t>
            </a:r>
            <a:r>
              <a:rPr lang="zh-CN" altLang="en-US" sz="3600" dirty="0" smtClean="0">
                <a:solidFill>
                  <a:srgbClr val="FF0000"/>
                </a:solidFill>
                <a:latin typeface="楷体" pitchFamily="49" charset="-122"/>
                <a:ea typeface="楷体" pitchFamily="49" charset="-122"/>
                <a:cs typeface="+mn-cs"/>
              </a:rPr>
              <a:t>纪律检查委员</a:t>
            </a:r>
            <a:r>
              <a:rPr lang="zh-CN" altLang="en-US" sz="3600" dirty="0" smtClean="0">
                <a:latin typeface="黑体" pitchFamily="49" charset="-122"/>
                <a:ea typeface="黑体" pitchFamily="49" charset="-122"/>
                <a:cs typeface="+mn-cs"/>
              </a:rPr>
              <a:t>。</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党的中央纪律检查委员会根据工作需要，可以向中央一级党和国家机关派驻党的纪律检查</a:t>
            </a:r>
            <a:r>
              <a:rPr lang="zh-CN" altLang="en-US" sz="3600" dirty="0" smtClean="0">
                <a:solidFill>
                  <a:srgbClr val="FF0000"/>
                </a:solidFill>
                <a:latin typeface="楷体" pitchFamily="49" charset="-122"/>
                <a:ea typeface="楷体" pitchFamily="49" charset="-122"/>
                <a:cs typeface="+mn-cs"/>
              </a:rPr>
              <a:t>组</a:t>
            </a:r>
            <a:r>
              <a:rPr lang="zh-CN" altLang="en-US" sz="3600" dirty="0" smtClean="0">
                <a:latin typeface="黑体" pitchFamily="49" charset="-122"/>
                <a:ea typeface="黑体" pitchFamily="49" charset="-122"/>
                <a:cs typeface="+mn-cs"/>
              </a:rPr>
              <a:t>或纪律检查</a:t>
            </a:r>
            <a:r>
              <a:rPr lang="zh-CN" altLang="en-US" sz="3600" dirty="0" smtClean="0">
                <a:solidFill>
                  <a:srgbClr val="FF0000"/>
                </a:solidFill>
                <a:latin typeface="楷体" pitchFamily="49" charset="-122"/>
                <a:ea typeface="楷体" pitchFamily="49" charset="-122"/>
                <a:cs typeface="+mn-cs"/>
              </a:rPr>
              <a:t>员</a:t>
            </a:r>
            <a:r>
              <a:rPr lang="zh-CN" altLang="en-US" sz="3600" dirty="0" smtClean="0">
                <a:latin typeface="黑体" pitchFamily="49" charset="-122"/>
                <a:ea typeface="黑体" pitchFamily="49" charset="-122"/>
                <a:cs typeface="+mn-cs"/>
              </a:rPr>
              <a:t>。纪律检查组</a:t>
            </a:r>
            <a:r>
              <a:rPr lang="zh-CN" altLang="en-US" sz="3600" dirty="0" smtClean="0">
                <a:solidFill>
                  <a:srgbClr val="FF0000"/>
                </a:solidFill>
                <a:latin typeface="楷体" pitchFamily="49" charset="-122"/>
                <a:ea typeface="楷体" pitchFamily="49" charset="-122"/>
                <a:cs typeface="+mn-cs"/>
              </a:rPr>
              <a:t>组长</a:t>
            </a:r>
            <a:r>
              <a:rPr lang="zh-CN" altLang="en-US" sz="3600" dirty="0" smtClean="0">
                <a:latin typeface="黑体" pitchFamily="49" charset="-122"/>
                <a:ea typeface="黑体" pitchFamily="49" charset="-122"/>
                <a:cs typeface="+mn-cs"/>
              </a:rPr>
              <a:t>或纪律检查</a:t>
            </a:r>
            <a:r>
              <a:rPr lang="zh-CN" altLang="en-US" sz="3600" dirty="0" smtClean="0">
                <a:solidFill>
                  <a:srgbClr val="FF0000"/>
                </a:solidFill>
                <a:latin typeface="楷体" pitchFamily="49" charset="-122"/>
                <a:ea typeface="楷体" pitchFamily="49" charset="-122"/>
                <a:cs typeface="+mn-cs"/>
              </a:rPr>
              <a:t>员</a:t>
            </a:r>
            <a:r>
              <a:rPr lang="zh-CN" altLang="en-US" sz="3600" dirty="0" smtClean="0">
                <a:latin typeface="黑体" pitchFamily="49" charset="-122"/>
                <a:ea typeface="黑体" pitchFamily="49" charset="-122"/>
                <a:cs typeface="+mn-cs"/>
              </a:rPr>
              <a:t>可以列席该机关党的领导组织的有关会议。他们的工作必须受到该机关党的领导组织的支持。</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109</a:t>
            </a:fld>
            <a:endParaRPr lang="zh-CN" altLang="en-US"/>
          </a:p>
        </p:txBody>
      </p:sp>
      <p:sp>
        <p:nvSpPr>
          <p:cNvPr id="5" name="矩形 4"/>
          <p:cNvSpPr/>
          <p:nvPr/>
        </p:nvSpPr>
        <p:spPr>
          <a:xfrm>
            <a:off x="4820681" y="1071546"/>
            <a:ext cx="2714644"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3914544" y="3401104"/>
            <a:ext cx="42862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6658216" y="3429000"/>
            <a:ext cx="42862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2071670" y="4143380"/>
            <a:ext cx="857256"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5286380" y="4143380"/>
            <a:ext cx="42862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8"/>
                                        </p:tgtEl>
                                      </p:cBhvr>
                                    </p:animEffect>
                                    <p:set>
                                      <p:cBhvr>
                                        <p:cTn id="22" dur="1" fill="hold">
                                          <p:stCondLst>
                                            <p:cond delay="499"/>
                                          </p:stCondLst>
                                        </p:cTn>
                                        <p:tgtEl>
                                          <p:spTgt spid="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9"/>
                                        </p:tgtEl>
                                      </p:cBhvr>
                                    </p:animEffect>
                                    <p:set>
                                      <p:cBhvr>
                                        <p:cTn id="27"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428604"/>
            <a:ext cx="8243918" cy="5786454"/>
          </a:xfrm>
        </p:spPr>
        <p:txBody>
          <a:bodyPr>
            <a:noAutofit/>
          </a:bodyPr>
          <a:lstStyle/>
          <a:p>
            <a:pPr algn="l">
              <a:lnSpc>
                <a:spcPct val="140000"/>
              </a:lnSpc>
            </a:pPr>
            <a:r>
              <a:rPr lang="zh-CN" altLang="en-US" sz="3600" dirty="0" smtClean="0">
                <a:latin typeface="黑体" pitchFamily="49" charset="-122"/>
                <a:ea typeface="黑体" pitchFamily="49" charset="-122"/>
              </a:rPr>
              <a:t>    （八）发扬社会主义新风尚，带头实践社会主义</a:t>
            </a:r>
            <a:r>
              <a:rPr lang="zh-CN" altLang="en-US" sz="3600" dirty="0" smtClean="0">
                <a:solidFill>
                  <a:srgbClr val="FF0000"/>
                </a:solidFill>
                <a:latin typeface="楷体" pitchFamily="49" charset="-122"/>
                <a:ea typeface="楷体" pitchFamily="49" charset="-122"/>
              </a:rPr>
              <a:t>荣辱观</a:t>
            </a:r>
            <a:r>
              <a:rPr lang="zh-CN" altLang="en-US" sz="3600" dirty="0" smtClean="0">
                <a:latin typeface="黑体" pitchFamily="49" charset="-122"/>
                <a:ea typeface="黑体" pitchFamily="49" charset="-122"/>
              </a:rPr>
              <a:t>，提倡共产主义道德，为了保护国家和</a:t>
            </a:r>
            <a:r>
              <a:rPr lang="zh-CN" altLang="en-US" sz="3600" dirty="0" smtClean="0">
                <a:solidFill>
                  <a:srgbClr val="FF0000"/>
                </a:solidFill>
                <a:latin typeface="楷体" pitchFamily="49" charset="-122"/>
                <a:ea typeface="楷体" pitchFamily="49" charset="-122"/>
              </a:rPr>
              <a:t>人民</a:t>
            </a:r>
            <a:r>
              <a:rPr lang="zh-CN" altLang="en-US" sz="3600" dirty="0" smtClean="0">
                <a:latin typeface="黑体" pitchFamily="49" charset="-122"/>
                <a:ea typeface="黑体" pitchFamily="49" charset="-122"/>
              </a:rPr>
              <a:t>的利益，在一切</a:t>
            </a:r>
            <a:r>
              <a:rPr lang="zh-CN" altLang="en-US" sz="3600" dirty="0" smtClean="0">
                <a:solidFill>
                  <a:srgbClr val="FF0000"/>
                </a:solidFill>
                <a:latin typeface="楷体" pitchFamily="49" charset="-122"/>
                <a:ea typeface="楷体" pitchFamily="49" charset="-122"/>
              </a:rPr>
              <a:t>困难</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危险</a:t>
            </a:r>
            <a:r>
              <a:rPr lang="zh-CN" altLang="en-US" sz="3600" dirty="0" smtClean="0">
                <a:latin typeface="黑体" pitchFamily="49" charset="-122"/>
                <a:ea typeface="黑体" pitchFamily="49" charset="-122"/>
              </a:rPr>
              <a:t>的时刻挺身而出，英勇斗争，不怕</a:t>
            </a:r>
            <a:r>
              <a:rPr lang="zh-CN" altLang="en-US" sz="3600" dirty="0" smtClean="0">
                <a:solidFill>
                  <a:srgbClr val="FF0000"/>
                </a:solidFill>
                <a:latin typeface="楷体" pitchFamily="49" charset="-122"/>
                <a:ea typeface="楷体" pitchFamily="49" charset="-122"/>
              </a:rPr>
              <a:t>牺牲</a:t>
            </a:r>
            <a:r>
              <a:rPr lang="zh-CN" altLang="en-US" sz="3600" dirty="0" smtClean="0">
                <a:latin typeface="黑体" pitchFamily="49" charset="-122"/>
                <a:ea typeface="黑体" pitchFamily="49" charset="-122"/>
              </a:rPr>
              <a:t>。</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11</a:t>
            </a:fld>
            <a:endParaRPr lang="zh-CN" altLang="en-US"/>
          </a:p>
        </p:txBody>
      </p:sp>
      <p:sp>
        <p:nvSpPr>
          <p:cNvPr id="4" name="矩形 3"/>
          <p:cNvSpPr/>
          <p:nvPr/>
        </p:nvSpPr>
        <p:spPr>
          <a:xfrm>
            <a:off x="1142976" y="382813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2542240" y="385532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2542240" y="458675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456186" y="2199806"/>
            <a:ext cx="135732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825954" y="305706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动作按钮: 第一张 8">
            <a:hlinkClick r:id="rId2" action="ppaction://hlinksldjump" highlightClick="1"/>
          </p:cNvPr>
          <p:cNvSpPr/>
          <p:nvPr/>
        </p:nvSpPr>
        <p:spPr>
          <a:xfrm>
            <a:off x="4000496" y="4714884"/>
            <a:ext cx="285752" cy="312945"/>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TextBox 9"/>
          <p:cNvSpPr txBox="1"/>
          <p:nvPr/>
        </p:nvSpPr>
        <p:spPr>
          <a:xfrm>
            <a:off x="4300762" y="4729398"/>
            <a:ext cx="3877985" cy="369332"/>
          </a:xfrm>
          <a:prstGeom prst="rect">
            <a:avLst/>
          </a:prstGeom>
          <a:noFill/>
        </p:spPr>
        <p:txBody>
          <a:bodyPr wrap="none" rtlCol="0">
            <a:spAutoFit/>
          </a:bodyPr>
          <a:lstStyle/>
          <a:p>
            <a:r>
              <a:rPr lang="zh-CN" altLang="en-US" dirty="0" smtClean="0">
                <a:solidFill>
                  <a:srgbClr val="FF0000"/>
                </a:solidFill>
                <a:latin typeface="黑体" pitchFamily="49" charset="-122"/>
                <a:ea typeface="黑体" pitchFamily="49" charset="-122"/>
              </a:rPr>
              <a:t>返回看其他内容，或翻页继续学习。</a:t>
            </a:r>
            <a:endParaRPr lang="zh-CN" altLang="en-US"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8"/>
                                        </p:tgtEl>
                                      </p:cBhvr>
                                    </p:animEffect>
                                    <p:set>
                                      <p:cBhvr>
                                        <p:cTn id="12" dur="1" fill="hold">
                                          <p:stCondLst>
                                            <p:cond delay="499"/>
                                          </p:stCondLst>
                                        </p:cTn>
                                        <p:tgtEl>
                                          <p:spTgt spid="8"/>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4"/>
                                        </p:tgtEl>
                                      </p:cBhvr>
                                    </p:animEffect>
                                    <p:set>
                                      <p:cBhvr>
                                        <p:cTn id="17" dur="1" fill="hold">
                                          <p:stCondLst>
                                            <p:cond delay="499"/>
                                          </p:stCondLst>
                                        </p:cTn>
                                        <p:tgtEl>
                                          <p:spTgt spid="4"/>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5"/>
                                        </p:tgtEl>
                                      </p:cBhvr>
                                    </p:animEffect>
                                    <p:set>
                                      <p:cBhvr>
                                        <p:cTn id="22" dur="1" fill="hold">
                                          <p:stCondLst>
                                            <p:cond delay="499"/>
                                          </p:stCondLst>
                                        </p:cTn>
                                        <p:tgtEl>
                                          <p:spTgt spid="5"/>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6"/>
                                        </p:tgtEl>
                                      </p:cBhvr>
                                    </p:animEffect>
                                    <p:set>
                                      <p:cBhvr>
                                        <p:cTn id="27"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214290"/>
            <a:ext cx="8215369" cy="6297108"/>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第四十四条　党的各级纪律检查委员会的主要任务是：维护党的章程和其他党内法规，检查党的路线、</a:t>
            </a:r>
            <a:r>
              <a:rPr lang="zh-CN" altLang="en-US" sz="3600" dirty="0" smtClean="0">
                <a:solidFill>
                  <a:srgbClr val="FF0000"/>
                </a:solidFill>
                <a:latin typeface="楷体" pitchFamily="49" charset="-122"/>
                <a:ea typeface="楷体" pitchFamily="49" charset="-122"/>
                <a:cs typeface="+mn-cs"/>
              </a:rPr>
              <a:t>方针</a:t>
            </a:r>
            <a:r>
              <a:rPr lang="zh-CN" altLang="en-US" sz="3600" dirty="0" smtClean="0">
                <a:latin typeface="黑体" pitchFamily="49" charset="-122"/>
                <a:ea typeface="黑体" pitchFamily="49" charset="-122"/>
                <a:cs typeface="+mn-cs"/>
              </a:rPr>
              <a:t>、</a:t>
            </a:r>
            <a:r>
              <a:rPr lang="zh-CN" altLang="en-US" sz="3600" dirty="0" smtClean="0">
                <a:solidFill>
                  <a:srgbClr val="FF0000"/>
                </a:solidFill>
                <a:latin typeface="楷体" pitchFamily="49" charset="-122"/>
                <a:ea typeface="楷体" pitchFamily="49" charset="-122"/>
                <a:cs typeface="+mn-cs"/>
              </a:rPr>
              <a:t>政策</a:t>
            </a:r>
            <a:r>
              <a:rPr lang="zh-CN" altLang="en-US" sz="3600" dirty="0" smtClean="0">
                <a:latin typeface="黑体" pitchFamily="49" charset="-122"/>
                <a:ea typeface="黑体" pitchFamily="49" charset="-122"/>
                <a:cs typeface="+mn-cs"/>
              </a:rPr>
              <a:t>和</a:t>
            </a:r>
            <a:r>
              <a:rPr lang="zh-CN" altLang="en-US" sz="3600" dirty="0" smtClean="0">
                <a:solidFill>
                  <a:srgbClr val="FF0000"/>
                </a:solidFill>
                <a:latin typeface="楷体" pitchFamily="49" charset="-122"/>
                <a:ea typeface="楷体" pitchFamily="49" charset="-122"/>
                <a:cs typeface="+mn-cs"/>
              </a:rPr>
              <a:t>决议</a:t>
            </a:r>
            <a:r>
              <a:rPr lang="zh-CN" altLang="en-US" sz="3600" dirty="0" smtClean="0">
                <a:latin typeface="黑体" pitchFamily="49" charset="-122"/>
                <a:ea typeface="黑体" pitchFamily="49" charset="-122"/>
                <a:cs typeface="+mn-cs"/>
              </a:rPr>
              <a:t>的执行情况，协助党的委员会加强党风建设和组织协调反腐败工作。</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各级纪律检查委员会要经常对党员进行遵守</a:t>
            </a:r>
            <a:r>
              <a:rPr lang="zh-CN" altLang="en-US" sz="3600" dirty="0" smtClean="0">
                <a:solidFill>
                  <a:srgbClr val="FF0000"/>
                </a:solidFill>
                <a:latin typeface="楷体" pitchFamily="49" charset="-122"/>
                <a:ea typeface="楷体" pitchFamily="49" charset="-122"/>
                <a:cs typeface="+mn-cs"/>
              </a:rPr>
              <a:t>纪律</a:t>
            </a:r>
            <a:r>
              <a:rPr lang="zh-CN" altLang="en-US" sz="3600" dirty="0" smtClean="0">
                <a:latin typeface="黑体" pitchFamily="49" charset="-122"/>
                <a:ea typeface="黑体" pitchFamily="49" charset="-122"/>
                <a:cs typeface="+mn-cs"/>
              </a:rPr>
              <a:t>的教育，作出关于维护党纪的决定；对党员领导干部行使</a:t>
            </a:r>
            <a:r>
              <a:rPr lang="zh-CN" altLang="en-US" sz="3600" dirty="0" smtClean="0">
                <a:solidFill>
                  <a:srgbClr val="FF0000"/>
                </a:solidFill>
                <a:latin typeface="楷体" pitchFamily="49" charset="-122"/>
                <a:ea typeface="楷体" pitchFamily="49" charset="-122"/>
                <a:cs typeface="+mn-cs"/>
              </a:rPr>
              <a:t>权力</a:t>
            </a:r>
            <a:r>
              <a:rPr lang="zh-CN" altLang="en-US" sz="3600" dirty="0" smtClean="0">
                <a:latin typeface="黑体" pitchFamily="49" charset="-122"/>
                <a:ea typeface="黑体" pitchFamily="49" charset="-122"/>
                <a:cs typeface="+mn-cs"/>
              </a:rPr>
              <a:t>进</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110</a:t>
            </a:fld>
            <a:endParaRPr lang="zh-CN" altLang="en-US"/>
          </a:p>
        </p:txBody>
      </p:sp>
      <p:sp>
        <p:nvSpPr>
          <p:cNvPr id="4" name="矩形 3"/>
          <p:cNvSpPr/>
          <p:nvPr/>
        </p:nvSpPr>
        <p:spPr>
          <a:xfrm>
            <a:off x="6673198" y="192880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8001024" y="1928802"/>
            <a:ext cx="57150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57658" y="2714620"/>
            <a:ext cx="45812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2556988" y="504257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7106697" y="5796107"/>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1586118" y="2714620"/>
            <a:ext cx="91418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par>
                                <p:cTn id="13" presetID="22" presetClass="exit" presetSubtype="8" fill="hold" grpId="0" nodeType="withEffect">
                                  <p:stCondLst>
                                    <p:cond delay="0"/>
                                  </p:stCondLst>
                                  <p:childTnLst>
                                    <p:animEffect transition="out" filter="wipe(left)">
                                      <p:cBhvr>
                                        <p:cTn id="14" dur="500"/>
                                        <p:tgtEl>
                                          <p:spTgt spid="6"/>
                                        </p:tgtEl>
                                      </p:cBhvr>
                                    </p:animEffect>
                                    <p:set>
                                      <p:cBhvr>
                                        <p:cTn id="15" dur="1" fill="hold">
                                          <p:stCondLst>
                                            <p:cond delay="499"/>
                                          </p:stCondLst>
                                        </p:cTn>
                                        <p:tgtEl>
                                          <p:spTgt spid="6"/>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9"/>
                                        </p:tgtEl>
                                      </p:cBhvr>
                                    </p:animEffect>
                                    <p:set>
                                      <p:cBhvr>
                                        <p:cTn id="20" dur="1" fill="hold">
                                          <p:stCondLst>
                                            <p:cond delay="499"/>
                                          </p:stCondLst>
                                        </p:cTn>
                                        <p:tgtEl>
                                          <p:spTgt spid="9"/>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7"/>
                                        </p:tgtEl>
                                      </p:cBhvr>
                                    </p:animEffect>
                                    <p:set>
                                      <p:cBhvr>
                                        <p:cTn id="25" dur="1" fill="hold">
                                          <p:stCondLst>
                                            <p:cond delay="499"/>
                                          </p:stCondLst>
                                        </p:cTn>
                                        <p:tgtEl>
                                          <p:spTgt spid="7"/>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8"/>
                                        </p:tgtEl>
                                      </p:cBhvr>
                                    </p:animEffect>
                                    <p:set>
                                      <p:cBhvr>
                                        <p:cTn id="30"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214290"/>
            <a:ext cx="8215369" cy="6297108"/>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行</a:t>
            </a:r>
            <a:r>
              <a:rPr lang="zh-CN" altLang="en-US" sz="3600" dirty="0" smtClean="0">
                <a:solidFill>
                  <a:srgbClr val="FF0000"/>
                </a:solidFill>
                <a:latin typeface="楷体" pitchFamily="49" charset="-122"/>
                <a:ea typeface="楷体" pitchFamily="49" charset="-122"/>
                <a:cs typeface="+mn-cs"/>
              </a:rPr>
              <a:t>监督</a:t>
            </a:r>
            <a:r>
              <a:rPr lang="zh-CN" altLang="en-US" sz="3600" dirty="0" smtClean="0">
                <a:latin typeface="黑体" pitchFamily="49" charset="-122"/>
                <a:ea typeface="黑体" pitchFamily="49" charset="-122"/>
                <a:cs typeface="+mn-cs"/>
              </a:rPr>
              <a:t>；检查和处理党的组织和党员违反党的</a:t>
            </a:r>
            <a:r>
              <a:rPr lang="zh-CN" altLang="en-US" sz="3600" dirty="0" smtClean="0">
                <a:solidFill>
                  <a:srgbClr val="FF0000"/>
                </a:solidFill>
                <a:latin typeface="楷体" pitchFamily="49" charset="-122"/>
                <a:ea typeface="楷体" pitchFamily="49" charset="-122"/>
                <a:cs typeface="+mn-cs"/>
              </a:rPr>
              <a:t>章程</a:t>
            </a:r>
            <a:r>
              <a:rPr lang="zh-CN" altLang="en-US" sz="3600" dirty="0" smtClean="0">
                <a:latin typeface="黑体" pitchFamily="49" charset="-122"/>
                <a:ea typeface="黑体" pitchFamily="49" charset="-122"/>
                <a:cs typeface="+mn-cs"/>
              </a:rPr>
              <a:t>和其他党内</a:t>
            </a:r>
            <a:r>
              <a:rPr lang="zh-CN" altLang="en-US" sz="3600" dirty="0" smtClean="0">
                <a:solidFill>
                  <a:srgbClr val="FF0000"/>
                </a:solidFill>
                <a:latin typeface="楷体" pitchFamily="49" charset="-122"/>
                <a:ea typeface="楷体" pitchFamily="49" charset="-122"/>
                <a:cs typeface="+mn-cs"/>
              </a:rPr>
              <a:t>法规</a:t>
            </a:r>
            <a:r>
              <a:rPr lang="zh-CN" altLang="en-US" sz="3600" dirty="0" smtClean="0">
                <a:latin typeface="黑体" pitchFamily="49" charset="-122"/>
                <a:ea typeface="黑体" pitchFamily="49" charset="-122"/>
                <a:cs typeface="+mn-cs"/>
              </a:rPr>
              <a:t>的比较重要或复杂的案件，决定或取消对这些案件中的党员的处分；受理党员的控告和申诉；保障党员的</a:t>
            </a:r>
            <a:r>
              <a:rPr lang="zh-CN" altLang="en-US" sz="3600" dirty="0" smtClean="0">
                <a:solidFill>
                  <a:srgbClr val="FF0000"/>
                </a:solidFill>
                <a:latin typeface="楷体" pitchFamily="49" charset="-122"/>
                <a:ea typeface="楷体" pitchFamily="49" charset="-122"/>
                <a:cs typeface="+mn-cs"/>
              </a:rPr>
              <a:t>权利</a:t>
            </a:r>
            <a:r>
              <a:rPr lang="zh-CN" altLang="en-US" sz="3600" dirty="0" smtClean="0">
                <a:latin typeface="黑体" pitchFamily="49" charset="-122"/>
                <a:ea typeface="黑体" pitchFamily="49" charset="-122"/>
                <a:cs typeface="+mn-cs"/>
              </a:rPr>
              <a:t>。</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各级纪律检查委员会要把处理特别重要或复杂的案件中的问题和处理的结果，向</a:t>
            </a:r>
            <a:r>
              <a:rPr lang="zh-CN" altLang="en-US" sz="3600" dirty="0" smtClean="0">
                <a:solidFill>
                  <a:srgbClr val="FF0000"/>
                </a:solidFill>
                <a:latin typeface="楷体" pitchFamily="49" charset="-122"/>
                <a:ea typeface="楷体" pitchFamily="49" charset="-122"/>
                <a:cs typeface="+mn-cs"/>
              </a:rPr>
              <a:t>同级</a:t>
            </a:r>
            <a:r>
              <a:rPr lang="zh-CN" altLang="en-US" sz="3600" dirty="0" smtClean="0">
                <a:latin typeface="黑体" pitchFamily="49" charset="-122"/>
                <a:ea typeface="黑体" pitchFamily="49" charset="-122"/>
                <a:cs typeface="+mn-cs"/>
              </a:rPr>
              <a:t>党的委员会报告。党的地方</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111</a:t>
            </a:fld>
            <a:endParaRPr lang="zh-CN" altLang="en-US"/>
          </a:p>
        </p:txBody>
      </p:sp>
      <p:sp>
        <p:nvSpPr>
          <p:cNvPr id="4" name="矩形 3"/>
          <p:cNvSpPr/>
          <p:nvPr/>
        </p:nvSpPr>
        <p:spPr>
          <a:xfrm>
            <a:off x="1130618" y="416247"/>
            <a:ext cx="941051"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2071670" y="580120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2074374" y="1202065"/>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5264370" y="1180055"/>
            <a:ext cx="9216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3882334" y="3478428"/>
            <a:ext cx="9216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8"/>
                                        </p:tgtEl>
                                      </p:cBhvr>
                                    </p:animEffect>
                                    <p:set>
                                      <p:cBhvr>
                                        <p:cTn id="22" dur="1" fill="hold">
                                          <p:stCondLst>
                                            <p:cond delay="499"/>
                                          </p:stCondLst>
                                        </p:cTn>
                                        <p:tgtEl>
                                          <p:spTgt spid="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5"/>
                                        </p:tgtEl>
                                      </p:cBhvr>
                                    </p:animEffect>
                                    <p:set>
                                      <p:cBhvr>
                                        <p:cTn id="27"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285728"/>
            <a:ext cx="8215369" cy="6297108"/>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各级纪律检查委员会和基层纪律检查委员会要同时向</a:t>
            </a:r>
            <a:r>
              <a:rPr lang="zh-CN" altLang="en-US" sz="3600" dirty="0" smtClean="0">
                <a:solidFill>
                  <a:srgbClr val="FF0000"/>
                </a:solidFill>
                <a:latin typeface="楷体" pitchFamily="49" charset="-122"/>
                <a:ea typeface="楷体" pitchFamily="49" charset="-122"/>
                <a:cs typeface="+mn-cs"/>
              </a:rPr>
              <a:t>上级</a:t>
            </a:r>
            <a:r>
              <a:rPr lang="zh-CN" altLang="en-US" sz="3600" dirty="0" smtClean="0">
                <a:latin typeface="黑体" pitchFamily="49" charset="-122"/>
                <a:ea typeface="黑体" pitchFamily="49" charset="-122"/>
                <a:cs typeface="+mn-cs"/>
              </a:rPr>
              <a:t>纪律检查委员会报告。</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各级纪律检查委员会发现同级党的委员会委员有违犯党的纪律的行为，可以先进行初步核实，如果需要立案检查的，应当报</a:t>
            </a:r>
            <a:r>
              <a:rPr lang="zh-CN" altLang="en-US" sz="3600" dirty="0" smtClean="0">
                <a:solidFill>
                  <a:srgbClr val="FF0000"/>
                </a:solidFill>
                <a:latin typeface="楷体" pitchFamily="49" charset="-122"/>
                <a:ea typeface="楷体" pitchFamily="49" charset="-122"/>
                <a:cs typeface="+mn-cs"/>
              </a:rPr>
              <a:t>同级</a:t>
            </a:r>
            <a:r>
              <a:rPr lang="zh-CN" altLang="en-US" sz="3600" dirty="0" smtClean="0">
                <a:latin typeface="黑体" pitchFamily="49" charset="-122"/>
                <a:ea typeface="黑体" pitchFamily="49" charset="-122"/>
                <a:cs typeface="+mn-cs"/>
              </a:rPr>
              <a:t>党的委员会批准，涉及常务委员的，经报告</a:t>
            </a:r>
            <a:r>
              <a:rPr lang="zh-CN" altLang="en-US" sz="3600" dirty="0" smtClean="0">
                <a:solidFill>
                  <a:srgbClr val="FF0000"/>
                </a:solidFill>
                <a:latin typeface="楷体" pitchFamily="49" charset="-122"/>
                <a:ea typeface="楷体" pitchFamily="49" charset="-122"/>
                <a:cs typeface="+mn-cs"/>
              </a:rPr>
              <a:t>同级</a:t>
            </a:r>
            <a:r>
              <a:rPr lang="zh-CN" altLang="en-US" sz="3600" dirty="0" smtClean="0">
                <a:latin typeface="黑体" pitchFamily="49" charset="-122"/>
                <a:ea typeface="黑体" pitchFamily="49" charset="-122"/>
                <a:cs typeface="+mn-cs"/>
              </a:rPr>
              <a:t>党的委员会后报</a:t>
            </a:r>
            <a:r>
              <a:rPr lang="zh-CN" altLang="en-US" sz="3600" dirty="0" smtClean="0">
                <a:solidFill>
                  <a:srgbClr val="FF0000"/>
                </a:solidFill>
                <a:latin typeface="楷体" pitchFamily="49" charset="-122"/>
                <a:ea typeface="楷体" pitchFamily="49" charset="-122"/>
                <a:cs typeface="+mn-cs"/>
              </a:rPr>
              <a:t>上一级</a:t>
            </a:r>
            <a:r>
              <a:rPr lang="zh-CN" altLang="en-US" sz="3600" dirty="0" smtClean="0">
                <a:latin typeface="黑体" pitchFamily="49" charset="-122"/>
                <a:ea typeface="黑体" pitchFamily="49" charset="-122"/>
                <a:cs typeface="+mn-cs"/>
              </a:rPr>
              <a:t>纪律检查委员会批准。</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112</a:t>
            </a:fld>
            <a:endParaRPr lang="zh-CN" altLang="en-US"/>
          </a:p>
        </p:txBody>
      </p:sp>
      <p:sp>
        <p:nvSpPr>
          <p:cNvPr id="4" name="矩形 3"/>
          <p:cNvSpPr/>
          <p:nvPr/>
        </p:nvSpPr>
        <p:spPr>
          <a:xfrm>
            <a:off x="3414244" y="124391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000364" y="434294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813508" y="510157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1157724" y="5885086"/>
            <a:ext cx="135732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500042"/>
            <a:ext cx="8215369" cy="5521512"/>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第四十五条　上级纪律检查委员会有权检查</a:t>
            </a:r>
            <a:r>
              <a:rPr lang="zh-CN" altLang="en-US" sz="3600" dirty="0" smtClean="0">
                <a:solidFill>
                  <a:srgbClr val="FF0000"/>
                </a:solidFill>
                <a:latin typeface="楷体" pitchFamily="49" charset="-122"/>
                <a:ea typeface="楷体" pitchFamily="49" charset="-122"/>
                <a:cs typeface="+mn-cs"/>
              </a:rPr>
              <a:t>下级</a:t>
            </a:r>
            <a:r>
              <a:rPr lang="zh-CN" altLang="en-US" sz="3600" dirty="0" smtClean="0">
                <a:latin typeface="黑体" pitchFamily="49" charset="-122"/>
                <a:ea typeface="黑体" pitchFamily="49" charset="-122"/>
                <a:cs typeface="+mn-cs"/>
              </a:rPr>
              <a:t>纪律检查委员会的工作，并且有权批准和改变</a:t>
            </a:r>
            <a:r>
              <a:rPr lang="zh-CN" altLang="en-US" sz="3600" dirty="0" smtClean="0">
                <a:solidFill>
                  <a:srgbClr val="FF0000"/>
                </a:solidFill>
                <a:latin typeface="楷体" pitchFamily="49" charset="-122"/>
                <a:ea typeface="楷体" pitchFamily="49" charset="-122"/>
                <a:cs typeface="+mn-cs"/>
              </a:rPr>
              <a:t>下级</a:t>
            </a:r>
            <a:r>
              <a:rPr lang="zh-CN" altLang="en-US" sz="3600" dirty="0" smtClean="0">
                <a:latin typeface="黑体" pitchFamily="49" charset="-122"/>
                <a:ea typeface="黑体" pitchFamily="49" charset="-122"/>
                <a:cs typeface="+mn-cs"/>
              </a:rPr>
              <a:t>纪律检查委员会对于案件所作的决定。如果所要改变的该下级纪律检查委员会的决定，已经得到它的</a:t>
            </a:r>
            <a:r>
              <a:rPr lang="zh-CN" altLang="en-US" sz="3600" dirty="0" smtClean="0">
                <a:solidFill>
                  <a:srgbClr val="FF0000"/>
                </a:solidFill>
                <a:latin typeface="楷体" pitchFamily="49" charset="-122"/>
                <a:ea typeface="楷体" pitchFamily="49" charset="-122"/>
                <a:cs typeface="+mn-cs"/>
              </a:rPr>
              <a:t>同级</a:t>
            </a:r>
            <a:r>
              <a:rPr lang="zh-CN" altLang="en-US" sz="3600" dirty="0" smtClean="0">
                <a:latin typeface="黑体" pitchFamily="49" charset="-122"/>
                <a:ea typeface="黑体" pitchFamily="49" charset="-122"/>
                <a:cs typeface="+mn-cs"/>
              </a:rPr>
              <a:t>党的委员会的批准，这种改变必须经过它的</a:t>
            </a:r>
            <a:r>
              <a:rPr lang="zh-CN" altLang="en-US" sz="3600" dirty="0" smtClean="0">
                <a:solidFill>
                  <a:srgbClr val="FF0000"/>
                </a:solidFill>
                <a:latin typeface="楷体" pitchFamily="49" charset="-122"/>
                <a:ea typeface="楷体" pitchFamily="49" charset="-122"/>
                <a:cs typeface="+mn-cs"/>
              </a:rPr>
              <a:t>上一级</a:t>
            </a:r>
            <a:r>
              <a:rPr lang="zh-CN" altLang="en-US" sz="3600" dirty="0" smtClean="0">
                <a:latin typeface="黑体" pitchFamily="49" charset="-122"/>
                <a:ea typeface="黑体" pitchFamily="49" charset="-122"/>
                <a:cs typeface="+mn-cs"/>
              </a:rPr>
              <a:t>党的委员会批</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113</a:t>
            </a:fld>
            <a:endParaRPr lang="zh-CN" altLang="en-US"/>
          </a:p>
        </p:txBody>
      </p:sp>
      <p:sp>
        <p:nvSpPr>
          <p:cNvPr id="4" name="矩形 3"/>
          <p:cNvSpPr/>
          <p:nvPr/>
        </p:nvSpPr>
        <p:spPr>
          <a:xfrm>
            <a:off x="2542240" y="455495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4370132" y="5328330"/>
            <a:ext cx="135732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2537369" y="1487817"/>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4828256" y="221455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4"/>
                                        </p:tgtEl>
                                      </p:cBhvr>
                                    </p:animEffect>
                                    <p:set>
                                      <p:cBhvr>
                                        <p:cTn id="17" dur="1" fill="hold">
                                          <p:stCondLst>
                                            <p:cond delay="499"/>
                                          </p:stCondLst>
                                        </p:cTn>
                                        <p:tgtEl>
                                          <p:spTgt spid="4"/>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5"/>
                                        </p:tgtEl>
                                      </p:cBhvr>
                                    </p:animEffect>
                                    <p:set>
                                      <p:cBhvr>
                                        <p:cTn id="2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571480"/>
            <a:ext cx="8215369" cy="5521512"/>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准。</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党的地方各级纪律检查委员会和基层纪律检查委员会如果对</a:t>
            </a:r>
            <a:r>
              <a:rPr lang="zh-CN" altLang="en-US" sz="3600" dirty="0" smtClean="0">
                <a:solidFill>
                  <a:srgbClr val="FF0000"/>
                </a:solidFill>
                <a:latin typeface="楷体" pitchFamily="49" charset="-122"/>
                <a:ea typeface="楷体" pitchFamily="49" charset="-122"/>
                <a:cs typeface="+mn-cs"/>
              </a:rPr>
              <a:t>同级</a:t>
            </a:r>
            <a:r>
              <a:rPr lang="zh-CN" altLang="en-US" sz="3600" dirty="0" smtClean="0">
                <a:latin typeface="黑体" pitchFamily="49" charset="-122"/>
                <a:ea typeface="黑体" pitchFamily="49" charset="-122"/>
                <a:cs typeface="+mn-cs"/>
              </a:rPr>
              <a:t>党的委员会处理案件的决定有不同意见，可以请求</a:t>
            </a:r>
            <a:r>
              <a:rPr lang="zh-CN" altLang="en-US" sz="3600" dirty="0" smtClean="0">
                <a:solidFill>
                  <a:srgbClr val="FF0000"/>
                </a:solidFill>
                <a:latin typeface="楷体" pitchFamily="49" charset="-122"/>
                <a:ea typeface="楷体" pitchFamily="49" charset="-122"/>
                <a:cs typeface="+mn-cs"/>
              </a:rPr>
              <a:t>上一级</a:t>
            </a:r>
            <a:r>
              <a:rPr lang="zh-CN" altLang="en-US" sz="3600" dirty="0" smtClean="0">
                <a:latin typeface="黑体" pitchFamily="49" charset="-122"/>
                <a:ea typeface="黑体" pitchFamily="49" charset="-122"/>
                <a:cs typeface="+mn-cs"/>
              </a:rPr>
              <a:t>纪律检查委员会予以复查；如果发现</a:t>
            </a:r>
            <a:r>
              <a:rPr lang="zh-CN" altLang="en-US" sz="3600" dirty="0" smtClean="0">
                <a:solidFill>
                  <a:srgbClr val="FF0000"/>
                </a:solidFill>
                <a:latin typeface="楷体" pitchFamily="49" charset="-122"/>
                <a:ea typeface="楷体" pitchFamily="49" charset="-122"/>
                <a:cs typeface="+mn-cs"/>
              </a:rPr>
              <a:t>同级</a:t>
            </a:r>
            <a:r>
              <a:rPr lang="zh-CN" altLang="en-US" sz="3600" dirty="0" smtClean="0">
                <a:latin typeface="黑体" pitchFamily="49" charset="-122"/>
                <a:ea typeface="黑体" pitchFamily="49" charset="-122"/>
                <a:cs typeface="+mn-cs"/>
              </a:rPr>
              <a:t>党的委员会或它的成员有违犯党的纪律的情况，在同级党的委员会</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114</a:t>
            </a:fld>
            <a:endParaRPr lang="zh-CN" altLang="en-US"/>
          </a:p>
        </p:txBody>
      </p:sp>
      <p:sp>
        <p:nvSpPr>
          <p:cNvPr id="4" name="矩形 3"/>
          <p:cNvSpPr/>
          <p:nvPr/>
        </p:nvSpPr>
        <p:spPr>
          <a:xfrm>
            <a:off x="5756950" y="230074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130530" y="3842880"/>
            <a:ext cx="138451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2086418" y="461395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2021670"/>
            <a:ext cx="8215369" cy="2419124"/>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不给予解决或不给予正确解决的时候，有权向</a:t>
            </a:r>
            <a:r>
              <a:rPr lang="zh-CN" altLang="en-US" sz="3600" dirty="0" smtClean="0">
                <a:solidFill>
                  <a:srgbClr val="FF0000"/>
                </a:solidFill>
                <a:latin typeface="楷体" pitchFamily="49" charset="-122"/>
                <a:ea typeface="楷体" pitchFamily="49" charset="-122"/>
                <a:cs typeface="+mn-cs"/>
              </a:rPr>
              <a:t>上级</a:t>
            </a:r>
            <a:r>
              <a:rPr lang="zh-CN" altLang="en-US" sz="3600" dirty="0" smtClean="0">
                <a:latin typeface="黑体" pitchFamily="49" charset="-122"/>
                <a:ea typeface="黑体" pitchFamily="49" charset="-122"/>
                <a:cs typeface="+mn-cs"/>
              </a:rPr>
              <a:t>纪律检查委员会提出申诉，请求协助处理。</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115</a:t>
            </a:fld>
            <a:endParaRPr lang="zh-CN" altLang="en-US"/>
          </a:p>
        </p:txBody>
      </p:sp>
      <p:sp>
        <p:nvSpPr>
          <p:cNvPr id="4" name="矩形 3"/>
          <p:cNvSpPr/>
          <p:nvPr/>
        </p:nvSpPr>
        <p:spPr>
          <a:xfrm>
            <a:off x="2071670" y="298562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动作按钮: 第一张 4">
            <a:hlinkClick r:id="rId2" action="ppaction://hlinksldjump" highlightClick="1"/>
          </p:cNvPr>
          <p:cNvSpPr/>
          <p:nvPr/>
        </p:nvSpPr>
        <p:spPr>
          <a:xfrm>
            <a:off x="4000496" y="6357958"/>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TextBox 5"/>
          <p:cNvSpPr txBox="1"/>
          <p:nvPr/>
        </p:nvSpPr>
        <p:spPr>
          <a:xfrm>
            <a:off x="4480229" y="6488692"/>
            <a:ext cx="3877985" cy="369332"/>
          </a:xfrm>
          <a:prstGeom prst="rect">
            <a:avLst/>
          </a:prstGeom>
          <a:noFill/>
        </p:spPr>
        <p:txBody>
          <a:bodyPr wrap="none" rtlCol="0">
            <a:spAutoFit/>
          </a:bodyPr>
          <a:lstStyle/>
          <a:p>
            <a:r>
              <a:rPr lang="zh-CN" altLang="en-US" dirty="0" smtClean="0">
                <a:solidFill>
                  <a:srgbClr val="FF5050"/>
                </a:solidFill>
                <a:latin typeface="黑体" pitchFamily="49" charset="-122"/>
                <a:ea typeface="黑体" pitchFamily="49" charset="-122"/>
              </a:rPr>
              <a:t>点击此处返回目录页，或翻页继续。</a:t>
            </a:r>
            <a:endParaRPr lang="zh-CN" altLang="en-US" dirty="0">
              <a:solidFill>
                <a:srgbClr val="FF5050"/>
              </a:solidFill>
              <a:latin typeface="黑体" pitchFamily="49" charset="-122"/>
              <a:ea typeface="黑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txBox="1">
            <a:spLocks noGrp="1"/>
          </p:cNvSpPr>
          <p:nvPr>
            <p:ph type="title"/>
          </p:nvPr>
        </p:nvSpPr>
        <p:spPr>
          <a:xfrm>
            <a:off x="2652113" y="3088187"/>
            <a:ext cx="4134465" cy="769441"/>
          </a:xfrm>
          <a:prstGeom prst="rect">
            <a:avLst/>
          </a:prstGeom>
          <a:noFill/>
        </p:spPr>
        <p:txBody>
          <a:bodyPr wrap="none" rtlCol="0">
            <a:spAutoFit/>
          </a:bodyPr>
          <a:lstStyle/>
          <a:p>
            <a:r>
              <a:rPr lang="zh-CN" altLang="en-US" dirty="0" smtClean="0">
                <a:latin typeface="黑体" pitchFamily="49" charset="-122"/>
                <a:ea typeface="黑体" pitchFamily="49" charset="-122"/>
              </a:rPr>
              <a:t>第九章　党　组</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116</a:t>
            </a:fld>
            <a:endParaRPr lang="zh-CN" altLang="en-US"/>
          </a:p>
        </p:txBody>
      </p:sp>
      <p:pic>
        <p:nvPicPr>
          <p:cNvPr id="4" name="Picture 2" descr="C:\Users\lenovo\Desktop\两学一做\党章\5698746_123803031000_2 - 副本.jpg"/>
          <p:cNvPicPr>
            <a:picLocks noChangeAspect="1" noChangeArrowheads="1"/>
          </p:cNvPicPr>
          <p:nvPr/>
        </p:nvPicPr>
        <p:blipFill>
          <a:blip r:embed="rId2"/>
          <a:srcRect/>
          <a:stretch>
            <a:fillRect/>
          </a:stretch>
        </p:blipFill>
        <p:spPr bwMode="auto">
          <a:xfrm>
            <a:off x="214282" y="214290"/>
            <a:ext cx="1998087" cy="1214422"/>
          </a:xfrm>
          <a:prstGeom prst="rect">
            <a:avLst/>
          </a:prstGeom>
          <a:noFill/>
        </p:spPr>
      </p:pic>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391516"/>
            <a:ext cx="8215369" cy="6186309"/>
          </a:xfrm>
          <a:noFill/>
        </p:spPr>
        <p:txBody>
          <a:bodyPr wrap="square" rtlCol="0">
            <a:spAutoFit/>
          </a:bodyPr>
          <a:lstStyle/>
          <a:p>
            <a:pPr algn="l">
              <a:lnSpc>
                <a:spcPct val="150000"/>
              </a:lnSpc>
            </a:pPr>
            <a:r>
              <a:rPr lang="zh-CN" altLang="en-US" sz="3200" dirty="0" smtClean="0">
                <a:latin typeface="黑体" pitchFamily="49" charset="-122"/>
                <a:ea typeface="黑体" pitchFamily="49" charset="-122"/>
                <a:cs typeface="+mn-cs"/>
              </a:rPr>
              <a:t>    第四十六条　在中央和地方国家机关、人民团体、经济组织、文化组织和其他非党组织的领导机关中，可以成立</a:t>
            </a:r>
            <a:r>
              <a:rPr lang="zh-CN" altLang="en-US" sz="3200" dirty="0" smtClean="0">
                <a:solidFill>
                  <a:srgbClr val="FF0000"/>
                </a:solidFill>
                <a:latin typeface="楷体" pitchFamily="49" charset="-122"/>
                <a:ea typeface="楷体" pitchFamily="49" charset="-122"/>
                <a:cs typeface="+mn-cs"/>
              </a:rPr>
              <a:t>党组</a:t>
            </a:r>
            <a:r>
              <a:rPr lang="zh-CN" altLang="en-US" sz="3200" dirty="0" smtClean="0">
                <a:latin typeface="黑体" pitchFamily="49" charset="-122"/>
                <a:ea typeface="黑体" pitchFamily="49" charset="-122"/>
                <a:cs typeface="+mn-cs"/>
              </a:rPr>
              <a:t>。党组发挥领导核心作用。党组的任务，主要是负责贯彻执行党的</a:t>
            </a:r>
            <a:r>
              <a:rPr lang="zh-CN" altLang="en-US" sz="3200" dirty="0" smtClean="0">
                <a:solidFill>
                  <a:srgbClr val="FF0000"/>
                </a:solidFill>
                <a:latin typeface="楷体" pitchFamily="49" charset="-122"/>
                <a:ea typeface="楷体" pitchFamily="49" charset="-122"/>
                <a:cs typeface="+mn-cs"/>
              </a:rPr>
              <a:t>路线</a:t>
            </a:r>
            <a:r>
              <a:rPr lang="zh-CN" altLang="en-US" sz="3200" dirty="0" smtClean="0">
                <a:latin typeface="黑体" pitchFamily="49" charset="-122"/>
                <a:ea typeface="黑体" pitchFamily="49" charset="-122"/>
                <a:cs typeface="+mn-cs"/>
              </a:rPr>
              <a:t>、</a:t>
            </a:r>
            <a:r>
              <a:rPr lang="zh-CN" altLang="en-US" sz="3200" dirty="0" smtClean="0">
                <a:solidFill>
                  <a:srgbClr val="FF0000"/>
                </a:solidFill>
                <a:latin typeface="楷体" pitchFamily="49" charset="-122"/>
                <a:ea typeface="楷体" pitchFamily="49" charset="-122"/>
                <a:cs typeface="+mn-cs"/>
              </a:rPr>
              <a:t>方针</a:t>
            </a:r>
            <a:r>
              <a:rPr lang="zh-CN" altLang="en-US" sz="3200" dirty="0" smtClean="0">
                <a:latin typeface="黑体" pitchFamily="49" charset="-122"/>
                <a:ea typeface="黑体" pitchFamily="49" charset="-122"/>
                <a:cs typeface="+mn-cs"/>
              </a:rPr>
              <a:t>、</a:t>
            </a:r>
            <a:r>
              <a:rPr lang="zh-CN" altLang="en-US" sz="3200" dirty="0" smtClean="0">
                <a:solidFill>
                  <a:srgbClr val="FF0000"/>
                </a:solidFill>
                <a:latin typeface="楷体" pitchFamily="49" charset="-122"/>
                <a:ea typeface="楷体" pitchFamily="49" charset="-122"/>
                <a:cs typeface="+mn-cs"/>
              </a:rPr>
              <a:t>政策</a:t>
            </a:r>
            <a:r>
              <a:rPr lang="zh-CN" altLang="en-US" sz="3200" dirty="0" smtClean="0">
                <a:latin typeface="黑体" pitchFamily="49" charset="-122"/>
                <a:ea typeface="黑体" pitchFamily="49" charset="-122"/>
                <a:cs typeface="+mn-cs"/>
              </a:rPr>
              <a:t>；讨论和决定本单位的重大问题；做好干部管理工作；团结党外干部和群众，完成党和国家交给的任务；指导机关和直属单位党组织的工作。</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117</a:t>
            </a:fld>
            <a:endParaRPr lang="zh-CN" altLang="en-US"/>
          </a:p>
        </p:txBody>
      </p:sp>
      <p:sp>
        <p:nvSpPr>
          <p:cNvPr id="4" name="矩形 3"/>
          <p:cNvSpPr/>
          <p:nvPr/>
        </p:nvSpPr>
        <p:spPr>
          <a:xfrm>
            <a:off x="5993185" y="2143116"/>
            <a:ext cx="78581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4300996" y="359907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5485946" y="361381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115344" y="3599772"/>
            <a:ext cx="78581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1285860"/>
            <a:ext cx="8215369" cy="3970318"/>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第四十七条　党组的成员，由</a:t>
            </a:r>
            <a:r>
              <a:rPr lang="zh-CN" altLang="en-US" sz="3600" dirty="0" smtClean="0">
                <a:solidFill>
                  <a:srgbClr val="FF0000"/>
                </a:solidFill>
                <a:latin typeface="楷体" pitchFamily="49" charset="-122"/>
                <a:ea typeface="楷体" pitchFamily="49" charset="-122"/>
                <a:cs typeface="+mn-cs"/>
              </a:rPr>
              <a:t>批准</a:t>
            </a:r>
            <a:r>
              <a:rPr lang="zh-CN" altLang="en-US" sz="3600" dirty="0" smtClean="0">
                <a:latin typeface="黑体" pitchFamily="49" charset="-122"/>
                <a:ea typeface="黑体" pitchFamily="49" charset="-122"/>
                <a:cs typeface="+mn-cs"/>
              </a:rPr>
              <a:t>成立党组的党组织决定。党组设书记，必要时还可以设副书记。</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党组必须服从</a:t>
            </a:r>
            <a:r>
              <a:rPr lang="zh-CN" altLang="en-US" sz="3600" dirty="0" smtClean="0">
                <a:solidFill>
                  <a:srgbClr val="FF0000"/>
                </a:solidFill>
                <a:latin typeface="楷体" pitchFamily="49" charset="-122"/>
                <a:ea typeface="楷体" pitchFamily="49" charset="-122"/>
                <a:cs typeface="+mn-cs"/>
              </a:rPr>
              <a:t>批准它成立</a:t>
            </a:r>
            <a:r>
              <a:rPr lang="zh-CN" altLang="en-US" sz="3600" dirty="0" smtClean="0">
                <a:latin typeface="黑体" pitchFamily="49" charset="-122"/>
                <a:ea typeface="黑体" pitchFamily="49" charset="-122"/>
                <a:cs typeface="+mn-cs"/>
              </a:rPr>
              <a:t>的党组织领导。</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118</a:t>
            </a:fld>
            <a:endParaRPr lang="zh-CN" altLang="en-US"/>
          </a:p>
        </p:txBody>
      </p:sp>
      <p:sp>
        <p:nvSpPr>
          <p:cNvPr id="4" name="矩形 3"/>
          <p:cNvSpPr/>
          <p:nvPr/>
        </p:nvSpPr>
        <p:spPr>
          <a:xfrm>
            <a:off x="7557648" y="1413988"/>
            <a:ext cx="100013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350022" y="3727198"/>
            <a:ext cx="2286016"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1357298"/>
            <a:ext cx="8215369" cy="3194721"/>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第四十八条　对下属单位实行集中统一领导的国家工作部门可以建立党委，党委的产生办法、职权和工作任务，由中央另行规定。</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119</a:t>
            </a:fld>
            <a:endParaRPr lang="zh-CN" altLang="en-US"/>
          </a:p>
        </p:txBody>
      </p:sp>
      <p:sp>
        <p:nvSpPr>
          <p:cNvPr id="5" name="动作按钮: 第一张 4">
            <a:hlinkClick r:id="rId2" action="ppaction://hlinksldjump" highlightClick="1"/>
          </p:cNvPr>
          <p:cNvSpPr/>
          <p:nvPr/>
        </p:nvSpPr>
        <p:spPr>
          <a:xfrm>
            <a:off x="4000496" y="6357958"/>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TextBox 5"/>
          <p:cNvSpPr txBox="1"/>
          <p:nvPr/>
        </p:nvSpPr>
        <p:spPr>
          <a:xfrm>
            <a:off x="4480229" y="6488692"/>
            <a:ext cx="3877985" cy="369332"/>
          </a:xfrm>
          <a:prstGeom prst="rect">
            <a:avLst/>
          </a:prstGeom>
          <a:noFill/>
        </p:spPr>
        <p:txBody>
          <a:bodyPr wrap="none" rtlCol="0">
            <a:spAutoFit/>
          </a:bodyPr>
          <a:lstStyle/>
          <a:p>
            <a:r>
              <a:rPr lang="zh-CN" altLang="en-US" dirty="0" smtClean="0">
                <a:solidFill>
                  <a:srgbClr val="FF5050"/>
                </a:solidFill>
                <a:latin typeface="黑体" pitchFamily="49" charset="-122"/>
                <a:ea typeface="黑体" pitchFamily="49" charset="-122"/>
              </a:rPr>
              <a:t>点击此处返回目录页，或翻页继续。</a:t>
            </a:r>
            <a:endParaRPr lang="zh-CN" altLang="en-US" dirty="0">
              <a:solidFill>
                <a:srgbClr val="FF505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428596" y="357190"/>
            <a:ext cx="8243918" cy="5786454"/>
          </a:xfrm>
        </p:spPr>
        <p:txBody>
          <a:bodyPr>
            <a:noAutofit/>
          </a:bodyPr>
          <a:lstStyle/>
          <a:p>
            <a:pPr algn="l">
              <a:lnSpc>
                <a:spcPct val="140000"/>
              </a:lnSpc>
            </a:pPr>
            <a:r>
              <a:rPr lang="zh-CN" altLang="en-US" sz="3600" dirty="0" smtClean="0">
                <a:latin typeface="黑体" pitchFamily="49" charset="-122"/>
                <a:ea typeface="黑体" pitchFamily="49" charset="-122"/>
              </a:rPr>
              <a:t>    第四条　党员享有下列</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权利</a:t>
            </a:r>
            <a:r>
              <a:rPr lang="zh-CN" altLang="en-US" sz="3600" dirty="0" smtClean="0">
                <a:latin typeface="黑体" pitchFamily="49" charset="-122"/>
                <a:ea typeface="黑体" pitchFamily="49" charset="-122"/>
              </a:rPr>
              <a:t>：</a:t>
            </a:r>
            <a:br>
              <a:rPr lang="zh-CN" altLang="en-US" sz="3600" dirty="0" smtClean="0">
                <a:latin typeface="黑体" pitchFamily="49" charset="-122"/>
                <a:ea typeface="黑体" pitchFamily="49" charset="-122"/>
              </a:rPr>
            </a:br>
            <a:r>
              <a:rPr lang="zh-CN" altLang="en-US" sz="3600" dirty="0" smtClean="0">
                <a:latin typeface="黑体" pitchFamily="49" charset="-122"/>
                <a:ea typeface="黑体" pitchFamily="49" charset="-122"/>
              </a:rPr>
              <a:t>　　（一）参加党的有关</a:t>
            </a:r>
            <a:r>
              <a:rPr lang="zh-CN" altLang="en-US" sz="3600" dirty="0" smtClean="0">
                <a:solidFill>
                  <a:srgbClr val="FF0000"/>
                </a:solidFill>
                <a:latin typeface="楷体" pitchFamily="49" charset="-122"/>
                <a:ea typeface="楷体" pitchFamily="49" charset="-122"/>
              </a:rPr>
              <a:t>会议</a:t>
            </a:r>
            <a:r>
              <a:rPr lang="zh-CN" altLang="en-US" sz="3600" dirty="0" smtClean="0">
                <a:latin typeface="黑体" pitchFamily="49" charset="-122"/>
                <a:ea typeface="黑体" pitchFamily="49" charset="-122"/>
              </a:rPr>
              <a:t>，阅读党的有关</a:t>
            </a:r>
            <a:r>
              <a:rPr lang="zh-CN" altLang="en-US" sz="3600" dirty="0" smtClean="0">
                <a:solidFill>
                  <a:srgbClr val="FF0000"/>
                </a:solidFill>
                <a:latin typeface="楷体" pitchFamily="49" charset="-122"/>
                <a:ea typeface="楷体" pitchFamily="49" charset="-122"/>
              </a:rPr>
              <a:t>文件</a:t>
            </a:r>
            <a:r>
              <a:rPr lang="zh-CN" altLang="en-US" sz="3600" dirty="0" smtClean="0">
                <a:latin typeface="黑体" pitchFamily="49" charset="-122"/>
                <a:ea typeface="黑体" pitchFamily="49" charset="-122"/>
              </a:rPr>
              <a:t>，接受党的</a:t>
            </a:r>
            <a:r>
              <a:rPr lang="zh-CN" altLang="en-US" sz="3600" dirty="0" smtClean="0">
                <a:solidFill>
                  <a:srgbClr val="FF0000"/>
                </a:solidFill>
                <a:latin typeface="楷体" pitchFamily="49" charset="-122"/>
                <a:ea typeface="楷体" pitchFamily="49" charset="-122"/>
              </a:rPr>
              <a:t>教育</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培训</a:t>
            </a:r>
            <a:r>
              <a:rPr lang="zh-CN" altLang="en-US" sz="3600" dirty="0" smtClean="0">
                <a:latin typeface="黑体" pitchFamily="49" charset="-122"/>
                <a:ea typeface="黑体" pitchFamily="49" charset="-122"/>
              </a:rPr>
              <a:t>。</a:t>
            </a:r>
            <a:br>
              <a:rPr lang="zh-CN" altLang="en-US" sz="3600" dirty="0" smtClean="0">
                <a:latin typeface="黑体" pitchFamily="49" charset="-122"/>
                <a:ea typeface="黑体" pitchFamily="49" charset="-122"/>
              </a:rPr>
            </a:br>
            <a:r>
              <a:rPr lang="zh-CN" altLang="en-US" sz="3600" dirty="0" smtClean="0">
                <a:latin typeface="黑体" pitchFamily="49" charset="-122"/>
                <a:ea typeface="黑体" pitchFamily="49" charset="-122"/>
              </a:rPr>
              <a:t>　　（二）在党的</a:t>
            </a:r>
            <a:r>
              <a:rPr lang="zh-CN" altLang="en-US" sz="3600" dirty="0" smtClean="0">
                <a:solidFill>
                  <a:srgbClr val="FF0000"/>
                </a:solidFill>
                <a:latin typeface="楷体" pitchFamily="49" charset="-122"/>
                <a:ea typeface="楷体" pitchFamily="49" charset="-122"/>
              </a:rPr>
              <a:t>会议</a:t>
            </a:r>
            <a:r>
              <a:rPr lang="zh-CN" altLang="en-US" sz="3600" dirty="0" smtClean="0">
                <a:latin typeface="黑体" pitchFamily="49" charset="-122"/>
                <a:ea typeface="黑体" pitchFamily="49" charset="-122"/>
              </a:rPr>
              <a:t>上和党</a:t>
            </a:r>
            <a:r>
              <a:rPr lang="zh-CN" altLang="en-US" sz="3600" dirty="0" smtClean="0">
                <a:solidFill>
                  <a:srgbClr val="FF0000"/>
                </a:solidFill>
                <a:latin typeface="楷体" pitchFamily="49" charset="-122"/>
                <a:ea typeface="楷体" pitchFamily="49" charset="-122"/>
              </a:rPr>
              <a:t>报</a:t>
            </a:r>
            <a:r>
              <a:rPr lang="zh-CN" altLang="en-US" sz="3600" dirty="0" smtClean="0">
                <a:latin typeface="黑体" pitchFamily="49" charset="-122"/>
                <a:ea typeface="黑体" pitchFamily="49" charset="-122"/>
              </a:rPr>
              <a:t>党</a:t>
            </a:r>
            <a:r>
              <a:rPr lang="zh-CN" altLang="en-US" sz="3600" dirty="0" smtClean="0">
                <a:solidFill>
                  <a:srgbClr val="FF0000"/>
                </a:solidFill>
                <a:latin typeface="楷体" pitchFamily="49" charset="-122"/>
                <a:ea typeface="楷体" pitchFamily="49" charset="-122"/>
              </a:rPr>
              <a:t>刊</a:t>
            </a:r>
            <a:r>
              <a:rPr lang="zh-CN" altLang="en-US" sz="3600" dirty="0" smtClean="0">
                <a:latin typeface="黑体" pitchFamily="49" charset="-122"/>
                <a:ea typeface="黑体" pitchFamily="49" charset="-122"/>
              </a:rPr>
              <a:t>上，参加关于党的政策问题的讨论。</a:t>
            </a:r>
            <a:r>
              <a:rPr lang="en-US" altLang="zh-CN" sz="3600" dirty="0" smtClean="0">
                <a:latin typeface="黑体" pitchFamily="49" charset="-122"/>
                <a:ea typeface="黑体" pitchFamily="49" charset="-122"/>
              </a:rPr>
              <a:t/>
            </a:r>
            <a:br>
              <a:rPr lang="en-US" altLang="zh-CN" sz="3600" dirty="0" smtClean="0">
                <a:latin typeface="黑体" pitchFamily="49" charset="-122"/>
                <a:ea typeface="黑体" pitchFamily="49" charset="-122"/>
              </a:rPr>
            </a:br>
            <a:r>
              <a:rPr lang="zh-CN" altLang="en-US" sz="3600" dirty="0" smtClean="0">
                <a:latin typeface="黑体" pitchFamily="49" charset="-122"/>
                <a:ea typeface="黑体" pitchFamily="49" charset="-122"/>
              </a:rPr>
              <a:t>    （三）对党的</a:t>
            </a:r>
            <a:r>
              <a:rPr lang="zh-CN" altLang="en-US" sz="3600" dirty="0" smtClean="0">
                <a:solidFill>
                  <a:srgbClr val="FF0000"/>
                </a:solidFill>
                <a:latin typeface="楷体" pitchFamily="49" charset="-122"/>
                <a:ea typeface="楷体" pitchFamily="49" charset="-122"/>
              </a:rPr>
              <a:t>工作</a:t>
            </a:r>
            <a:r>
              <a:rPr lang="zh-CN" altLang="en-US" sz="3600" dirty="0" smtClean="0">
                <a:latin typeface="黑体" pitchFamily="49" charset="-122"/>
                <a:ea typeface="黑体" pitchFamily="49" charset="-122"/>
              </a:rPr>
              <a:t>提出建议和倡议。</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12</a:t>
            </a:fld>
            <a:endParaRPr lang="zh-CN" altLang="en-US"/>
          </a:p>
        </p:txBody>
      </p:sp>
      <p:sp>
        <p:nvSpPr>
          <p:cNvPr id="4" name="矩形 3"/>
          <p:cNvSpPr/>
          <p:nvPr/>
        </p:nvSpPr>
        <p:spPr>
          <a:xfrm>
            <a:off x="5599326" y="185736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953686" y="258649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5143504" y="261368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6492984" y="259893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185314" y="337231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4185314" y="492919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6444136" y="3384756"/>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7372830" y="3384756"/>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8"/>
                                        </p:tgtEl>
                                      </p:cBhvr>
                                    </p:animEffect>
                                    <p:set>
                                      <p:cBhvr>
                                        <p:cTn id="27" dur="1" fill="hold">
                                          <p:stCondLst>
                                            <p:cond delay="499"/>
                                          </p:stCondLst>
                                        </p:cTn>
                                        <p:tgtEl>
                                          <p:spTgt spid="8"/>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10"/>
                                        </p:tgtEl>
                                      </p:cBhvr>
                                    </p:animEffect>
                                    <p:set>
                                      <p:cBhvr>
                                        <p:cTn id="32" dur="1" fill="hold">
                                          <p:stCondLst>
                                            <p:cond delay="499"/>
                                          </p:stCondLst>
                                        </p:cTn>
                                        <p:tgtEl>
                                          <p:spTgt spid="10"/>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11"/>
                                        </p:tgtEl>
                                      </p:cBhvr>
                                    </p:animEffect>
                                    <p:set>
                                      <p:cBhvr>
                                        <p:cTn id="37" dur="1" fill="hold">
                                          <p:stCondLst>
                                            <p:cond delay="499"/>
                                          </p:stCondLst>
                                        </p:cTn>
                                        <p:tgtEl>
                                          <p:spTgt spid="11"/>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xit" presetSubtype="8" fill="hold" grpId="0" nodeType="clickEffect">
                                  <p:stCondLst>
                                    <p:cond delay="0"/>
                                  </p:stCondLst>
                                  <p:childTnLst>
                                    <p:animEffect transition="out" filter="wipe(left)">
                                      <p:cBhvr>
                                        <p:cTn id="41" dur="500"/>
                                        <p:tgtEl>
                                          <p:spTgt spid="9"/>
                                        </p:tgtEl>
                                      </p:cBhvr>
                                    </p:animEffect>
                                    <p:set>
                                      <p:cBhvr>
                                        <p:cTn id="42"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txBox="1">
            <a:spLocks noGrp="1"/>
          </p:cNvSpPr>
          <p:nvPr>
            <p:ph type="title"/>
          </p:nvPr>
        </p:nvSpPr>
        <p:spPr>
          <a:xfrm>
            <a:off x="1142976" y="2500306"/>
            <a:ext cx="6955750" cy="1964961"/>
          </a:xfrm>
          <a:prstGeom prst="rect">
            <a:avLst/>
          </a:prstGeom>
          <a:noFill/>
        </p:spPr>
        <p:txBody>
          <a:bodyPr wrap="none" rtlCol="0">
            <a:spAutoFit/>
          </a:bodyPr>
          <a:lstStyle/>
          <a:p>
            <a:pPr>
              <a:lnSpc>
                <a:spcPct val="150000"/>
              </a:lnSpc>
            </a:pPr>
            <a:r>
              <a:rPr lang="zh-CN" altLang="en-US" dirty="0" smtClean="0">
                <a:latin typeface="黑体" pitchFamily="49" charset="-122"/>
                <a:ea typeface="黑体" pitchFamily="49" charset="-122"/>
              </a:rPr>
              <a:t>第十章</a:t>
            </a:r>
            <a:r>
              <a:rPr lang="en-US" altLang="zh-CN" dirty="0" smtClean="0">
                <a:latin typeface="黑体" pitchFamily="49" charset="-122"/>
                <a:ea typeface="黑体" pitchFamily="49" charset="-122"/>
              </a:rPr>
              <a:t/>
            </a:r>
            <a:br>
              <a:rPr lang="en-US" altLang="zh-CN" dirty="0" smtClean="0">
                <a:latin typeface="黑体" pitchFamily="49" charset="-122"/>
                <a:ea typeface="黑体" pitchFamily="49" charset="-122"/>
              </a:rPr>
            </a:br>
            <a:r>
              <a:rPr lang="zh-CN" altLang="en-US" dirty="0" smtClean="0">
                <a:latin typeface="黑体" pitchFamily="49" charset="-122"/>
                <a:ea typeface="黑体" pitchFamily="49" charset="-122"/>
              </a:rPr>
              <a:t>党和共产主义青年团的关系</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120</a:t>
            </a:fld>
            <a:endParaRPr lang="zh-CN" altLang="en-US"/>
          </a:p>
        </p:txBody>
      </p:sp>
      <p:pic>
        <p:nvPicPr>
          <p:cNvPr id="4" name="Picture 2" descr="C:\Users\lenovo\Desktop\两学一做\党章\5698746_123803031000_2 - 副本.jpg"/>
          <p:cNvPicPr>
            <a:picLocks noChangeAspect="1" noChangeArrowheads="1"/>
          </p:cNvPicPr>
          <p:nvPr/>
        </p:nvPicPr>
        <p:blipFill>
          <a:blip r:embed="rId2"/>
          <a:srcRect/>
          <a:stretch>
            <a:fillRect/>
          </a:stretch>
        </p:blipFill>
        <p:spPr bwMode="auto">
          <a:xfrm>
            <a:off x="214282" y="214290"/>
            <a:ext cx="1998087" cy="1214422"/>
          </a:xfrm>
          <a:prstGeom prst="rect">
            <a:avLst/>
          </a:prstGeom>
          <a:noFill/>
        </p:spPr>
      </p:pic>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391516"/>
            <a:ext cx="8215369" cy="6181116"/>
          </a:xfrm>
          <a:noFill/>
        </p:spPr>
        <p:txBody>
          <a:bodyPr wrap="square" rtlCol="0">
            <a:spAutoFit/>
          </a:bodyPr>
          <a:lstStyle/>
          <a:p>
            <a:pPr algn="l">
              <a:lnSpc>
                <a:spcPct val="140000"/>
              </a:lnSpc>
            </a:pPr>
            <a:r>
              <a:rPr lang="zh-CN" altLang="en-US" sz="3600" dirty="0" smtClean="0">
                <a:latin typeface="黑体" pitchFamily="49" charset="-122"/>
                <a:ea typeface="黑体" pitchFamily="49" charset="-122"/>
                <a:cs typeface="+mn-cs"/>
              </a:rPr>
              <a:t>    第四十九条　中国共产主义青年团是</a:t>
            </a:r>
            <a:r>
              <a:rPr lang="zh-CN" altLang="en-US" sz="3600" dirty="0" smtClean="0">
                <a:solidFill>
                  <a:srgbClr val="FF0000"/>
                </a:solidFill>
                <a:latin typeface="楷体" pitchFamily="49" charset="-122"/>
                <a:ea typeface="楷体" pitchFamily="49" charset="-122"/>
                <a:cs typeface="+mn-cs"/>
              </a:rPr>
              <a:t>中国共产党</a:t>
            </a:r>
            <a:r>
              <a:rPr lang="zh-CN" altLang="en-US" sz="3600" dirty="0" smtClean="0">
                <a:latin typeface="黑体" pitchFamily="49" charset="-122"/>
                <a:ea typeface="黑体" pitchFamily="49" charset="-122"/>
                <a:cs typeface="+mn-cs"/>
              </a:rPr>
              <a:t>领导的先进青年的群众组织，是广大青年在实践中学习</a:t>
            </a:r>
            <a:r>
              <a:rPr lang="zh-CN" altLang="en-US" sz="3600" dirty="0" smtClean="0">
                <a:solidFill>
                  <a:srgbClr val="FF0000"/>
                </a:solidFill>
                <a:latin typeface="楷体" pitchFamily="49" charset="-122"/>
                <a:ea typeface="楷体" pitchFamily="49" charset="-122"/>
                <a:cs typeface="+mn-cs"/>
              </a:rPr>
              <a:t>中国特色</a:t>
            </a:r>
            <a:r>
              <a:rPr lang="zh-CN" altLang="en-US" sz="3600" dirty="0" smtClean="0">
                <a:latin typeface="黑体" pitchFamily="49" charset="-122"/>
                <a:ea typeface="黑体" pitchFamily="49" charset="-122"/>
                <a:cs typeface="+mn-cs"/>
              </a:rPr>
              <a:t>社会主义和共产主义的学校，是党的</a:t>
            </a:r>
            <a:r>
              <a:rPr lang="zh-CN" altLang="en-US" sz="3600" dirty="0" smtClean="0">
                <a:solidFill>
                  <a:srgbClr val="FF0000"/>
                </a:solidFill>
                <a:latin typeface="楷体" pitchFamily="49" charset="-122"/>
                <a:ea typeface="楷体" pitchFamily="49" charset="-122"/>
                <a:cs typeface="+mn-cs"/>
              </a:rPr>
              <a:t>助手</a:t>
            </a:r>
            <a:r>
              <a:rPr lang="zh-CN" altLang="en-US" sz="3600" dirty="0" smtClean="0">
                <a:latin typeface="黑体" pitchFamily="49" charset="-122"/>
                <a:ea typeface="黑体" pitchFamily="49" charset="-122"/>
                <a:cs typeface="+mn-cs"/>
              </a:rPr>
              <a:t>和</a:t>
            </a:r>
            <a:r>
              <a:rPr lang="zh-CN" altLang="en-US" sz="3600" dirty="0" smtClean="0">
                <a:solidFill>
                  <a:srgbClr val="FF0000"/>
                </a:solidFill>
                <a:latin typeface="楷体" pitchFamily="49" charset="-122"/>
                <a:ea typeface="楷体" pitchFamily="49" charset="-122"/>
                <a:cs typeface="+mn-cs"/>
              </a:rPr>
              <a:t>后备军</a:t>
            </a:r>
            <a:r>
              <a:rPr lang="zh-CN" altLang="en-US" sz="3600" dirty="0" smtClean="0">
                <a:latin typeface="黑体" pitchFamily="49" charset="-122"/>
                <a:ea typeface="黑体" pitchFamily="49" charset="-122"/>
                <a:cs typeface="+mn-cs"/>
              </a:rPr>
              <a:t>。共青团中央委员会受党中央委员会领导。共青团的地方各级组织受</a:t>
            </a:r>
            <a:r>
              <a:rPr lang="zh-CN" altLang="en-US" sz="3600" dirty="0" smtClean="0">
                <a:solidFill>
                  <a:srgbClr val="FF0000"/>
                </a:solidFill>
                <a:latin typeface="楷体" pitchFamily="49" charset="-122"/>
                <a:ea typeface="楷体" pitchFamily="49" charset="-122"/>
                <a:cs typeface="+mn-cs"/>
              </a:rPr>
              <a:t>同级</a:t>
            </a:r>
            <a:r>
              <a:rPr lang="zh-CN" altLang="en-US" sz="3600" dirty="0" smtClean="0">
                <a:latin typeface="黑体" pitchFamily="49" charset="-122"/>
                <a:ea typeface="黑体" pitchFamily="49" charset="-122"/>
                <a:cs typeface="+mn-cs"/>
              </a:rPr>
              <a:t>党的委员会领导，同时受共青团</a:t>
            </a:r>
            <a:r>
              <a:rPr lang="zh-CN" altLang="en-US" sz="3600" dirty="0" smtClean="0">
                <a:solidFill>
                  <a:srgbClr val="FF0000"/>
                </a:solidFill>
                <a:latin typeface="楷体" pitchFamily="49" charset="-122"/>
                <a:ea typeface="楷体" pitchFamily="49" charset="-122"/>
                <a:cs typeface="+mn-cs"/>
              </a:rPr>
              <a:t>上级</a:t>
            </a:r>
            <a:r>
              <a:rPr lang="zh-CN" altLang="en-US" sz="3600" dirty="0" smtClean="0">
                <a:latin typeface="黑体" pitchFamily="49" charset="-122"/>
                <a:ea typeface="黑体" pitchFamily="49" charset="-122"/>
                <a:cs typeface="+mn-cs"/>
              </a:rPr>
              <a:t>组织领导。</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121</a:t>
            </a:fld>
            <a:endParaRPr lang="zh-CN" altLang="en-US"/>
          </a:p>
        </p:txBody>
      </p:sp>
      <p:sp>
        <p:nvSpPr>
          <p:cNvPr id="4" name="矩形 3"/>
          <p:cNvSpPr/>
          <p:nvPr/>
        </p:nvSpPr>
        <p:spPr>
          <a:xfrm>
            <a:off x="6614206" y="1987794"/>
            <a:ext cx="195832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142976" y="1285860"/>
            <a:ext cx="228601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998988" y="2815554"/>
            <a:ext cx="61344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571472" y="3599070"/>
            <a:ext cx="52956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1613546" y="3599070"/>
            <a:ext cx="135732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1142976" y="514581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684852" y="592933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par>
                                <p:cTn id="18" presetID="22" presetClass="exit" presetSubtype="8" fill="hold" grpId="0" nodeType="withEffect">
                                  <p:stCondLst>
                                    <p:cond delay="0"/>
                                  </p:stCondLst>
                                  <p:childTnLst>
                                    <p:animEffect transition="out" filter="wipe(left)">
                                      <p:cBhvr>
                                        <p:cTn id="19" dur="500"/>
                                        <p:tgtEl>
                                          <p:spTgt spid="7"/>
                                        </p:tgtEl>
                                      </p:cBhvr>
                                    </p:animEffect>
                                    <p:set>
                                      <p:cBhvr>
                                        <p:cTn id="20" dur="1" fill="hold">
                                          <p:stCondLst>
                                            <p:cond delay="499"/>
                                          </p:stCondLst>
                                        </p:cTn>
                                        <p:tgtEl>
                                          <p:spTgt spid="7"/>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8"/>
                                        </p:tgtEl>
                                      </p:cBhvr>
                                    </p:animEffect>
                                    <p:set>
                                      <p:cBhvr>
                                        <p:cTn id="25" dur="1" fill="hold">
                                          <p:stCondLst>
                                            <p:cond delay="499"/>
                                          </p:stCondLst>
                                        </p:cTn>
                                        <p:tgtEl>
                                          <p:spTgt spid="8"/>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9"/>
                                        </p:tgtEl>
                                      </p:cBhvr>
                                    </p:animEffect>
                                    <p:set>
                                      <p:cBhvr>
                                        <p:cTn id="30" dur="1" fill="hold">
                                          <p:stCondLst>
                                            <p:cond delay="499"/>
                                          </p:stCondLst>
                                        </p:cTn>
                                        <p:tgtEl>
                                          <p:spTgt spid="9"/>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10"/>
                                        </p:tgtEl>
                                      </p:cBhvr>
                                    </p:animEffect>
                                    <p:set>
                                      <p:cBhvr>
                                        <p:cTn id="35"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826225"/>
            <a:ext cx="8215369" cy="4745915"/>
          </a:xfrm>
          <a:noFill/>
        </p:spPr>
        <p:txBody>
          <a:bodyPr wrap="square" rtlCol="0">
            <a:spAutoFit/>
          </a:bodyPr>
          <a:lstStyle/>
          <a:p>
            <a:pPr algn="l">
              <a:lnSpc>
                <a:spcPct val="140000"/>
              </a:lnSpc>
            </a:pPr>
            <a:r>
              <a:rPr lang="zh-CN" altLang="en-US" sz="3600" dirty="0" smtClean="0">
                <a:latin typeface="黑体" pitchFamily="49" charset="-122"/>
                <a:ea typeface="黑体" pitchFamily="49" charset="-122"/>
                <a:cs typeface="+mn-cs"/>
              </a:rPr>
              <a:t>    第五十条　党的各级委员会要加强对共青团的领导，注意团的干部的选拔和培训。党要坚决支持共青团根据广大青年的</a:t>
            </a:r>
            <a:r>
              <a:rPr lang="zh-CN" altLang="en-US" sz="3600" dirty="0" smtClean="0">
                <a:solidFill>
                  <a:srgbClr val="FF0000"/>
                </a:solidFill>
                <a:latin typeface="楷体" pitchFamily="49" charset="-122"/>
                <a:ea typeface="楷体" pitchFamily="49" charset="-122"/>
                <a:cs typeface="+mn-cs"/>
              </a:rPr>
              <a:t>特点</a:t>
            </a:r>
            <a:r>
              <a:rPr lang="zh-CN" altLang="en-US" sz="3600" dirty="0" smtClean="0">
                <a:latin typeface="黑体" pitchFamily="49" charset="-122"/>
                <a:ea typeface="黑体" pitchFamily="49" charset="-122"/>
                <a:cs typeface="+mn-cs"/>
              </a:rPr>
              <a:t>和需要，生动活泼地、富于</a:t>
            </a:r>
            <a:r>
              <a:rPr lang="zh-CN" altLang="en-US" sz="3600" dirty="0" smtClean="0">
                <a:solidFill>
                  <a:srgbClr val="FF0000"/>
                </a:solidFill>
                <a:latin typeface="楷体" pitchFamily="49" charset="-122"/>
                <a:ea typeface="楷体" pitchFamily="49" charset="-122"/>
                <a:cs typeface="+mn-cs"/>
              </a:rPr>
              <a:t>创造性</a:t>
            </a:r>
            <a:r>
              <a:rPr lang="zh-CN" altLang="en-US" sz="3600" dirty="0" smtClean="0">
                <a:latin typeface="黑体" pitchFamily="49" charset="-122"/>
                <a:ea typeface="黑体" pitchFamily="49" charset="-122"/>
                <a:cs typeface="+mn-cs"/>
              </a:rPr>
              <a:t>地进行工作，充分发挥团的</a:t>
            </a:r>
            <a:r>
              <a:rPr lang="zh-CN" altLang="en-US" sz="3600" dirty="0" smtClean="0">
                <a:solidFill>
                  <a:srgbClr val="FF0000"/>
                </a:solidFill>
                <a:latin typeface="楷体" pitchFamily="49" charset="-122"/>
                <a:ea typeface="楷体" pitchFamily="49" charset="-122"/>
                <a:cs typeface="+mn-cs"/>
              </a:rPr>
              <a:t>突击</a:t>
            </a:r>
            <a:r>
              <a:rPr lang="zh-CN" altLang="en-US" sz="3600" dirty="0" smtClean="0">
                <a:latin typeface="黑体" pitchFamily="49" charset="-122"/>
                <a:ea typeface="黑体" pitchFamily="49" charset="-122"/>
                <a:cs typeface="+mn-cs"/>
              </a:rPr>
              <a:t>队作用和联系广大青年的</a:t>
            </a:r>
            <a:r>
              <a:rPr lang="zh-CN" altLang="en-US" sz="3600" dirty="0" smtClean="0">
                <a:solidFill>
                  <a:srgbClr val="FF0000"/>
                </a:solidFill>
                <a:latin typeface="楷体" pitchFamily="49" charset="-122"/>
                <a:ea typeface="楷体" pitchFamily="49" charset="-122"/>
                <a:cs typeface="+mn-cs"/>
              </a:rPr>
              <a:t>桥梁</a:t>
            </a:r>
            <a:r>
              <a:rPr lang="zh-CN" altLang="en-US" sz="3600" dirty="0" smtClean="0">
                <a:latin typeface="黑体" pitchFamily="49" charset="-122"/>
                <a:ea typeface="黑体" pitchFamily="49" charset="-122"/>
                <a:cs typeface="+mn-cs"/>
              </a:rPr>
              <a:t>作用。</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122</a:t>
            </a:fld>
            <a:endParaRPr lang="zh-CN" altLang="en-US"/>
          </a:p>
        </p:txBody>
      </p:sp>
      <p:sp>
        <p:nvSpPr>
          <p:cNvPr id="4" name="矩形 3"/>
          <p:cNvSpPr/>
          <p:nvPr/>
        </p:nvSpPr>
        <p:spPr>
          <a:xfrm>
            <a:off x="2071670" y="330087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98666" y="4057194"/>
            <a:ext cx="145825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5728738" y="485776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7558666" y="4071942"/>
            <a:ext cx="101386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1591601"/>
            <a:ext cx="8215369" cy="3194721"/>
          </a:xfrm>
          <a:noFill/>
        </p:spPr>
        <p:txBody>
          <a:bodyPr wrap="square" rtlCol="0">
            <a:spAutoFit/>
          </a:bodyPr>
          <a:lstStyle/>
          <a:p>
            <a:pPr algn="l">
              <a:lnSpc>
                <a:spcPct val="140000"/>
              </a:lnSpc>
            </a:pPr>
            <a:r>
              <a:rPr lang="zh-CN" altLang="en-US" sz="3600" dirty="0" smtClean="0">
                <a:latin typeface="黑体" pitchFamily="49" charset="-122"/>
                <a:ea typeface="黑体" pitchFamily="49" charset="-122"/>
                <a:cs typeface="+mn-cs"/>
              </a:rPr>
              <a:t>　　团的县级和县级以下各级委员会书记，企业事业单位的团委员会书记，是党员的，可以列席</a:t>
            </a:r>
            <a:r>
              <a:rPr lang="zh-CN" altLang="en-US" sz="3600" dirty="0" smtClean="0">
                <a:solidFill>
                  <a:srgbClr val="FF0000"/>
                </a:solidFill>
                <a:latin typeface="楷体" pitchFamily="49" charset="-122"/>
                <a:ea typeface="楷体" pitchFamily="49" charset="-122"/>
                <a:cs typeface="+mn-cs"/>
              </a:rPr>
              <a:t>同级</a:t>
            </a:r>
            <a:r>
              <a:rPr lang="zh-CN" altLang="en-US" sz="3600" dirty="0" smtClean="0">
                <a:latin typeface="黑体" pitchFamily="49" charset="-122"/>
                <a:ea typeface="黑体" pitchFamily="49" charset="-122"/>
                <a:cs typeface="+mn-cs"/>
              </a:rPr>
              <a:t>党的委员会和常务委员会的会议。</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123</a:t>
            </a:fld>
            <a:endParaRPr lang="zh-CN" altLang="en-US"/>
          </a:p>
        </p:txBody>
      </p:sp>
      <p:sp>
        <p:nvSpPr>
          <p:cNvPr id="4" name="矩形 3"/>
          <p:cNvSpPr/>
          <p:nvPr/>
        </p:nvSpPr>
        <p:spPr>
          <a:xfrm>
            <a:off x="4387182" y="328612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动作按钮: 第一张 4">
            <a:hlinkClick r:id="rId2" action="ppaction://hlinksldjump" highlightClick="1"/>
          </p:cNvPr>
          <p:cNvSpPr/>
          <p:nvPr/>
        </p:nvSpPr>
        <p:spPr>
          <a:xfrm>
            <a:off x="4000496" y="6357958"/>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TextBox 5"/>
          <p:cNvSpPr txBox="1"/>
          <p:nvPr/>
        </p:nvSpPr>
        <p:spPr>
          <a:xfrm>
            <a:off x="4480229" y="6488692"/>
            <a:ext cx="3877985" cy="369332"/>
          </a:xfrm>
          <a:prstGeom prst="rect">
            <a:avLst/>
          </a:prstGeom>
          <a:noFill/>
        </p:spPr>
        <p:txBody>
          <a:bodyPr wrap="none" rtlCol="0">
            <a:spAutoFit/>
          </a:bodyPr>
          <a:lstStyle/>
          <a:p>
            <a:r>
              <a:rPr lang="zh-CN" altLang="en-US" dirty="0" smtClean="0">
                <a:solidFill>
                  <a:srgbClr val="FF5050"/>
                </a:solidFill>
                <a:latin typeface="黑体" pitchFamily="49" charset="-122"/>
                <a:ea typeface="黑体" pitchFamily="49" charset="-122"/>
              </a:rPr>
              <a:t>点击此处返回目录页，或翻页继续。</a:t>
            </a:r>
            <a:endParaRPr lang="zh-CN" altLang="en-US" dirty="0">
              <a:solidFill>
                <a:srgbClr val="FF5050"/>
              </a:solidFill>
              <a:latin typeface="黑体" pitchFamily="49" charset="-122"/>
              <a:ea typeface="黑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txBox="1">
            <a:spLocks noGrp="1"/>
          </p:cNvSpPr>
          <p:nvPr>
            <p:ph type="title"/>
          </p:nvPr>
        </p:nvSpPr>
        <p:spPr>
          <a:xfrm>
            <a:off x="2095103" y="3000372"/>
            <a:ext cx="5262979" cy="949299"/>
          </a:xfrm>
          <a:prstGeom prst="rect">
            <a:avLst/>
          </a:prstGeom>
          <a:noFill/>
        </p:spPr>
        <p:txBody>
          <a:bodyPr wrap="none" rtlCol="0">
            <a:spAutoFit/>
          </a:bodyPr>
          <a:lstStyle/>
          <a:p>
            <a:pPr>
              <a:lnSpc>
                <a:spcPct val="150000"/>
              </a:lnSpc>
            </a:pPr>
            <a:r>
              <a:rPr lang="zh-CN" altLang="en-US" dirty="0" smtClean="0">
                <a:latin typeface="黑体" pitchFamily="49" charset="-122"/>
                <a:ea typeface="黑体" pitchFamily="49" charset="-122"/>
              </a:rPr>
              <a:t>第十一章　党徽党旗</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124</a:t>
            </a:fld>
            <a:endParaRPr lang="zh-CN" altLang="en-US"/>
          </a:p>
        </p:txBody>
      </p:sp>
      <p:pic>
        <p:nvPicPr>
          <p:cNvPr id="4" name="Picture 2" descr="C:\Users\lenovo\Desktop\两学一做\党章\5698746_123803031000_2 - 副本.jpg"/>
          <p:cNvPicPr>
            <a:picLocks noChangeAspect="1" noChangeArrowheads="1"/>
          </p:cNvPicPr>
          <p:nvPr/>
        </p:nvPicPr>
        <p:blipFill>
          <a:blip r:embed="rId2"/>
          <a:srcRect/>
          <a:stretch>
            <a:fillRect/>
          </a:stretch>
        </p:blipFill>
        <p:spPr bwMode="auto">
          <a:xfrm>
            <a:off x="214282" y="214290"/>
            <a:ext cx="1998087" cy="1214422"/>
          </a:xfrm>
          <a:prstGeom prst="rect">
            <a:avLst/>
          </a:prstGeom>
          <a:noFill/>
        </p:spPr>
      </p:pic>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571027"/>
            <a:ext cx="8215369" cy="1643527"/>
          </a:xfrm>
          <a:noFill/>
        </p:spPr>
        <p:txBody>
          <a:bodyPr wrap="square" rtlCol="0">
            <a:spAutoFit/>
          </a:bodyPr>
          <a:lstStyle/>
          <a:p>
            <a:pPr algn="l">
              <a:lnSpc>
                <a:spcPct val="140000"/>
              </a:lnSpc>
            </a:pPr>
            <a:r>
              <a:rPr lang="zh-CN" altLang="en-US" sz="3600" dirty="0" smtClean="0">
                <a:latin typeface="黑体" pitchFamily="49" charset="-122"/>
                <a:ea typeface="黑体" pitchFamily="49" charset="-122"/>
                <a:cs typeface="+mn-cs"/>
              </a:rPr>
              <a:t>    第五十一条　中国共产党党徽为</a:t>
            </a:r>
            <a:r>
              <a:rPr lang="zh-CN" altLang="en-US" sz="3600" dirty="0" smtClean="0">
                <a:solidFill>
                  <a:srgbClr val="FF0000"/>
                </a:solidFill>
                <a:latin typeface="楷体" pitchFamily="49" charset="-122"/>
                <a:ea typeface="楷体" pitchFamily="49" charset="-122"/>
                <a:cs typeface="+mn-cs"/>
              </a:rPr>
              <a:t>镰刀</a:t>
            </a:r>
            <a:r>
              <a:rPr lang="zh-CN" altLang="en-US" sz="3600" dirty="0" smtClean="0">
                <a:latin typeface="黑体" pitchFamily="49" charset="-122"/>
                <a:ea typeface="黑体" pitchFamily="49" charset="-122"/>
                <a:cs typeface="+mn-cs"/>
              </a:rPr>
              <a:t>和</a:t>
            </a:r>
            <a:r>
              <a:rPr lang="zh-CN" altLang="en-US" sz="3600" dirty="0" smtClean="0">
                <a:solidFill>
                  <a:srgbClr val="FF0000"/>
                </a:solidFill>
                <a:latin typeface="楷体" pitchFamily="49" charset="-122"/>
                <a:ea typeface="楷体" pitchFamily="49" charset="-122"/>
                <a:cs typeface="+mn-cs"/>
              </a:rPr>
              <a:t>锤头</a:t>
            </a:r>
            <a:r>
              <a:rPr lang="zh-CN" altLang="en-US" sz="3600" dirty="0" smtClean="0">
                <a:latin typeface="黑体" pitchFamily="49" charset="-122"/>
                <a:ea typeface="黑体" pitchFamily="49" charset="-122"/>
                <a:cs typeface="+mn-cs"/>
              </a:rPr>
              <a:t>组成的图案。</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125</a:t>
            </a:fld>
            <a:endParaRPr lang="zh-CN" altLang="en-US"/>
          </a:p>
        </p:txBody>
      </p:sp>
      <p:sp>
        <p:nvSpPr>
          <p:cNvPr id="4" name="矩形 3"/>
          <p:cNvSpPr/>
          <p:nvPr/>
        </p:nvSpPr>
        <p:spPr>
          <a:xfrm>
            <a:off x="8001024" y="714356"/>
            <a:ext cx="71438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42910" y="1500174"/>
            <a:ext cx="45812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1601100" y="152736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027" name="Picture 3" descr="C:\Users\lenovo\Desktop\两学一做\党章\90c58PICBVA - 副本.jpg"/>
          <p:cNvPicPr>
            <a:picLocks noChangeAspect="1" noChangeArrowheads="1"/>
          </p:cNvPicPr>
          <p:nvPr/>
        </p:nvPicPr>
        <p:blipFill>
          <a:blip r:embed="rId3"/>
          <a:srcRect/>
          <a:stretch>
            <a:fillRect/>
          </a:stretch>
        </p:blipFill>
        <p:spPr bwMode="auto">
          <a:xfrm>
            <a:off x="3143240" y="2831859"/>
            <a:ext cx="3071834" cy="2811719"/>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par>
                                <p:cTn id="8" presetID="22" presetClass="exit" presetSubtype="8" fill="hold" grpId="0" nodeType="withEffect">
                                  <p:stCondLst>
                                    <p:cond delay="0"/>
                                  </p:stCondLst>
                                  <p:childTnLst>
                                    <p:animEffect transition="out" filter="wipe(left)">
                                      <p:cBhvr>
                                        <p:cTn id="9" dur="500"/>
                                        <p:tgtEl>
                                          <p:spTgt spid="5"/>
                                        </p:tgtEl>
                                      </p:cBhvr>
                                    </p:animEffect>
                                    <p:set>
                                      <p:cBhvr>
                                        <p:cTn id="10" dur="1" fill="hold">
                                          <p:stCondLst>
                                            <p:cond delay="499"/>
                                          </p:stCondLst>
                                        </p:cTn>
                                        <p:tgtEl>
                                          <p:spTgt spid="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22" presetClass="exit" presetSubtype="8" fill="hold" grpId="0" nodeType="clickEffect">
                                  <p:stCondLst>
                                    <p:cond delay="0"/>
                                  </p:stCondLst>
                                  <p:childTnLst>
                                    <p:animEffect transition="out" filter="wipe(left)">
                                      <p:cBhvr>
                                        <p:cTn id="14" dur="500"/>
                                        <p:tgtEl>
                                          <p:spTgt spid="6"/>
                                        </p:tgtEl>
                                      </p:cBhvr>
                                    </p:animEffect>
                                    <p:set>
                                      <p:cBhvr>
                                        <p:cTn id="15" dur="1" fill="hold">
                                          <p:stCondLst>
                                            <p:cond delay="499"/>
                                          </p:stCondLst>
                                        </p:cTn>
                                        <p:tgtEl>
                                          <p:spTgt spid="6"/>
                                        </p:tgtEl>
                                        <p:attrNameLst>
                                          <p:attrName>style.visibility</p:attrName>
                                        </p:attrNameLst>
                                      </p:cBhvr>
                                      <p:to>
                                        <p:strVal val="hidden"/>
                                      </p:to>
                                    </p:set>
                                  </p:childTnLst>
                                </p:cTn>
                              </p:par>
                              <p:par>
                                <p:cTn id="16" presetID="10" presetClass="entr" presetSubtype="0" fill="hold" nodeType="withEffect">
                                  <p:stCondLst>
                                    <p:cond delay="0"/>
                                  </p:stCondLst>
                                  <p:childTnLst>
                                    <p:set>
                                      <p:cBhvr>
                                        <p:cTn id="17" dur="1" fill="hold">
                                          <p:stCondLst>
                                            <p:cond delay="0"/>
                                          </p:stCondLst>
                                        </p:cTn>
                                        <p:tgtEl>
                                          <p:spTgt spid="1027"/>
                                        </p:tgtEl>
                                        <p:attrNameLst>
                                          <p:attrName>style.visibility</p:attrName>
                                        </p:attrNameLst>
                                      </p:cBhvr>
                                      <p:to>
                                        <p:strVal val="visible"/>
                                      </p:to>
                                    </p:set>
                                    <p:animEffect transition="in" filter="fade">
                                      <p:cBhvr>
                                        <p:cTn id="18"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571480"/>
            <a:ext cx="8215369" cy="1643527"/>
          </a:xfrm>
          <a:noFill/>
        </p:spPr>
        <p:txBody>
          <a:bodyPr wrap="square" rtlCol="0">
            <a:spAutoFit/>
          </a:bodyPr>
          <a:lstStyle/>
          <a:p>
            <a:pPr algn="l">
              <a:lnSpc>
                <a:spcPct val="140000"/>
              </a:lnSpc>
            </a:pPr>
            <a:r>
              <a:rPr lang="zh-CN" altLang="en-US" sz="3600" dirty="0" smtClean="0">
                <a:latin typeface="黑体" pitchFamily="49" charset="-122"/>
                <a:ea typeface="黑体" pitchFamily="49" charset="-122"/>
                <a:cs typeface="+mn-cs"/>
              </a:rPr>
              <a:t>　　第五十二条　中国共产党党旗为旗面缀有金黄色</a:t>
            </a:r>
            <a:r>
              <a:rPr lang="zh-CN" altLang="en-US" sz="3600" dirty="0" smtClean="0">
                <a:solidFill>
                  <a:srgbClr val="FF0000"/>
                </a:solidFill>
                <a:latin typeface="楷体" pitchFamily="49" charset="-122"/>
                <a:ea typeface="楷体" pitchFamily="49" charset="-122"/>
                <a:cs typeface="+mn-cs"/>
              </a:rPr>
              <a:t>党徽</a:t>
            </a:r>
            <a:r>
              <a:rPr lang="zh-CN" altLang="en-US" sz="3600" dirty="0" smtClean="0">
                <a:latin typeface="黑体" pitchFamily="49" charset="-122"/>
                <a:ea typeface="黑体" pitchFamily="49" charset="-122"/>
                <a:cs typeface="+mn-cs"/>
              </a:rPr>
              <a:t>图案的红旗。</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126</a:t>
            </a:fld>
            <a:endParaRPr lang="zh-CN" altLang="en-US"/>
          </a:p>
        </p:txBody>
      </p:sp>
      <p:sp>
        <p:nvSpPr>
          <p:cNvPr id="5" name="矩形 4"/>
          <p:cNvSpPr/>
          <p:nvPr/>
        </p:nvSpPr>
        <p:spPr>
          <a:xfrm>
            <a:off x="3456186" y="150247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051" name="Picture 3" descr="C:\Users\lenovo\Desktop\两学一做\党章\5698746_123803031000_2 - 大.jpg"/>
          <p:cNvPicPr>
            <a:picLocks noChangeAspect="1" noChangeArrowheads="1"/>
          </p:cNvPicPr>
          <p:nvPr/>
        </p:nvPicPr>
        <p:blipFill>
          <a:blip r:embed="rId2"/>
          <a:srcRect/>
          <a:stretch>
            <a:fillRect/>
          </a:stretch>
        </p:blipFill>
        <p:spPr bwMode="auto">
          <a:xfrm>
            <a:off x="2143133" y="2786058"/>
            <a:ext cx="5214949" cy="316908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par>
                                <p:cTn id="8" presetID="10" presetClass="entr" presetSubtype="0" fill="hold" nodeType="withEffect">
                                  <p:stCondLst>
                                    <p:cond delay="0"/>
                                  </p:stCondLst>
                                  <p:childTnLst>
                                    <p:set>
                                      <p:cBhvr>
                                        <p:cTn id="9" dur="1" fill="hold">
                                          <p:stCondLst>
                                            <p:cond delay="0"/>
                                          </p:stCondLst>
                                        </p:cTn>
                                        <p:tgtEl>
                                          <p:spTgt spid="2051"/>
                                        </p:tgtEl>
                                        <p:attrNameLst>
                                          <p:attrName>style.visibility</p:attrName>
                                        </p:attrNameLst>
                                      </p:cBhvr>
                                      <p:to>
                                        <p:strVal val="visible"/>
                                      </p:to>
                                    </p:set>
                                    <p:animEffect transition="in" filter="fade">
                                      <p:cBhvr>
                                        <p:cTn id="10" dur="500"/>
                                        <p:tgtEl>
                                          <p:spTgt spid="2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1217749"/>
            <a:ext cx="8215369" cy="3970318"/>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第五十三条　中国共产党的党徽党旗是中国共产党的象征和</a:t>
            </a:r>
            <a:r>
              <a:rPr lang="zh-CN" altLang="en-US" sz="3600" dirty="0" smtClean="0">
                <a:solidFill>
                  <a:srgbClr val="FF0000"/>
                </a:solidFill>
                <a:latin typeface="楷体" pitchFamily="49" charset="-122"/>
                <a:ea typeface="楷体" pitchFamily="49" charset="-122"/>
                <a:cs typeface="+mn-cs"/>
              </a:rPr>
              <a:t>标志</a:t>
            </a:r>
            <a:r>
              <a:rPr lang="zh-CN" altLang="en-US" sz="3600" dirty="0" smtClean="0">
                <a:latin typeface="黑体" pitchFamily="49" charset="-122"/>
                <a:ea typeface="黑体" pitchFamily="49" charset="-122"/>
                <a:cs typeface="+mn-cs"/>
              </a:rPr>
              <a:t>。党的各级组织和每一个党员都要维护党徽党旗的</a:t>
            </a:r>
            <a:r>
              <a:rPr lang="zh-CN" altLang="en-US" sz="3600" dirty="0" smtClean="0">
                <a:solidFill>
                  <a:srgbClr val="FF0000"/>
                </a:solidFill>
                <a:latin typeface="楷体" pitchFamily="49" charset="-122"/>
                <a:ea typeface="楷体" pitchFamily="49" charset="-122"/>
                <a:cs typeface="+mn-cs"/>
              </a:rPr>
              <a:t>尊严</a:t>
            </a:r>
            <a:r>
              <a:rPr lang="zh-CN" altLang="en-US" sz="3600" dirty="0" smtClean="0">
                <a:latin typeface="黑体" pitchFamily="49" charset="-122"/>
                <a:ea typeface="黑体" pitchFamily="49" charset="-122"/>
                <a:cs typeface="+mn-cs"/>
              </a:rPr>
              <a:t>。要按照规定制作和</a:t>
            </a:r>
            <a:r>
              <a:rPr lang="zh-CN" altLang="en-US" sz="3600" dirty="0" smtClean="0">
                <a:solidFill>
                  <a:srgbClr val="FF0000"/>
                </a:solidFill>
                <a:latin typeface="楷体" pitchFamily="49" charset="-122"/>
                <a:ea typeface="楷体" pitchFamily="49" charset="-122"/>
                <a:cs typeface="+mn-cs"/>
              </a:rPr>
              <a:t>使用</a:t>
            </a:r>
            <a:r>
              <a:rPr lang="zh-CN" altLang="en-US" sz="3600" dirty="0" smtClean="0">
                <a:latin typeface="黑体" pitchFamily="49" charset="-122"/>
                <a:ea typeface="黑体" pitchFamily="49" charset="-122"/>
                <a:cs typeface="+mn-cs"/>
              </a:rPr>
              <a:t>党徽党旗。</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127</a:t>
            </a:fld>
            <a:endParaRPr lang="zh-CN" altLang="en-US"/>
          </a:p>
        </p:txBody>
      </p:sp>
      <p:sp>
        <p:nvSpPr>
          <p:cNvPr id="4" name="矩形 3"/>
          <p:cNvSpPr/>
          <p:nvPr/>
        </p:nvSpPr>
        <p:spPr>
          <a:xfrm>
            <a:off x="1113480" y="3643314"/>
            <a:ext cx="928694"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动作按钮: 第一张 4">
            <a:hlinkClick r:id="rId2" action="ppaction://hlinksldjump" highlightClick="1"/>
          </p:cNvPr>
          <p:cNvSpPr/>
          <p:nvPr/>
        </p:nvSpPr>
        <p:spPr>
          <a:xfrm>
            <a:off x="4000496" y="6357958"/>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TextBox 5"/>
          <p:cNvSpPr txBox="1"/>
          <p:nvPr/>
        </p:nvSpPr>
        <p:spPr>
          <a:xfrm>
            <a:off x="4480229" y="6488692"/>
            <a:ext cx="3877985" cy="369332"/>
          </a:xfrm>
          <a:prstGeom prst="rect">
            <a:avLst/>
          </a:prstGeom>
          <a:noFill/>
        </p:spPr>
        <p:txBody>
          <a:bodyPr wrap="none" rtlCol="0">
            <a:spAutoFit/>
          </a:bodyPr>
          <a:lstStyle/>
          <a:p>
            <a:r>
              <a:rPr lang="zh-CN" altLang="en-US" dirty="0" smtClean="0">
                <a:solidFill>
                  <a:srgbClr val="FF5050"/>
                </a:solidFill>
                <a:latin typeface="黑体" pitchFamily="49" charset="-122"/>
                <a:ea typeface="黑体" pitchFamily="49" charset="-122"/>
              </a:rPr>
              <a:t>点击此处返回目录页，或翻页继续。</a:t>
            </a:r>
            <a:endParaRPr lang="zh-CN" altLang="en-US" dirty="0">
              <a:solidFill>
                <a:srgbClr val="FF5050"/>
              </a:solidFill>
              <a:latin typeface="黑体" pitchFamily="49" charset="-122"/>
              <a:ea typeface="黑体" pitchFamily="49" charset="-122"/>
            </a:endParaRPr>
          </a:p>
        </p:txBody>
      </p:sp>
      <p:sp>
        <p:nvSpPr>
          <p:cNvPr id="7" name="矩形 6"/>
          <p:cNvSpPr/>
          <p:nvPr/>
        </p:nvSpPr>
        <p:spPr>
          <a:xfrm>
            <a:off x="6183542" y="3659080"/>
            <a:ext cx="928694"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5730774" y="2103210"/>
            <a:ext cx="928694"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8"/>
                                        </p:tgtEl>
                                      </p:cBhvr>
                                    </p:animEffect>
                                    <p:set>
                                      <p:cBhvr>
                                        <p:cTn id="7" dur="1" fill="hold">
                                          <p:stCondLst>
                                            <p:cond delay="499"/>
                                          </p:stCondLst>
                                        </p:cTn>
                                        <p:tgtEl>
                                          <p:spTgt spid="8"/>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71472" y="2786066"/>
            <a:ext cx="8229600" cy="1143000"/>
          </a:xfrm>
        </p:spPr>
        <p:txBody>
          <a:bodyPr>
            <a:normAutofit/>
          </a:bodyPr>
          <a:lstStyle/>
          <a:p>
            <a:r>
              <a:rPr lang="zh-CN" altLang="en-US" sz="4800" dirty="0" smtClean="0">
                <a:solidFill>
                  <a:srgbClr val="FF0000"/>
                </a:solidFill>
                <a:latin typeface="黑体" pitchFamily="49" charset="-122"/>
                <a:ea typeface="黑体" pitchFamily="49" charset="-122"/>
              </a:rPr>
              <a:t>祝贺您学习又有新收获</a:t>
            </a:r>
            <a:r>
              <a:rPr lang="en-US" altLang="zh-CN" sz="4800" dirty="0" smtClean="0">
                <a:solidFill>
                  <a:srgbClr val="FF0000"/>
                </a:solidFill>
                <a:latin typeface="黑体" pitchFamily="49" charset="-122"/>
                <a:ea typeface="黑体" pitchFamily="49" charset="-122"/>
              </a:rPr>
              <a:t>!</a:t>
            </a:r>
            <a:endParaRPr lang="zh-CN" altLang="en-US" sz="4800" dirty="0">
              <a:solidFill>
                <a:srgbClr val="FF0000"/>
              </a:solidFill>
              <a:latin typeface="黑体" pitchFamily="49" charset="-122"/>
              <a:ea typeface="黑体" pitchFamily="49" charset="-122"/>
            </a:endParaRPr>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128</a:t>
            </a:fld>
            <a:endParaRPr lang="zh-CN" altLang="en-US"/>
          </a:p>
        </p:txBody>
      </p:sp>
      <p:pic>
        <p:nvPicPr>
          <p:cNvPr id="4" name="Picture 2" descr="C:\Users\lenovo\Desktop\两学一做\党章\5698746_123803031000_2 - 副本.jpg"/>
          <p:cNvPicPr>
            <a:picLocks noChangeAspect="1" noChangeArrowheads="1"/>
          </p:cNvPicPr>
          <p:nvPr/>
        </p:nvPicPr>
        <p:blipFill>
          <a:blip r:embed="rId2"/>
          <a:srcRect/>
          <a:stretch>
            <a:fillRect/>
          </a:stretch>
        </p:blipFill>
        <p:spPr bwMode="auto">
          <a:xfrm>
            <a:off x="128096" y="142852"/>
            <a:ext cx="1998087" cy="1214422"/>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428596" y="357190"/>
            <a:ext cx="8243918" cy="5786454"/>
          </a:xfrm>
        </p:spPr>
        <p:txBody>
          <a:bodyPr>
            <a:noAutofit/>
          </a:bodyPr>
          <a:lstStyle/>
          <a:p>
            <a:pPr algn="l">
              <a:lnSpc>
                <a:spcPct val="140000"/>
              </a:lnSpc>
            </a:pPr>
            <a:r>
              <a:rPr lang="zh-CN" altLang="en-US" sz="3600" dirty="0" smtClean="0">
                <a:latin typeface="黑体" pitchFamily="49" charset="-122"/>
                <a:ea typeface="黑体" pitchFamily="49" charset="-122"/>
              </a:rPr>
              <a:t>    （四）在党的</a:t>
            </a:r>
            <a:r>
              <a:rPr lang="zh-CN" altLang="en-US" sz="3600" dirty="0" smtClean="0">
                <a:solidFill>
                  <a:srgbClr val="FF0000"/>
                </a:solidFill>
                <a:latin typeface="楷体" pitchFamily="49" charset="-122"/>
                <a:ea typeface="楷体" pitchFamily="49" charset="-122"/>
              </a:rPr>
              <a:t>会议</a:t>
            </a:r>
            <a:r>
              <a:rPr lang="zh-CN" altLang="en-US" sz="3600" dirty="0" smtClean="0">
                <a:latin typeface="黑体" pitchFamily="49" charset="-122"/>
                <a:ea typeface="黑体" pitchFamily="49" charset="-122"/>
              </a:rPr>
              <a:t>上</a:t>
            </a:r>
            <a:r>
              <a:rPr lang="zh-CN" altLang="en-US" sz="3600" dirty="0" smtClean="0">
                <a:solidFill>
                  <a:srgbClr val="FF0000"/>
                </a:solidFill>
                <a:latin typeface="楷体" pitchFamily="49" charset="-122"/>
                <a:ea typeface="楷体" pitchFamily="49" charset="-122"/>
              </a:rPr>
              <a:t>有根据</a:t>
            </a:r>
            <a:r>
              <a:rPr lang="zh-CN" altLang="en-US" sz="3600" dirty="0" smtClean="0">
                <a:latin typeface="黑体" pitchFamily="49" charset="-122"/>
                <a:ea typeface="黑体" pitchFamily="49" charset="-122"/>
              </a:rPr>
              <a:t>地批评党的任何组织和任何</a:t>
            </a:r>
            <a:r>
              <a:rPr lang="zh-CN" altLang="en-US" sz="3600" dirty="0" smtClean="0">
                <a:solidFill>
                  <a:srgbClr val="FF0000"/>
                </a:solidFill>
                <a:latin typeface="楷体" pitchFamily="49" charset="-122"/>
                <a:ea typeface="楷体" pitchFamily="49" charset="-122"/>
              </a:rPr>
              <a:t>党员</a:t>
            </a:r>
            <a:r>
              <a:rPr lang="zh-CN" altLang="en-US" sz="3600" dirty="0" smtClean="0">
                <a:latin typeface="黑体" pitchFamily="49" charset="-122"/>
                <a:ea typeface="黑体" pitchFamily="49" charset="-122"/>
              </a:rPr>
              <a:t>，向党</a:t>
            </a:r>
            <a:r>
              <a:rPr lang="zh-CN" altLang="en-US" sz="3600" dirty="0" smtClean="0">
                <a:solidFill>
                  <a:srgbClr val="FF0000"/>
                </a:solidFill>
                <a:latin typeface="楷体" pitchFamily="49" charset="-122"/>
                <a:ea typeface="楷体" pitchFamily="49" charset="-122"/>
              </a:rPr>
              <a:t>负责</a:t>
            </a:r>
            <a:r>
              <a:rPr lang="zh-CN" altLang="en-US" sz="3600" dirty="0" smtClean="0">
                <a:latin typeface="黑体" pitchFamily="49" charset="-122"/>
                <a:ea typeface="黑体" pitchFamily="49" charset="-122"/>
              </a:rPr>
              <a:t>地揭发、检举党的任何</a:t>
            </a:r>
            <a:r>
              <a:rPr lang="zh-CN" altLang="en-US" sz="3600" dirty="0" smtClean="0">
                <a:solidFill>
                  <a:srgbClr val="FF0000"/>
                </a:solidFill>
                <a:latin typeface="楷体" pitchFamily="49" charset="-122"/>
                <a:ea typeface="楷体" pitchFamily="49" charset="-122"/>
              </a:rPr>
              <a:t>组织</a:t>
            </a:r>
            <a:r>
              <a:rPr lang="zh-CN" altLang="en-US" sz="3600" dirty="0" smtClean="0">
                <a:latin typeface="黑体" pitchFamily="49" charset="-122"/>
                <a:ea typeface="黑体" pitchFamily="49" charset="-122"/>
              </a:rPr>
              <a:t>和任何</a:t>
            </a:r>
            <a:r>
              <a:rPr lang="zh-CN" altLang="en-US" sz="3600" dirty="0" smtClean="0">
                <a:solidFill>
                  <a:srgbClr val="FF0000"/>
                </a:solidFill>
                <a:latin typeface="楷体" pitchFamily="49" charset="-122"/>
                <a:ea typeface="楷体" pitchFamily="49" charset="-122"/>
              </a:rPr>
              <a:t>党员</a:t>
            </a:r>
            <a:r>
              <a:rPr lang="zh-CN" altLang="en-US" sz="3600" dirty="0" smtClean="0">
                <a:latin typeface="黑体" pitchFamily="49" charset="-122"/>
                <a:ea typeface="黑体" pitchFamily="49" charset="-122"/>
              </a:rPr>
              <a:t>违法乱纪的事实，要求处分违法乱纪的党员，要求罢免或撤换不</a:t>
            </a:r>
            <a:r>
              <a:rPr lang="zh-CN" altLang="en-US" sz="3600" dirty="0" smtClean="0">
                <a:solidFill>
                  <a:srgbClr val="FF0000"/>
                </a:solidFill>
                <a:latin typeface="楷体" pitchFamily="49" charset="-122"/>
                <a:ea typeface="楷体" pitchFamily="49" charset="-122"/>
              </a:rPr>
              <a:t>称职</a:t>
            </a:r>
            <a:r>
              <a:rPr lang="zh-CN" altLang="en-US" sz="3600" dirty="0" smtClean="0">
                <a:latin typeface="黑体" pitchFamily="49" charset="-122"/>
                <a:ea typeface="黑体" pitchFamily="49" charset="-122"/>
              </a:rPr>
              <a:t>的干部。</a:t>
            </a:r>
            <a:br>
              <a:rPr lang="zh-CN" altLang="en-US" sz="3600" dirty="0" smtClean="0">
                <a:latin typeface="黑体" pitchFamily="49" charset="-122"/>
                <a:ea typeface="黑体" pitchFamily="49" charset="-122"/>
              </a:rPr>
            </a:br>
            <a:r>
              <a:rPr lang="zh-CN" altLang="en-US" sz="3600" dirty="0" smtClean="0">
                <a:latin typeface="黑体" pitchFamily="49" charset="-122"/>
                <a:ea typeface="黑体" pitchFamily="49" charset="-122"/>
              </a:rPr>
              <a:t>　　（五）行使</a:t>
            </a:r>
            <a:r>
              <a:rPr lang="zh-CN" altLang="en-US" sz="3600" dirty="0" smtClean="0">
                <a:solidFill>
                  <a:srgbClr val="FF0000"/>
                </a:solidFill>
                <a:latin typeface="楷体" pitchFamily="49" charset="-122"/>
                <a:ea typeface="楷体" pitchFamily="49" charset="-122"/>
              </a:rPr>
              <a:t>表决</a:t>
            </a:r>
            <a:r>
              <a:rPr lang="zh-CN" altLang="en-US" sz="3600" dirty="0" smtClean="0">
                <a:latin typeface="黑体" pitchFamily="49" charset="-122"/>
                <a:ea typeface="黑体" pitchFamily="49" charset="-122"/>
              </a:rPr>
              <a:t>权、</a:t>
            </a:r>
            <a:r>
              <a:rPr lang="zh-CN" altLang="en-US" sz="3600" dirty="0" smtClean="0">
                <a:solidFill>
                  <a:srgbClr val="FF0000"/>
                </a:solidFill>
                <a:latin typeface="楷体" pitchFamily="49" charset="-122"/>
                <a:ea typeface="楷体" pitchFamily="49" charset="-122"/>
              </a:rPr>
              <a:t>选举</a:t>
            </a:r>
            <a:r>
              <a:rPr lang="zh-CN" altLang="en-US" sz="3600" dirty="0" smtClean="0">
                <a:latin typeface="黑体" pitchFamily="49" charset="-122"/>
                <a:ea typeface="黑体" pitchFamily="49" charset="-122"/>
              </a:rPr>
              <a:t>权，有</a:t>
            </a:r>
            <a:r>
              <a:rPr lang="zh-CN" altLang="en-US" sz="3600" dirty="0" smtClean="0">
                <a:solidFill>
                  <a:srgbClr val="FF0000"/>
                </a:solidFill>
                <a:latin typeface="楷体" pitchFamily="49" charset="-122"/>
                <a:ea typeface="楷体" pitchFamily="49" charset="-122"/>
              </a:rPr>
              <a:t>被选举</a:t>
            </a:r>
            <a:r>
              <a:rPr lang="zh-CN" altLang="en-US" sz="3600" dirty="0" smtClean="0">
                <a:latin typeface="黑体" pitchFamily="49" charset="-122"/>
                <a:ea typeface="黑体" pitchFamily="49" charset="-122"/>
              </a:rPr>
              <a:t>权。</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13</a:t>
            </a:fld>
            <a:endParaRPr lang="zh-CN" altLang="en-US"/>
          </a:p>
        </p:txBody>
      </p:sp>
      <p:sp>
        <p:nvSpPr>
          <p:cNvPr id="4" name="矩形 3"/>
          <p:cNvSpPr/>
          <p:nvPr/>
        </p:nvSpPr>
        <p:spPr>
          <a:xfrm>
            <a:off x="4214810" y="68486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700128" y="145823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6969094" y="146837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685380" y="222930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6973698" y="221455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3771434" y="452776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5584578" y="451301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7858616" y="4500570"/>
            <a:ext cx="47057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544278" y="528869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5601628" y="628170"/>
            <a:ext cx="135732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143504" y="3630868"/>
            <a:ext cx="8991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15"/>
                                        </p:tgtEl>
                                      </p:cBhvr>
                                    </p:animEffect>
                                    <p:set>
                                      <p:cBhvr>
                                        <p:cTn id="12" dur="1" fill="hold">
                                          <p:stCondLst>
                                            <p:cond delay="499"/>
                                          </p:stCondLst>
                                        </p:cTn>
                                        <p:tgtEl>
                                          <p:spTgt spid="1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8"/>
                                        </p:tgtEl>
                                      </p:cBhvr>
                                    </p:animEffect>
                                    <p:set>
                                      <p:cBhvr>
                                        <p:cTn id="27" dur="1" fill="hold">
                                          <p:stCondLst>
                                            <p:cond delay="499"/>
                                          </p:stCondLst>
                                        </p:cTn>
                                        <p:tgtEl>
                                          <p:spTgt spid="8"/>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9"/>
                                        </p:tgtEl>
                                      </p:cBhvr>
                                    </p:animEffect>
                                    <p:set>
                                      <p:cBhvr>
                                        <p:cTn id="32" dur="1" fill="hold">
                                          <p:stCondLst>
                                            <p:cond delay="499"/>
                                          </p:stCondLst>
                                        </p:cTn>
                                        <p:tgtEl>
                                          <p:spTgt spid="9"/>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16"/>
                                        </p:tgtEl>
                                      </p:cBhvr>
                                    </p:animEffect>
                                    <p:set>
                                      <p:cBhvr>
                                        <p:cTn id="37" dur="1" fill="hold">
                                          <p:stCondLst>
                                            <p:cond delay="499"/>
                                          </p:stCondLst>
                                        </p:cTn>
                                        <p:tgtEl>
                                          <p:spTgt spid="16"/>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xit" presetSubtype="8" fill="hold" grpId="0" nodeType="clickEffect">
                                  <p:stCondLst>
                                    <p:cond delay="0"/>
                                  </p:stCondLst>
                                  <p:childTnLst>
                                    <p:animEffect transition="out" filter="wipe(left)">
                                      <p:cBhvr>
                                        <p:cTn id="41" dur="500"/>
                                        <p:tgtEl>
                                          <p:spTgt spid="10"/>
                                        </p:tgtEl>
                                      </p:cBhvr>
                                    </p:animEffect>
                                    <p:set>
                                      <p:cBhvr>
                                        <p:cTn id="42" dur="1" fill="hold">
                                          <p:stCondLst>
                                            <p:cond delay="499"/>
                                          </p:stCondLst>
                                        </p:cTn>
                                        <p:tgtEl>
                                          <p:spTgt spid="10"/>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2" presetClass="exit" presetSubtype="8" fill="hold" grpId="0" nodeType="clickEffect">
                                  <p:stCondLst>
                                    <p:cond delay="0"/>
                                  </p:stCondLst>
                                  <p:childTnLst>
                                    <p:animEffect transition="out" filter="wipe(left)">
                                      <p:cBhvr>
                                        <p:cTn id="46" dur="500"/>
                                        <p:tgtEl>
                                          <p:spTgt spid="11"/>
                                        </p:tgtEl>
                                      </p:cBhvr>
                                    </p:animEffect>
                                    <p:set>
                                      <p:cBhvr>
                                        <p:cTn id="47" dur="1" fill="hold">
                                          <p:stCondLst>
                                            <p:cond delay="499"/>
                                          </p:stCondLst>
                                        </p:cTn>
                                        <p:tgtEl>
                                          <p:spTgt spid="11"/>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xit" presetSubtype="8" fill="hold" grpId="0" nodeType="clickEffect">
                                  <p:stCondLst>
                                    <p:cond delay="0"/>
                                  </p:stCondLst>
                                  <p:childTnLst>
                                    <p:animEffect transition="out" filter="wipe(left)">
                                      <p:cBhvr>
                                        <p:cTn id="51" dur="500"/>
                                        <p:tgtEl>
                                          <p:spTgt spid="12"/>
                                        </p:tgtEl>
                                      </p:cBhvr>
                                    </p:animEffect>
                                    <p:set>
                                      <p:cBhvr>
                                        <p:cTn id="52" dur="1" fill="hold">
                                          <p:stCondLst>
                                            <p:cond delay="499"/>
                                          </p:stCondLst>
                                        </p:cTn>
                                        <p:tgtEl>
                                          <p:spTgt spid="12"/>
                                        </p:tgtEl>
                                        <p:attrNameLst>
                                          <p:attrName>style.visibility</p:attrName>
                                        </p:attrNameLst>
                                      </p:cBhvr>
                                      <p:to>
                                        <p:strVal val="hidden"/>
                                      </p:to>
                                    </p:set>
                                  </p:childTnLst>
                                </p:cTn>
                              </p:par>
                              <p:par>
                                <p:cTn id="53" presetID="22" presetClass="exit" presetSubtype="8" fill="hold" grpId="0" nodeType="withEffect">
                                  <p:stCondLst>
                                    <p:cond delay="0"/>
                                  </p:stCondLst>
                                  <p:childTnLst>
                                    <p:animEffect transition="out" filter="wipe(left)">
                                      <p:cBhvr>
                                        <p:cTn id="54" dur="500"/>
                                        <p:tgtEl>
                                          <p:spTgt spid="13"/>
                                        </p:tgtEl>
                                      </p:cBhvr>
                                    </p:animEffect>
                                    <p:set>
                                      <p:cBhvr>
                                        <p:cTn id="55"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9" grpId="0" animBg="1"/>
      <p:bldP spid="10" grpId="0" animBg="1"/>
      <p:bldP spid="11" grpId="0" animBg="1"/>
      <p:bldP spid="12" grpId="0" animBg="1"/>
      <p:bldP spid="13" grpId="0" animBg="1"/>
      <p:bldP spid="15" grpId="0" animBg="1"/>
      <p:bldP spid="1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4362" y="214290"/>
            <a:ext cx="8243918" cy="6429420"/>
          </a:xfrm>
        </p:spPr>
        <p:txBody>
          <a:bodyPr>
            <a:noAutofit/>
          </a:bodyPr>
          <a:lstStyle/>
          <a:p>
            <a:pPr algn="l">
              <a:lnSpc>
                <a:spcPct val="140000"/>
              </a:lnSpc>
            </a:pPr>
            <a:r>
              <a:rPr lang="zh-CN" altLang="en-US" sz="3600" dirty="0" smtClean="0">
                <a:latin typeface="黑体" pitchFamily="49" charset="-122"/>
                <a:ea typeface="黑体" pitchFamily="49" charset="-122"/>
              </a:rPr>
              <a:t>    （六）在党组织讨论决定对</a:t>
            </a:r>
            <a:r>
              <a:rPr lang="zh-CN" altLang="en-US" sz="3600" dirty="0" smtClean="0">
                <a:solidFill>
                  <a:srgbClr val="FF0000"/>
                </a:solidFill>
                <a:latin typeface="楷体" pitchFamily="49" charset="-122"/>
                <a:ea typeface="楷体" pitchFamily="49" charset="-122"/>
              </a:rPr>
              <a:t>党员</a:t>
            </a:r>
            <a:r>
              <a:rPr lang="zh-CN" altLang="en-US" sz="3600" dirty="0" smtClean="0">
                <a:latin typeface="黑体" pitchFamily="49" charset="-122"/>
                <a:ea typeface="黑体" pitchFamily="49" charset="-122"/>
              </a:rPr>
              <a:t>的党纪处分或作出鉴定时，</a:t>
            </a:r>
            <a:r>
              <a:rPr lang="zh-CN" altLang="en-US" sz="3600" dirty="0" smtClean="0">
                <a:solidFill>
                  <a:srgbClr val="FF0000"/>
                </a:solidFill>
                <a:latin typeface="楷体" pitchFamily="49" charset="-122"/>
                <a:ea typeface="楷体" pitchFamily="49" charset="-122"/>
              </a:rPr>
              <a:t>本人</a:t>
            </a:r>
            <a:r>
              <a:rPr lang="zh-CN" altLang="en-US" sz="3600" dirty="0" smtClean="0">
                <a:latin typeface="黑体" pitchFamily="49" charset="-122"/>
                <a:ea typeface="黑体" pitchFamily="49" charset="-122"/>
              </a:rPr>
              <a:t>有权参加和进行</a:t>
            </a:r>
            <a:r>
              <a:rPr lang="zh-CN" altLang="en-US" sz="3600" dirty="0" smtClean="0">
                <a:solidFill>
                  <a:srgbClr val="FF0000"/>
                </a:solidFill>
                <a:latin typeface="楷体" pitchFamily="49" charset="-122"/>
                <a:ea typeface="楷体" pitchFamily="49" charset="-122"/>
              </a:rPr>
              <a:t>申辩</a:t>
            </a:r>
            <a:r>
              <a:rPr lang="zh-CN" altLang="en-US" sz="3600" dirty="0" smtClean="0">
                <a:latin typeface="黑体" pitchFamily="49" charset="-122"/>
                <a:ea typeface="黑体" pitchFamily="49" charset="-122"/>
              </a:rPr>
              <a:t>，其他党员可以为他作证和</a:t>
            </a:r>
            <a:r>
              <a:rPr lang="zh-CN" altLang="en-US" sz="3600" dirty="0" smtClean="0">
                <a:solidFill>
                  <a:srgbClr val="FF0000"/>
                </a:solidFill>
                <a:latin typeface="楷体" pitchFamily="49" charset="-122"/>
                <a:ea typeface="楷体" pitchFamily="49" charset="-122"/>
              </a:rPr>
              <a:t>辩护</a:t>
            </a:r>
            <a:r>
              <a:rPr lang="zh-CN" altLang="en-US" sz="3600" dirty="0" smtClean="0">
                <a:latin typeface="黑体" pitchFamily="49" charset="-122"/>
                <a:ea typeface="黑体" pitchFamily="49" charset="-122"/>
              </a:rPr>
              <a:t>。</a:t>
            </a:r>
            <a:br>
              <a:rPr lang="zh-CN" altLang="en-US" sz="3600" dirty="0" smtClean="0">
                <a:latin typeface="黑体" pitchFamily="49" charset="-122"/>
                <a:ea typeface="黑体" pitchFamily="49" charset="-122"/>
              </a:rPr>
            </a:br>
            <a:r>
              <a:rPr lang="zh-CN" altLang="en-US" sz="3600" dirty="0" smtClean="0">
                <a:latin typeface="黑体" pitchFamily="49" charset="-122"/>
                <a:ea typeface="黑体" pitchFamily="49" charset="-122"/>
              </a:rPr>
              <a:t>　　（七）对党的决议和政策如有不同意见，在</a:t>
            </a:r>
            <a:r>
              <a:rPr lang="zh-CN" altLang="en-US" sz="3600" dirty="0" smtClean="0">
                <a:solidFill>
                  <a:srgbClr val="FF0000"/>
                </a:solidFill>
                <a:latin typeface="楷体" pitchFamily="49" charset="-122"/>
                <a:ea typeface="楷体" pitchFamily="49" charset="-122"/>
              </a:rPr>
              <a:t>坚决执行</a:t>
            </a:r>
            <a:r>
              <a:rPr lang="zh-CN" altLang="en-US" sz="3600" dirty="0" smtClean="0">
                <a:latin typeface="黑体" pitchFamily="49" charset="-122"/>
                <a:ea typeface="黑体" pitchFamily="49" charset="-122"/>
              </a:rPr>
              <a:t>的前提下，可以</a:t>
            </a:r>
            <a:r>
              <a:rPr lang="zh-CN" altLang="en-US" sz="3600" dirty="0" smtClean="0">
                <a:solidFill>
                  <a:srgbClr val="FF0000"/>
                </a:solidFill>
                <a:latin typeface="楷体" pitchFamily="49" charset="-122"/>
                <a:ea typeface="楷体" pitchFamily="49" charset="-122"/>
              </a:rPr>
              <a:t>声明保留</a:t>
            </a:r>
            <a:r>
              <a:rPr lang="zh-CN" altLang="en-US" sz="3600" dirty="0" smtClean="0">
                <a:latin typeface="黑体" pitchFamily="49" charset="-122"/>
                <a:ea typeface="黑体" pitchFamily="49" charset="-122"/>
              </a:rPr>
              <a:t>，并且可以把自己的意见向党的</a:t>
            </a:r>
            <a:r>
              <a:rPr lang="zh-CN" altLang="en-US" sz="3600" dirty="0" smtClean="0">
                <a:solidFill>
                  <a:srgbClr val="FF0000"/>
                </a:solidFill>
                <a:latin typeface="楷体" pitchFamily="49" charset="-122"/>
                <a:ea typeface="楷体" pitchFamily="49" charset="-122"/>
              </a:rPr>
              <a:t>上级组织</a:t>
            </a:r>
            <a:r>
              <a:rPr lang="zh-CN" altLang="en-US" sz="3600" dirty="0" smtClean="0">
                <a:latin typeface="黑体" pitchFamily="49" charset="-122"/>
                <a:ea typeface="黑体" pitchFamily="49" charset="-122"/>
              </a:rPr>
              <a:t>直至</a:t>
            </a:r>
            <a:r>
              <a:rPr lang="zh-CN" altLang="en-US" sz="3600" dirty="0" smtClean="0">
                <a:solidFill>
                  <a:srgbClr val="FF0000"/>
                </a:solidFill>
                <a:latin typeface="楷体" pitchFamily="49" charset="-122"/>
                <a:ea typeface="楷体" pitchFamily="49" charset="-122"/>
              </a:rPr>
              <a:t>中央</a:t>
            </a:r>
            <a:r>
              <a:rPr lang="zh-CN" altLang="en-US" sz="3600" dirty="0" smtClean="0">
                <a:latin typeface="黑体" pitchFamily="49" charset="-122"/>
                <a:ea typeface="黑体" pitchFamily="49" charset="-122"/>
              </a:rPr>
              <a:t>提出。</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14</a:t>
            </a:fld>
            <a:endParaRPr lang="zh-CN" altLang="en-US"/>
          </a:p>
        </p:txBody>
      </p:sp>
      <p:sp>
        <p:nvSpPr>
          <p:cNvPr id="4" name="矩形 3"/>
          <p:cNvSpPr/>
          <p:nvPr/>
        </p:nvSpPr>
        <p:spPr>
          <a:xfrm>
            <a:off x="2586484" y="4214818"/>
            <a:ext cx="18006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7170962" y="50004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5614074" y="1229170"/>
            <a:ext cx="105912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2128360" y="201268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760894" y="277361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7614338" y="430100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571472" y="5089124"/>
            <a:ext cx="107387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8072462" y="5072074"/>
            <a:ext cx="52959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714348" y="5857892"/>
            <a:ext cx="138681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3044608" y="587264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8"/>
                                        </p:tgtEl>
                                      </p:cBhvr>
                                    </p:animEffect>
                                    <p:set>
                                      <p:cBhvr>
                                        <p:cTn id="22" dur="1" fill="hold">
                                          <p:stCondLst>
                                            <p:cond delay="499"/>
                                          </p:stCondLst>
                                        </p:cTn>
                                        <p:tgtEl>
                                          <p:spTgt spid="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4"/>
                                        </p:tgtEl>
                                      </p:cBhvr>
                                    </p:animEffect>
                                    <p:set>
                                      <p:cBhvr>
                                        <p:cTn id="27" dur="1" fill="hold">
                                          <p:stCondLst>
                                            <p:cond delay="499"/>
                                          </p:stCondLst>
                                        </p:cTn>
                                        <p:tgtEl>
                                          <p:spTgt spid="4"/>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9"/>
                                        </p:tgtEl>
                                      </p:cBhvr>
                                    </p:animEffect>
                                    <p:set>
                                      <p:cBhvr>
                                        <p:cTn id="32" dur="1" fill="hold">
                                          <p:stCondLst>
                                            <p:cond delay="499"/>
                                          </p:stCondLst>
                                        </p:cTn>
                                        <p:tgtEl>
                                          <p:spTgt spid="9"/>
                                        </p:tgtEl>
                                        <p:attrNameLst>
                                          <p:attrName>style.visibility</p:attrName>
                                        </p:attrNameLst>
                                      </p:cBhvr>
                                      <p:to>
                                        <p:strVal val="hidden"/>
                                      </p:to>
                                    </p:set>
                                  </p:childTnLst>
                                </p:cTn>
                              </p:par>
                              <p:par>
                                <p:cTn id="33" presetID="22" presetClass="exit" presetSubtype="8" fill="hold" grpId="0" nodeType="withEffect">
                                  <p:stCondLst>
                                    <p:cond delay="0"/>
                                  </p:stCondLst>
                                  <p:childTnLst>
                                    <p:animEffect transition="out" filter="wipe(left)">
                                      <p:cBhvr>
                                        <p:cTn id="34" dur="500"/>
                                        <p:tgtEl>
                                          <p:spTgt spid="10"/>
                                        </p:tgtEl>
                                      </p:cBhvr>
                                    </p:animEffect>
                                    <p:set>
                                      <p:cBhvr>
                                        <p:cTn id="35" dur="1" fill="hold">
                                          <p:stCondLst>
                                            <p:cond delay="499"/>
                                          </p:stCondLst>
                                        </p:cTn>
                                        <p:tgtEl>
                                          <p:spTgt spid="10"/>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xit" presetSubtype="8" fill="hold" grpId="0" nodeType="clickEffect">
                                  <p:stCondLst>
                                    <p:cond delay="0"/>
                                  </p:stCondLst>
                                  <p:childTnLst>
                                    <p:animEffect transition="out" filter="wipe(left)">
                                      <p:cBhvr>
                                        <p:cTn id="39" dur="500"/>
                                        <p:tgtEl>
                                          <p:spTgt spid="11"/>
                                        </p:tgtEl>
                                      </p:cBhvr>
                                    </p:animEffect>
                                    <p:set>
                                      <p:cBhvr>
                                        <p:cTn id="40" dur="1" fill="hold">
                                          <p:stCondLst>
                                            <p:cond delay="499"/>
                                          </p:stCondLst>
                                        </p:cTn>
                                        <p:tgtEl>
                                          <p:spTgt spid="11"/>
                                        </p:tgtEl>
                                        <p:attrNameLst>
                                          <p:attrName>style.visibility</p:attrName>
                                        </p:attrNameLst>
                                      </p:cBhvr>
                                      <p:to>
                                        <p:strVal val="hidden"/>
                                      </p:to>
                                    </p:set>
                                  </p:childTnLst>
                                </p:cTn>
                              </p:par>
                              <p:par>
                                <p:cTn id="41" presetID="22" presetClass="exit" presetSubtype="8" fill="hold" grpId="0" nodeType="withEffect">
                                  <p:stCondLst>
                                    <p:cond delay="0"/>
                                  </p:stCondLst>
                                  <p:childTnLst>
                                    <p:animEffect transition="out" filter="wipe(left)">
                                      <p:cBhvr>
                                        <p:cTn id="42" dur="500"/>
                                        <p:tgtEl>
                                          <p:spTgt spid="12"/>
                                        </p:tgtEl>
                                      </p:cBhvr>
                                    </p:animEffect>
                                    <p:set>
                                      <p:cBhvr>
                                        <p:cTn id="43" dur="1" fill="hold">
                                          <p:stCondLst>
                                            <p:cond delay="499"/>
                                          </p:stCondLst>
                                        </p:cTn>
                                        <p:tgtEl>
                                          <p:spTgt spid="12"/>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22" presetClass="exit" presetSubtype="8" fill="hold" grpId="0" nodeType="clickEffect">
                                  <p:stCondLst>
                                    <p:cond delay="0"/>
                                  </p:stCondLst>
                                  <p:childTnLst>
                                    <p:animEffect transition="out" filter="wipe(left)">
                                      <p:cBhvr>
                                        <p:cTn id="47" dur="500"/>
                                        <p:tgtEl>
                                          <p:spTgt spid="13"/>
                                        </p:tgtEl>
                                      </p:cBhvr>
                                    </p:animEffect>
                                    <p:set>
                                      <p:cBhvr>
                                        <p:cTn id="48"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42910" y="428628"/>
            <a:ext cx="8243918" cy="5786454"/>
          </a:xfrm>
        </p:spPr>
        <p:txBody>
          <a:bodyPr>
            <a:noAutofit/>
          </a:bodyPr>
          <a:lstStyle/>
          <a:p>
            <a:pPr algn="l">
              <a:lnSpc>
                <a:spcPct val="140000"/>
              </a:lnSpc>
            </a:pPr>
            <a:r>
              <a:rPr lang="zh-CN" altLang="en-US" sz="3600" dirty="0" smtClean="0">
                <a:latin typeface="黑体" pitchFamily="49" charset="-122"/>
                <a:ea typeface="黑体" pitchFamily="49" charset="-122"/>
              </a:rPr>
              <a:t>    （八）向党的</a:t>
            </a:r>
            <a:r>
              <a:rPr lang="zh-CN" altLang="en-US" sz="3600" dirty="0" smtClean="0">
                <a:solidFill>
                  <a:srgbClr val="FF0000"/>
                </a:solidFill>
                <a:latin typeface="楷体" pitchFamily="49" charset="-122"/>
                <a:ea typeface="楷体" pitchFamily="49" charset="-122"/>
              </a:rPr>
              <a:t>上级组织</a:t>
            </a:r>
            <a:r>
              <a:rPr lang="zh-CN" altLang="en-US" sz="3600" dirty="0" smtClean="0">
                <a:latin typeface="黑体" pitchFamily="49" charset="-122"/>
                <a:ea typeface="黑体" pitchFamily="49" charset="-122"/>
              </a:rPr>
              <a:t>直至</a:t>
            </a:r>
            <a:r>
              <a:rPr lang="zh-CN" altLang="en-US" sz="3600" dirty="0" smtClean="0">
                <a:solidFill>
                  <a:srgbClr val="FF0000"/>
                </a:solidFill>
                <a:latin typeface="楷体" pitchFamily="49" charset="-122"/>
                <a:ea typeface="楷体" pitchFamily="49" charset="-122"/>
              </a:rPr>
              <a:t>中央</a:t>
            </a:r>
            <a:r>
              <a:rPr lang="zh-CN" altLang="en-US" sz="3600" dirty="0" smtClean="0">
                <a:latin typeface="黑体" pitchFamily="49" charset="-122"/>
                <a:ea typeface="黑体" pitchFamily="49" charset="-122"/>
              </a:rPr>
              <a:t>提出请求、申诉和控告，并要求有关组织给以</a:t>
            </a:r>
            <a:r>
              <a:rPr lang="zh-CN" altLang="en-US" sz="3600" dirty="0" smtClean="0">
                <a:solidFill>
                  <a:srgbClr val="FF0000"/>
                </a:solidFill>
                <a:latin typeface="楷体" pitchFamily="49" charset="-122"/>
                <a:ea typeface="楷体" pitchFamily="49" charset="-122"/>
              </a:rPr>
              <a:t>负责</a:t>
            </a:r>
            <a:r>
              <a:rPr lang="zh-CN" altLang="en-US" sz="3600" dirty="0" smtClean="0">
                <a:latin typeface="黑体" pitchFamily="49" charset="-122"/>
                <a:ea typeface="黑体" pitchFamily="49" charset="-122"/>
              </a:rPr>
              <a:t>的答复。</a:t>
            </a:r>
            <a:br>
              <a:rPr lang="zh-CN" altLang="en-US" sz="3600" dirty="0" smtClean="0">
                <a:latin typeface="黑体" pitchFamily="49" charset="-122"/>
                <a:ea typeface="黑体" pitchFamily="49" charset="-122"/>
              </a:rPr>
            </a:br>
            <a:r>
              <a:rPr lang="zh-CN" altLang="en-US" sz="3600" dirty="0" smtClean="0">
                <a:latin typeface="黑体" pitchFamily="49" charset="-122"/>
                <a:ea typeface="黑体" pitchFamily="49" charset="-122"/>
              </a:rPr>
              <a:t>　　党的任何一级组织直至</a:t>
            </a:r>
            <a:r>
              <a:rPr lang="zh-CN" altLang="en-US" sz="3600" dirty="0" smtClean="0">
                <a:solidFill>
                  <a:srgbClr val="FF0000"/>
                </a:solidFill>
                <a:latin typeface="楷体" pitchFamily="49" charset="-122"/>
                <a:ea typeface="楷体" pitchFamily="49" charset="-122"/>
              </a:rPr>
              <a:t>中央</a:t>
            </a:r>
            <a:r>
              <a:rPr lang="zh-CN" altLang="en-US" sz="3600" dirty="0" smtClean="0">
                <a:latin typeface="黑体" pitchFamily="49" charset="-122"/>
                <a:ea typeface="黑体" pitchFamily="49" charset="-122"/>
              </a:rPr>
              <a:t>都无权剥夺党员的上述</a:t>
            </a:r>
            <a:r>
              <a:rPr lang="zh-CN" altLang="en-US" sz="3600" dirty="0" smtClean="0">
                <a:solidFill>
                  <a:srgbClr val="FF0000"/>
                </a:solidFill>
                <a:latin typeface="楷体" pitchFamily="49" charset="-122"/>
                <a:ea typeface="楷体" pitchFamily="49" charset="-122"/>
              </a:rPr>
              <a:t>权利</a:t>
            </a:r>
            <a:r>
              <a:rPr lang="zh-CN" altLang="en-US" sz="3600" dirty="0" smtClean="0">
                <a:latin typeface="黑体" pitchFamily="49" charset="-122"/>
                <a:ea typeface="黑体" pitchFamily="49" charset="-122"/>
              </a:rPr>
              <a:t>。</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15</a:t>
            </a:fld>
            <a:endParaRPr lang="zh-CN" altLang="en-US"/>
          </a:p>
        </p:txBody>
      </p:sp>
      <p:sp>
        <p:nvSpPr>
          <p:cNvPr id="4" name="矩形 3"/>
          <p:cNvSpPr/>
          <p:nvPr/>
        </p:nvSpPr>
        <p:spPr>
          <a:xfrm>
            <a:off x="4429124" y="1428736"/>
            <a:ext cx="18006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4000262" y="4527764"/>
            <a:ext cx="872004"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188012" y="152736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1714480" y="304231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6271764" y="382813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动作按钮: 第一张 8">
            <a:hlinkClick r:id="rId2" action="ppaction://hlinksldjump" highlightClick="1"/>
          </p:cNvPr>
          <p:cNvSpPr/>
          <p:nvPr/>
        </p:nvSpPr>
        <p:spPr>
          <a:xfrm>
            <a:off x="5429256" y="4714884"/>
            <a:ext cx="285752" cy="312945"/>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TextBox 9"/>
          <p:cNvSpPr txBox="1"/>
          <p:nvPr/>
        </p:nvSpPr>
        <p:spPr>
          <a:xfrm>
            <a:off x="5286380" y="5072074"/>
            <a:ext cx="3877985" cy="369332"/>
          </a:xfrm>
          <a:prstGeom prst="rect">
            <a:avLst/>
          </a:prstGeom>
          <a:noFill/>
        </p:spPr>
        <p:txBody>
          <a:bodyPr wrap="none" rtlCol="0">
            <a:spAutoFit/>
          </a:bodyPr>
          <a:lstStyle/>
          <a:p>
            <a:r>
              <a:rPr lang="zh-CN" altLang="en-US" dirty="0" smtClean="0">
                <a:solidFill>
                  <a:srgbClr val="FF0000"/>
                </a:solidFill>
                <a:latin typeface="黑体" pitchFamily="49" charset="-122"/>
                <a:ea typeface="黑体" pitchFamily="49" charset="-122"/>
              </a:rPr>
              <a:t>返回看其他内容，或翻页继续学习。</a:t>
            </a:r>
            <a:endParaRPr lang="zh-CN" altLang="en-US"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8"/>
                                        </p:tgtEl>
                                      </p:cBhvr>
                                    </p:animEffect>
                                    <p:set>
                                      <p:cBhvr>
                                        <p:cTn id="22" dur="1" fill="hold">
                                          <p:stCondLst>
                                            <p:cond delay="499"/>
                                          </p:stCondLst>
                                        </p:cTn>
                                        <p:tgtEl>
                                          <p:spTgt spid="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5"/>
                                        </p:tgtEl>
                                      </p:cBhvr>
                                    </p:animEffect>
                                    <p:set>
                                      <p:cBhvr>
                                        <p:cTn id="27"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42910" y="428628"/>
            <a:ext cx="8243918" cy="5786454"/>
          </a:xfrm>
        </p:spPr>
        <p:txBody>
          <a:bodyPr>
            <a:noAutofit/>
          </a:bodyPr>
          <a:lstStyle/>
          <a:p>
            <a:pPr algn="l">
              <a:lnSpc>
                <a:spcPct val="140000"/>
              </a:lnSpc>
            </a:pPr>
            <a:r>
              <a:rPr lang="zh-CN" altLang="en-US" sz="3600" dirty="0" smtClean="0">
                <a:latin typeface="黑体" pitchFamily="49" charset="-122"/>
                <a:ea typeface="黑体" pitchFamily="49" charset="-122"/>
              </a:rPr>
              <a:t>    第五条　发展党员，必须经过党的</a:t>
            </a:r>
            <a:r>
              <a:rPr lang="zh-CN" altLang="en-US" sz="3600" dirty="0" smtClean="0">
                <a:solidFill>
                  <a:srgbClr val="FF0000"/>
                </a:solidFill>
                <a:latin typeface="楷体" pitchFamily="49" charset="-122"/>
                <a:ea typeface="楷体" pitchFamily="49" charset="-122"/>
              </a:rPr>
              <a:t>支部</a:t>
            </a:r>
            <a:r>
              <a:rPr lang="zh-CN" altLang="en-US" sz="3600" dirty="0" smtClean="0">
                <a:latin typeface="黑体" pitchFamily="49" charset="-122"/>
                <a:ea typeface="黑体" pitchFamily="49" charset="-122"/>
              </a:rPr>
              <a:t>，坚持</a:t>
            </a:r>
            <a:r>
              <a:rPr lang="zh-CN" altLang="en-US" sz="3600" dirty="0" smtClean="0">
                <a:solidFill>
                  <a:srgbClr val="FF0000"/>
                </a:solidFill>
                <a:latin typeface="楷体" pitchFamily="49" charset="-122"/>
                <a:ea typeface="楷体" pitchFamily="49" charset="-122"/>
              </a:rPr>
              <a:t>个别吸收</a:t>
            </a:r>
            <a:r>
              <a:rPr lang="zh-CN" altLang="en-US" sz="3600" dirty="0" smtClean="0">
                <a:latin typeface="黑体" pitchFamily="49" charset="-122"/>
                <a:ea typeface="黑体" pitchFamily="49" charset="-122"/>
              </a:rPr>
              <a:t>的原则。</a:t>
            </a:r>
            <a:br>
              <a:rPr lang="zh-CN" altLang="en-US" sz="3600" dirty="0" smtClean="0">
                <a:latin typeface="黑体" pitchFamily="49" charset="-122"/>
                <a:ea typeface="黑体" pitchFamily="49" charset="-122"/>
              </a:rPr>
            </a:br>
            <a:r>
              <a:rPr lang="zh-CN" altLang="en-US" sz="3600" dirty="0" smtClean="0">
                <a:latin typeface="黑体" pitchFamily="49" charset="-122"/>
                <a:ea typeface="黑体" pitchFamily="49" charset="-122"/>
              </a:rPr>
              <a:t>　　申请入党的人，要填写</a:t>
            </a:r>
            <a:r>
              <a:rPr lang="zh-CN" altLang="en-US" sz="3600" dirty="0" smtClean="0">
                <a:solidFill>
                  <a:srgbClr val="FF0000"/>
                </a:solidFill>
                <a:latin typeface="楷体" pitchFamily="49" charset="-122"/>
                <a:ea typeface="楷体" pitchFamily="49" charset="-122"/>
              </a:rPr>
              <a:t>入党志愿书</a:t>
            </a:r>
            <a:r>
              <a:rPr lang="zh-CN" altLang="en-US" sz="3600" dirty="0" smtClean="0">
                <a:latin typeface="黑体" pitchFamily="49" charset="-122"/>
                <a:ea typeface="黑体" pitchFamily="49" charset="-122"/>
              </a:rPr>
              <a:t>，要有</a:t>
            </a:r>
            <a:r>
              <a:rPr lang="zh-CN" altLang="en-US" sz="3600" dirty="0" smtClean="0">
                <a:solidFill>
                  <a:srgbClr val="FF0000"/>
                </a:solidFill>
                <a:latin typeface="楷体" pitchFamily="49" charset="-122"/>
                <a:ea typeface="楷体" pitchFamily="49" charset="-122"/>
              </a:rPr>
              <a:t>两</a:t>
            </a:r>
            <a:r>
              <a:rPr lang="zh-CN" altLang="en-US" sz="3600" dirty="0" smtClean="0">
                <a:latin typeface="黑体" pitchFamily="49" charset="-122"/>
                <a:ea typeface="黑体" pitchFamily="49" charset="-122"/>
              </a:rPr>
              <a:t>名正式党员作介绍人，要经过支部大会</a:t>
            </a:r>
            <a:r>
              <a:rPr lang="zh-CN" altLang="en-US" sz="3600" dirty="0" smtClean="0">
                <a:solidFill>
                  <a:srgbClr val="FF0000"/>
                </a:solidFill>
                <a:latin typeface="楷体" pitchFamily="49" charset="-122"/>
                <a:ea typeface="楷体" pitchFamily="49" charset="-122"/>
              </a:rPr>
              <a:t>通过</a:t>
            </a:r>
            <a:r>
              <a:rPr lang="zh-CN" altLang="en-US" sz="3600" dirty="0" smtClean="0">
                <a:latin typeface="黑体" pitchFamily="49" charset="-122"/>
                <a:ea typeface="黑体" pitchFamily="49" charset="-122"/>
              </a:rPr>
              <a:t>和上级党组织</a:t>
            </a:r>
            <a:r>
              <a:rPr lang="zh-CN" altLang="en-US" sz="3600" dirty="0" smtClean="0">
                <a:solidFill>
                  <a:srgbClr val="FF0000"/>
                </a:solidFill>
                <a:latin typeface="楷体" pitchFamily="49" charset="-122"/>
                <a:ea typeface="楷体" pitchFamily="49" charset="-122"/>
              </a:rPr>
              <a:t>批准</a:t>
            </a:r>
            <a:r>
              <a:rPr lang="zh-CN" altLang="en-US" sz="3600" dirty="0" smtClean="0">
                <a:latin typeface="黑体" pitchFamily="49" charset="-122"/>
                <a:ea typeface="黑体" pitchFamily="49" charset="-122"/>
              </a:rPr>
              <a:t>，并且经过</a:t>
            </a:r>
            <a:r>
              <a:rPr lang="zh-CN" altLang="en-US" sz="3600" dirty="0" smtClean="0">
                <a:solidFill>
                  <a:srgbClr val="FF0000"/>
                </a:solidFill>
                <a:latin typeface="楷体" pitchFamily="49" charset="-122"/>
                <a:ea typeface="楷体" pitchFamily="49" charset="-122"/>
              </a:rPr>
              <a:t>预备期</a:t>
            </a:r>
            <a:r>
              <a:rPr lang="zh-CN" altLang="en-US" sz="3600" dirty="0" smtClean="0">
                <a:latin typeface="黑体" pitchFamily="49" charset="-122"/>
                <a:ea typeface="黑体" pitchFamily="49" charset="-122"/>
              </a:rPr>
              <a:t>的考察，才能成为正式党员。</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16</a:t>
            </a:fld>
            <a:endParaRPr lang="zh-CN" altLang="en-US"/>
          </a:p>
        </p:txBody>
      </p:sp>
      <p:sp>
        <p:nvSpPr>
          <p:cNvPr id="4" name="矩形 3"/>
          <p:cNvSpPr/>
          <p:nvPr/>
        </p:nvSpPr>
        <p:spPr>
          <a:xfrm>
            <a:off x="785786" y="192880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074104" y="1884558"/>
            <a:ext cx="181314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6215074" y="2685124"/>
            <a:ext cx="228601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143108" y="422956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5796590" y="4227264"/>
            <a:ext cx="91855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1214414" y="4990492"/>
            <a:ext cx="135732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1672538" y="3456194"/>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12"/>
                                        </p:tgtEl>
                                      </p:cBhvr>
                                    </p:animEffect>
                                    <p:set>
                                      <p:cBhvr>
                                        <p:cTn id="22" dur="1" fill="hold">
                                          <p:stCondLst>
                                            <p:cond delay="499"/>
                                          </p:stCondLst>
                                        </p:cTn>
                                        <p:tgtEl>
                                          <p:spTgt spid="1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9"/>
                                        </p:tgtEl>
                                      </p:cBhvr>
                                    </p:animEffect>
                                    <p:set>
                                      <p:cBhvr>
                                        <p:cTn id="27" dur="1" fill="hold">
                                          <p:stCondLst>
                                            <p:cond delay="499"/>
                                          </p:stCondLst>
                                        </p:cTn>
                                        <p:tgtEl>
                                          <p:spTgt spid="9"/>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10"/>
                                        </p:tgtEl>
                                      </p:cBhvr>
                                    </p:animEffect>
                                    <p:set>
                                      <p:cBhvr>
                                        <p:cTn id="32" dur="1" fill="hold">
                                          <p:stCondLst>
                                            <p:cond delay="499"/>
                                          </p:stCondLst>
                                        </p:cTn>
                                        <p:tgtEl>
                                          <p:spTgt spid="10"/>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11"/>
                                        </p:tgtEl>
                                      </p:cBhvr>
                                    </p:animEffect>
                                    <p:set>
                                      <p:cBhvr>
                                        <p:cTn id="37"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8" grpId="0" animBg="1"/>
      <p:bldP spid="9" grpId="0" animBg="1"/>
      <p:bldP spid="10" grpId="0" animBg="1"/>
      <p:bldP spid="11" grpId="0" animBg="1"/>
      <p:bldP spid="1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42910" y="357166"/>
            <a:ext cx="8243918" cy="6215082"/>
          </a:xfrm>
        </p:spPr>
        <p:txBody>
          <a:bodyPr>
            <a:noAutofit/>
          </a:bodyPr>
          <a:lstStyle/>
          <a:p>
            <a:pPr algn="l">
              <a:lnSpc>
                <a:spcPct val="140000"/>
              </a:lnSpc>
            </a:pPr>
            <a:r>
              <a:rPr lang="zh-CN" altLang="en-US" sz="3600" dirty="0" smtClean="0">
                <a:latin typeface="黑体" pitchFamily="49" charset="-122"/>
                <a:ea typeface="黑体" pitchFamily="49" charset="-122"/>
              </a:rPr>
              <a:t>    介绍人要认真了解申请人的</a:t>
            </a:r>
            <a:r>
              <a:rPr lang="zh-CN" altLang="en-US" sz="3600" dirty="0" smtClean="0">
                <a:solidFill>
                  <a:srgbClr val="FF0000"/>
                </a:solidFill>
                <a:latin typeface="楷体" pitchFamily="49" charset="-122"/>
                <a:ea typeface="楷体" pitchFamily="49" charset="-122"/>
              </a:rPr>
              <a:t>思想</a:t>
            </a:r>
            <a:r>
              <a:rPr lang="zh-CN" altLang="en-US" sz="3600" dirty="0" smtClean="0">
                <a:latin typeface="黑体" pitchFamily="49" charset="-122"/>
                <a:ea typeface="黑体" pitchFamily="49" charset="-122"/>
              </a:rPr>
              <a:t>、品质、经历和</a:t>
            </a:r>
            <a:r>
              <a:rPr lang="zh-CN" altLang="en-US" sz="3600" dirty="0" smtClean="0">
                <a:solidFill>
                  <a:srgbClr val="FF0000"/>
                </a:solidFill>
                <a:latin typeface="楷体" pitchFamily="49" charset="-122"/>
                <a:ea typeface="楷体" pitchFamily="49" charset="-122"/>
              </a:rPr>
              <a:t>工作表现</a:t>
            </a:r>
            <a:r>
              <a:rPr lang="zh-CN" altLang="en-US" sz="3600" dirty="0" smtClean="0">
                <a:latin typeface="黑体" pitchFamily="49" charset="-122"/>
                <a:ea typeface="黑体" pitchFamily="49" charset="-122"/>
              </a:rPr>
              <a:t>，向他解释党的纲领和党的</a:t>
            </a:r>
            <a:r>
              <a:rPr lang="zh-CN" altLang="en-US" sz="3600" dirty="0" smtClean="0">
                <a:solidFill>
                  <a:srgbClr val="FF0000"/>
                </a:solidFill>
                <a:latin typeface="楷体" pitchFamily="49" charset="-122"/>
                <a:ea typeface="楷体" pitchFamily="49" charset="-122"/>
              </a:rPr>
              <a:t>章程</a:t>
            </a:r>
            <a:r>
              <a:rPr lang="zh-CN" altLang="en-US" sz="3600" dirty="0" smtClean="0">
                <a:latin typeface="黑体" pitchFamily="49" charset="-122"/>
                <a:ea typeface="黑体" pitchFamily="49" charset="-122"/>
              </a:rPr>
              <a:t>，说明党员的条件、义务和</a:t>
            </a:r>
            <a:r>
              <a:rPr lang="zh-CN" altLang="en-US" sz="3600" dirty="0" smtClean="0">
                <a:solidFill>
                  <a:srgbClr val="FF0000"/>
                </a:solidFill>
                <a:latin typeface="楷体" pitchFamily="49" charset="-122"/>
                <a:ea typeface="楷体" pitchFamily="49" charset="-122"/>
              </a:rPr>
              <a:t>权利</a:t>
            </a:r>
            <a:r>
              <a:rPr lang="zh-CN" altLang="en-US" sz="3600" dirty="0" smtClean="0">
                <a:latin typeface="黑体" pitchFamily="49" charset="-122"/>
                <a:ea typeface="黑体" pitchFamily="49" charset="-122"/>
              </a:rPr>
              <a:t>，并向党组织作出</a:t>
            </a:r>
            <a:r>
              <a:rPr lang="zh-CN" altLang="en-US" sz="3600" dirty="0" smtClean="0">
                <a:solidFill>
                  <a:srgbClr val="FF0000"/>
                </a:solidFill>
                <a:latin typeface="楷体" pitchFamily="49" charset="-122"/>
                <a:ea typeface="楷体" pitchFamily="49" charset="-122"/>
              </a:rPr>
              <a:t>负责</a:t>
            </a:r>
            <a:r>
              <a:rPr lang="zh-CN" altLang="en-US" sz="3600" dirty="0" smtClean="0">
                <a:latin typeface="黑体" pitchFamily="49" charset="-122"/>
                <a:ea typeface="黑体" pitchFamily="49" charset="-122"/>
              </a:rPr>
              <a:t>的报告。</a:t>
            </a:r>
            <a:br>
              <a:rPr lang="zh-CN" altLang="en-US" sz="3600" dirty="0" smtClean="0">
                <a:latin typeface="黑体" pitchFamily="49" charset="-122"/>
                <a:ea typeface="黑体" pitchFamily="49" charset="-122"/>
              </a:rPr>
            </a:br>
            <a:r>
              <a:rPr lang="zh-CN" altLang="en-US" sz="3600" dirty="0" smtClean="0">
                <a:latin typeface="黑体" pitchFamily="49" charset="-122"/>
                <a:ea typeface="黑体" pitchFamily="49" charset="-122"/>
              </a:rPr>
              <a:t>　　党的支部委员会对申请入党的人，要注意征求</a:t>
            </a:r>
            <a:r>
              <a:rPr lang="zh-CN" altLang="en-US" sz="3600" dirty="0" smtClean="0">
                <a:solidFill>
                  <a:srgbClr val="FF0000"/>
                </a:solidFill>
                <a:latin typeface="楷体" pitchFamily="49" charset="-122"/>
                <a:ea typeface="楷体" pitchFamily="49" charset="-122"/>
              </a:rPr>
              <a:t>党内外</a:t>
            </a:r>
            <a:r>
              <a:rPr lang="zh-CN" altLang="en-US" sz="3600" dirty="0" smtClean="0">
                <a:latin typeface="黑体" pitchFamily="49" charset="-122"/>
                <a:ea typeface="黑体" pitchFamily="49" charset="-122"/>
              </a:rPr>
              <a:t>有关群众的意见，进行</a:t>
            </a:r>
            <a:r>
              <a:rPr lang="zh-CN" altLang="en-US" sz="3600" dirty="0" smtClean="0">
                <a:solidFill>
                  <a:srgbClr val="FF0000"/>
                </a:solidFill>
                <a:latin typeface="楷体" pitchFamily="49" charset="-122"/>
                <a:ea typeface="楷体" pitchFamily="49" charset="-122"/>
              </a:rPr>
              <a:t>严格</a:t>
            </a:r>
            <a:r>
              <a:rPr lang="zh-CN" altLang="en-US" sz="3600" dirty="0" smtClean="0">
                <a:latin typeface="黑体" pitchFamily="49" charset="-122"/>
                <a:ea typeface="黑体" pitchFamily="49" charset="-122"/>
              </a:rPr>
              <a:t>的审查，认为合格后再提交支部大会讨论。</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17</a:t>
            </a:fld>
            <a:endParaRPr lang="zh-CN" altLang="en-US"/>
          </a:p>
        </p:txBody>
      </p:sp>
      <p:sp>
        <p:nvSpPr>
          <p:cNvPr id="4" name="矩形 3"/>
          <p:cNvSpPr/>
          <p:nvPr/>
        </p:nvSpPr>
        <p:spPr>
          <a:xfrm>
            <a:off x="3512876" y="1243918"/>
            <a:ext cx="184494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185710" y="51479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3071802" y="205923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1657790" y="281555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6227520" y="284274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3071802" y="4357694"/>
            <a:ext cx="135732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1229162" y="514121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11"/>
                                        </p:tgtEl>
                                      </p:cBhvr>
                                    </p:animEffect>
                                    <p:set>
                                      <p:cBhvr>
                                        <p:cTn id="22" dur="1" fill="hold">
                                          <p:stCondLst>
                                            <p:cond delay="499"/>
                                          </p:stCondLst>
                                        </p:cTn>
                                        <p:tgtEl>
                                          <p:spTgt spid="11"/>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12"/>
                                        </p:tgtEl>
                                      </p:cBhvr>
                                    </p:animEffect>
                                    <p:set>
                                      <p:cBhvr>
                                        <p:cTn id="27" dur="1" fill="hold">
                                          <p:stCondLst>
                                            <p:cond delay="499"/>
                                          </p:stCondLst>
                                        </p:cTn>
                                        <p:tgtEl>
                                          <p:spTgt spid="12"/>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13"/>
                                        </p:tgtEl>
                                      </p:cBhvr>
                                    </p:animEffect>
                                    <p:set>
                                      <p:cBhvr>
                                        <p:cTn id="32" dur="1" fill="hold">
                                          <p:stCondLst>
                                            <p:cond delay="499"/>
                                          </p:stCondLst>
                                        </p:cTn>
                                        <p:tgtEl>
                                          <p:spTgt spid="13"/>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15"/>
                                        </p:tgtEl>
                                      </p:cBhvr>
                                    </p:animEffect>
                                    <p:set>
                                      <p:cBhvr>
                                        <p:cTn id="37" dur="1" fill="hold">
                                          <p:stCondLst>
                                            <p:cond delay="4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animBg="1"/>
      <p:bldP spid="11" grpId="0" animBg="1"/>
      <p:bldP spid="12" grpId="0" animBg="1"/>
      <p:bldP spid="13" grpId="0" animBg="1"/>
      <p:bldP spid="1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42910" y="357166"/>
            <a:ext cx="8243918" cy="5929354"/>
          </a:xfrm>
        </p:spPr>
        <p:txBody>
          <a:bodyPr>
            <a:noAutofit/>
          </a:bodyPr>
          <a:lstStyle/>
          <a:p>
            <a:pPr algn="l">
              <a:lnSpc>
                <a:spcPct val="140000"/>
              </a:lnSpc>
            </a:pPr>
            <a:r>
              <a:rPr lang="zh-CN" altLang="en-US" sz="3600" dirty="0" smtClean="0">
                <a:latin typeface="黑体" pitchFamily="49" charset="-122"/>
                <a:ea typeface="黑体" pitchFamily="49" charset="-122"/>
              </a:rPr>
              <a:t>    上级党组织在批准申请人入党以前，要派人同他谈话，作进一步的了解，并帮助他</a:t>
            </a:r>
            <a:r>
              <a:rPr lang="zh-CN" altLang="en-US" sz="3600" dirty="0" smtClean="0">
                <a:solidFill>
                  <a:srgbClr val="FF0000"/>
                </a:solidFill>
                <a:latin typeface="楷体" pitchFamily="49" charset="-122"/>
                <a:ea typeface="楷体" pitchFamily="49" charset="-122"/>
              </a:rPr>
              <a:t>提高</a:t>
            </a:r>
            <a:r>
              <a:rPr lang="zh-CN" altLang="en-US" sz="3600" dirty="0" smtClean="0">
                <a:latin typeface="黑体" pitchFamily="49" charset="-122"/>
                <a:ea typeface="黑体" pitchFamily="49" charset="-122"/>
              </a:rPr>
              <a:t>对党的认识。</a:t>
            </a:r>
            <a:br>
              <a:rPr lang="zh-CN" altLang="en-US" sz="3600" dirty="0" smtClean="0">
                <a:latin typeface="黑体" pitchFamily="49" charset="-122"/>
                <a:ea typeface="黑体" pitchFamily="49" charset="-122"/>
              </a:rPr>
            </a:br>
            <a:r>
              <a:rPr lang="zh-CN" altLang="en-US" sz="3600" dirty="0" smtClean="0">
                <a:latin typeface="黑体" pitchFamily="49" charset="-122"/>
                <a:ea typeface="黑体" pitchFamily="49" charset="-122"/>
              </a:rPr>
              <a:t>　　在</a:t>
            </a:r>
            <a:r>
              <a:rPr lang="zh-CN" altLang="en-US" sz="3600" dirty="0" smtClean="0">
                <a:solidFill>
                  <a:srgbClr val="FF0000"/>
                </a:solidFill>
                <a:latin typeface="楷体" pitchFamily="49" charset="-122"/>
                <a:ea typeface="楷体" pitchFamily="49" charset="-122"/>
              </a:rPr>
              <a:t>特殊</a:t>
            </a:r>
            <a:r>
              <a:rPr lang="zh-CN" altLang="en-US" sz="3600" dirty="0" smtClean="0">
                <a:latin typeface="黑体" pitchFamily="49" charset="-122"/>
                <a:ea typeface="黑体" pitchFamily="49" charset="-122"/>
              </a:rPr>
              <a:t>情况下，党的中央和省、自治区、直辖市委员会可以</a:t>
            </a:r>
            <a:r>
              <a:rPr lang="zh-CN" altLang="en-US" sz="3600" dirty="0" smtClean="0">
                <a:solidFill>
                  <a:srgbClr val="FF0000"/>
                </a:solidFill>
                <a:latin typeface="楷体" pitchFamily="49" charset="-122"/>
                <a:ea typeface="楷体" pitchFamily="49" charset="-122"/>
              </a:rPr>
              <a:t>直接</a:t>
            </a:r>
            <a:r>
              <a:rPr lang="zh-CN" altLang="en-US" sz="3600" dirty="0" smtClean="0">
                <a:latin typeface="黑体" pitchFamily="49" charset="-122"/>
                <a:ea typeface="黑体" pitchFamily="49" charset="-122"/>
              </a:rPr>
              <a:t>接收党员。</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18</a:t>
            </a:fld>
            <a:endParaRPr lang="zh-CN" altLang="en-US"/>
          </a:p>
        </p:txBody>
      </p:sp>
      <p:sp>
        <p:nvSpPr>
          <p:cNvPr id="4" name="矩形 3"/>
          <p:cNvSpPr/>
          <p:nvPr/>
        </p:nvSpPr>
        <p:spPr>
          <a:xfrm>
            <a:off x="2143108" y="307181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2126058" y="381338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5786446" y="458905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42910" y="357166"/>
            <a:ext cx="8243918" cy="5929354"/>
          </a:xfrm>
        </p:spPr>
        <p:txBody>
          <a:bodyPr>
            <a:noAutofit/>
          </a:bodyPr>
          <a:lstStyle/>
          <a:p>
            <a:pPr algn="l">
              <a:lnSpc>
                <a:spcPct val="140000"/>
              </a:lnSpc>
            </a:pPr>
            <a:r>
              <a:rPr lang="zh-CN" altLang="en-US" sz="3600" dirty="0" smtClean="0">
                <a:solidFill>
                  <a:srgbClr val="FF0000"/>
                </a:solidFill>
                <a:latin typeface="楷体" pitchFamily="49" charset="-122"/>
                <a:ea typeface="楷体" pitchFamily="49" charset="-122"/>
              </a:rPr>
              <a:t>    </a:t>
            </a:r>
            <a:r>
              <a:rPr lang="zh-CN" altLang="en-US" sz="3600" dirty="0" smtClean="0">
                <a:latin typeface="黑体" pitchFamily="49" charset="-122"/>
                <a:ea typeface="黑体" pitchFamily="49" charset="-122"/>
              </a:rPr>
              <a:t>第六条　预备党员必须面向党旗进行</a:t>
            </a:r>
            <a:r>
              <a:rPr lang="zh-CN" altLang="en-US" sz="3600" dirty="0" smtClean="0">
                <a:solidFill>
                  <a:srgbClr val="FF0000"/>
                </a:solidFill>
                <a:latin typeface="楷体" pitchFamily="49" charset="-122"/>
                <a:ea typeface="楷体" pitchFamily="49" charset="-122"/>
              </a:rPr>
              <a:t>入党宣誓</a:t>
            </a:r>
            <a:r>
              <a:rPr lang="zh-CN" altLang="en-US" sz="3600" dirty="0" smtClean="0">
                <a:latin typeface="黑体" pitchFamily="49" charset="-122"/>
                <a:ea typeface="黑体" pitchFamily="49" charset="-122"/>
              </a:rPr>
              <a:t>。</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誓词</a:t>
            </a:r>
            <a:r>
              <a:rPr lang="zh-CN" altLang="en-US" sz="3600" dirty="0" smtClean="0">
                <a:latin typeface="黑体" pitchFamily="49" charset="-122"/>
                <a:ea typeface="黑体" pitchFamily="49" charset="-122"/>
              </a:rPr>
              <a:t>如下：我</a:t>
            </a:r>
            <a:r>
              <a:rPr lang="zh-CN" altLang="en-US" sz="3600" dirty="0" smtClean="0">
                <a:solidFill>
                  <a:srgbClr val="FF0000"/>
                </a:solidFill>
                <a:latin typeface="楷体" pitchFamily="49" charset="-122"/>
                <a:ea typeface="楷体" pitchFamily="49" charset="-122"/>
              </a:rPr>
              <a:t>志愿</a:t>
            </a:r>
            <a:r>
              <a:rPr lang="zh-CN" altLang="en-US" sz="3600" dirty="0" smtClean="0">
                <a:latin typeface="黑体" pitchFamily="49" charset="-122"/>
                <a:ea typeface="黑体" pitchFamily="49" charset="-122"/>
              </a:rPr>
              <a:t>加入中国共产党，拥护党的</a:t>
            </a:r>
            <a:r>
              <a:rPr lang="zh-CN" altLang="en-US" sz="3600" dirty="0" smtClean="0">
                <a:solidFill>
                  <a:srgbClr val="FF0000"/>
                </a:solidFill>
                <a:latin typeface="楷体" pitchFamily="49" charset="-122"/>
                <a:ea typeface="楷体" pitchFamily="49" charset="-122"/>
              </a:rPr>
              <a:t>纲领</a:t>
            </a:r>
            <a:r>
              <a:rPr lang="zh-CN" altLang="en-US" sz="3600" dirty="0" smtClean="0">
                <a:latin typeface="黑体" pitchFamily="49" charset="-122"/>
                <a:ea typeface="黑体" pitchFamily="49" charset="-122"/>
              </a:rPr>
              <a:t>，遵守党的</a:t>
            </a:r>
            <a:r>
              <a:rPr lang="zh-CN" altLang="en-US" sz="3600" dirty="0" smtClean="0">
                <a:solidFill>
                  <a:srgbClr val="FF0000"/>
                </a:solidFill>
                <a:latin typeface="楷体" pitchFamily="49" charset="-122"/>
                <a:ea typeface="楷体" pitchFamily="49" charset="-122"/>
              </a:rPr>
              <a:t>章程</a:t>
            </a:r>
            <a:r>
              <a:rPr lang="zh-CN" altLang="en-US" sz="3600" dirty="0" smtClean="0">
                <a:latin typeface="黑体" pitchFamily="49" charset="-122"/>
                <a:ea typeface="黑体" pitchFamily="49" charset="-122"/>
              </a:rPr>
              <a:t>，履行党员</a:t>
            </a:r>
            <a:r>
              <a:rPr lang="zh-CN" altLang="en-US" sz="3600" dirty="0" smtClean="0">
                <a:solidFill>
                  <a:srgbClr val="FF0000"/>
                </a:solidFill>
                <a:latin typeface="楷体" pitchFamily="49" charset="-122"/>
                <a:ea typeface="楷体" pitchFamily="49" charset="-122"/>
              </a:rPr>
              <a:t>义务</a:t>
            </a:r>
            <a:r>
              <a:rPr lang="zh-CN" altLang="en-US" sz="3600" dirty="0" smtClean="0">
                <a:latin typeface="黑体" pitchFamily="49" charset="-122"/>
                <a:ea typeface="黑体" pitchFamily="49" charset="-122"/>
              </a:rPr>
              <a:t>，执行党的</a:t>
            </a:r>
            <a:r>
              <a:rPr lang="zh-CN" altLang="en-US" sz="3600" dirty="0" smtClean="0">
                <a:solidFill>
                  <a:srgbClr val="FF0000"/>
                </a:solidFill>
                <a:latin typeface="楷体" pitchFamily="49" charset="-122"/>
                <a:ea typeface="楷体" pitchFamily="49" charset="-122"/>
              </a:rPr>
              <a:t>决定</a:t>
            </a:r>
            <a:r>
              <a:rPr lang="zh-CN" altLang="en-US" sz="3600" dirty="0" smtClean="0">
                <a:latin typeface="黑体" pitchFamily="49" charset="-122"/>
                <a:ea typeface="黑体" pitchFamily="49" charset="-122"/>
              </a:rPr>
              <a:t>，严守党的</a:t>
            </a:r>
            <a:r>
              <a:rPr lang="zh-CN" altLang="en-US" sz="3600" dirty="0" smtClean="0">
                <a:solidFill>
                  <a:srgbClr val="FF0000"/>
                </a:solidFill>
                <a:latin typeface="楷体" pitchFamily="49" charset="-122"/>
                <a:ea typeface="楷体" pitchFamily="49" charset="-122"/>
              </a:rPr>
              <a:t>纪律</a:t>
            </a:r>
            <a:r>
              <a:rPr lang="zh-CN" altLang="en-US" sz="3600" dirty="0" smtClean="0">
                <a:latin typeface="黑体" pitchFamily="49" charset="-122"/>
                <a:ea typeface="黑体" pitchFamily="49" charset="-122"/>
              </a:rPr>
              <a:t>，保守党的</a:t>
            </a:r>
            <a:r>
              <a:rPr lang="zh-CN" altLang="en-US" sz="3600" dirty="0" smtClean="0">
                <a:solidFill>
                  <a:srgbClr val="FF0000"/>
                </a:solidFill>
                <a:latin typeface="楷体" pitchFamily="49" charset="-122"/>
                <a:ea typeface="楷体" pitchFamily="49" charset="-122"/>
              </a:rPr>
              <a:t>秘密</a:t>
            </a:r>
            <a:r>
              <a:rPr lang="zh-CN" altLang="en-US" sz="3600" dirty="0" smtClean="0">
                <a:latin typeface="黑体" pitchFamily="49" charset="-122"/>
                <a:ea typeface="黑体" pitchFamily="49" charset="-122"/>
              </a:rPr>
              <a:t>，对党</a:t>
            </a:r>
            <a:r>
              <a:rPr lang="zh-CN" altLang="en-US" sz="3600" dirty="0" smtClean="0">
                <a:solidFill>
                  <a:srgbClr val="FF0000"/>
                </a:solidFill>
                <a:latin typeface="楷体" pitchFamily="49" charset="-122"/>
                <a:ea typeface="楷体" pitchFamily="49" charset="-122"/>
              </a:rPr>
              <a:t>忠诚</a:t>
            </a:r>
            <a:r>
              <a:rPr lang="zh-CN" altLang="en-US" sz="3600" dirty="0" smtClean="0">
                <a:latin typeface="黑体" pitchFamily="49" charset="-122"/>
                <a:ea typeface="黑体" pitchFamily="49" charset="-122"/>
              </a:rPr>
              <a:t>，积极</a:t>
            </a:r>
            <a:r>
              <a:rPr lang="zh-CN" altLang="en-US" sz="3600" dirty="0" smtClean="0">
                <a:solidFill>
                  <a:srgbClr val="FF0000"/>
                </a:solidFill>
                <a:latin typeface="楷体" pitchFamily="49" charset="-122"/>
                <a:ea typeface="楷体" pitchFamily="49" charset="-122"/>
              </a:rPr>
              <a:t>工作</a:t>
            </a:r>
            <a:r>
              <a:rPr lang="zh-CN" altLang="en-US" sz="3600" dirty="0" smtClean="0">
                <a:latin typeface="黑体" pitchFamily="49" charset="-122"/>
                <a:ea typeface="黑体" pitchFamily="49" charset="-122"/>
              </a:rPr>
              <a:t>，为共产主义</a:t>
            </a:r>
            <a:r>
              <a:rPr lang="zh-CN" altLang="en-US" sz="3600" dirty="0" smtClean="0">
                <a:solidFill>
                  <a:srgbClr val="FF0000"/>
                </a:solidFill>
                <a:latin typeface="楷体" pitchFamily="49" charset="-122"/>
                <a:ea typeface="楷体" pitchFamily="49" charset="-122"/>
              </a:rPr>
              <a:t>奋斗终身</a:t>
            </a:r>
            <a:r>
              <a:rPr lang="zh-CN" altLang="en-US" sz="3600" dirty="0" smtClean="0">
                <a:latin typeface="黑体" pitchFamily="49" charset="-122"/>
                <a:ea typeface="黑体" pitchFamily="49" charset="-122"/>
              </a:rPr>
              <a:t>，随时准备为党和人民</a:t>
            </a:r>
            <a:r>
              <a:rPr lang="zh-CN" altLang="en-US" sz="3600" dirty="0" smtClean="0">
                <a:solidFill>
                  <a:srgbClr val="FF0000"/>
                </a:solidFill>
                <a:latin typeface="楷体" pitchFamily="49" charset="-122"/>
                <a:ea typeface="楷体" pitchFamily="49" charset="-122"/>
              </a:rPr>
              <a:t>牺牲一切</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永不叛党</a:t>
            </a:r>
            <a:r>
              <a:rPr lang="zh-CN" altLang="en-US" sz="3600" dirty="0" smtClean="0">
                <a:latin typeface="黑体" pitchFamily="49" charset="-122"/>
                <a:ea typeface="黑体" pitchFamily="49" charset="-122"/>
              </a:rPr>
              <a:t>。</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19</a:t>
            </a:fld>
            <a:endParaRPr lang="zh-CN" altLang="en-US"/>
          </a:p>
        </p:txBody>
      </p:sp>
      <p:sp>
        <p:nvSpPr>
          <p:cNvPr id="4" name="矩形 3"/>
          <p:cNvSpPr/>
          <p:nvPr/>
        </p:nvSpPr>
        <p:spPr>
          <a:xfrm>
            <a:off x="1226860" y="1428736"/>
            <a:ext cx="184494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340768" y="4557260"/>
            <a:ext cx="184494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3971000" y="5328330"/>
            <a:ext cx="184494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6244570" y="5357826"/>
            <a:ext cx="184494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6278670" y="152967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4899694" y="230074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8084908" y="2315488"/>
            <a:ext cx="54200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672406" y="3071810"/>
            <a:ext cx="54200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3544674" y="304461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6712838" y="305706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2113612" y="384518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311272" y="384288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p:nvSpPr>
        <p:spPr>
          <a:xfrm>
            <a:off x="7616640" y="384057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p:nvSpPr>
        <p:spPr>
          <a:xfrm>
            <a:off x="1684984" y="458675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动作按钮: 第一张 18">
            <a:hlinkClick r:id="rId2" action="ppaction://hlinksldjump" highlightClick="1"/>
          </p:cNvPr>
          <p:cNvSpPr/>
          <p:nvPr/>
        </p:nvSpPr>
        <p:spPr>
          <a:xfrm>
            <a:off x="4044038" y="6259327"/>
            <a:ext cx="285752" cy="312945"/>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TextBox 19"/>
          <p:cNvSpPr txBox="1"/>
          <p:nvPr/>
        </p:nvSpPr>
        <p:spPr>
          <a:xfrm>
            <a:off x="4357686" y="6274378"/>
            <a:ext cx="3877985" cy="369332"/>
          </a:xfrm>
          <a:prstGeom prst="rect">
            <a:avLst/>
          </a:prstGeom>
          <a:noFill/>
        </p:spPr>
        <p:txBody>
          <a:bodyPr wrap="none" rtlCol="0">
            <a:spAutoFit/>
          </a:bodyPr>
          <a:lstStyle/>
          <a:p>
            <a:r>
              <a:rPr lang="zh-CN" altLang="en-US" dirty="0" smtClean="0">
                <a:solidFill>
                  <a:srgbClr val="FF0000"/>
                </a:solidFill>
                <a:latin typeface="黑体" pitchFamily="49" charset="-122"/>
                <a:ea typeface="黑体" pitchFamily="49" charset="-122"/>
              </a:rPr>
              <a:t>返回看其他内容，或翻页继续学习。</a:t>
            </a:r>
            <a:endParaRPr lang="zh-CN" altLang="en-US"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8"/>
                                        </p:tgtEl>
                                      </p:cBhvr>
                                    </p:animEffect>
                                    <p:set>
                                      <p:cBhvr>
                                        <p:cTn id="12" dur="1" fill="hold">
                                          <p:stCondLst>
                                            <p:cond delay="499"/>
                                          </p:stCondLst>
                                        </p:cTn>
                                        <p:tgtEl>
                                          <p:spTgt spid="8"/>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9"/>
                                        </p:tgtEl>
                                      </p:cBhvr>
                                    </p:animEffect>
                                    <p:set>
                                      <p:cBhvr>
                                        <p:cTn id="17" dur="1" fill="hold">
                                          <p:stCondLst>
                                            <p:cond delay="499"/>
                                          </p:stCondLst>
                                        </p:cTn>
                                        <p:tgtEl>
                                          <p:spTgt spid="9"/>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10"/>
                                        </p:tgtEl>
                                      </p:cBhvr>
                                    </p:animEffect>
                                    <p:set>
                                      <p:cBhvr>
                                        <p:cTn id="22" dur="1" fill="hold">
                                          <p:stCondLst>
                                            <p:cond delay="499"/>
                                          </p:stCondLst>
                                        </p:cTn>
                                        <p:tgtEl>
                                          <p:spTgt spid="10"/>
                                        </p:tgtEl>
                                        <p:attrNameLst>
                                          <p:attrName>style.visibility</p:attrName>
                                        </p:attrNameLst>
                                      </p:cBhvr>
                                      <p:to>
                                        <p:strVal val="hidden"/>
                                      </p:to>
                                    </p:set>
                                  </p:childTnLst>
                                </p:cTn>
                              </p:par>
                              <p:par>
                                <p:cTn id="23" presetID="22" presetClass="exit" presetSubtype="8" fill="hold" grpId="0" nodeType="withEffect">
                                  <p:stCondLst>
                                    <p:cond delay="0"/>
                                  </p:stCondLst>
                                  <p:childTnLst>
                                    <p:animEffect transition="out" filter="wipe(left)">
                                      <p:cBhvr>
                                        <p:cTn id="24" dur="500"/>
                                        <p:tgtEl>
                                          <p:spTgt spid="11"/>
                                        </p:tgtEl>
                                      </p:cBhvr>
                                    </p:animEffect>
                                    <p:set>
                                      <p:cBhvr>
                                        <p:cTn id="25" dur="1" fill="hold">
                                          <p:stCondLst>
                                            <p:cond delay="499"/>
                                          </p:stCondLst>
                                        </p:cTn>
                                        <p:tgtEl>
                                          <p:spTgt spid="11"/>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12"/>
                                        </p:tgtEl>
                                      </p:cBhvr>
                                    </p:animEffect>
                                    <p:set>
                                      <p:cBhvr>
                                        <p:cTn id="30" dur="1" fill="hold">
                                          <p:stCondLst>
                                            <p:cond delay="499"/>
                                          </p:stCondLst>
                                        </p:cTn>
                                        <p:tgtEl>
                                          <p:spTgt spid="12"/>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13"/>
                                        </p:tgtEl>
                                      </p:cBhvr>
                                    </p:animEffect>
                                    <p:set>
                                      <p:cBhvr>
                                        <p:cTn id="35" dur="1" fill="hold">
                                          <p:stCondLst>
                                            <p:cond delay="499"/>
                                          </p:stCondLst>
                                        </p:cTn>
                                        <p:tgtEl>
                                          <p:spTgt spid="13"/>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xit" presetSubtype="8" fill="hold" grpId="0" nodeType="clickEffect">
                                  <p:stCondLst>
                                    <p:cond delay="0"/>
                                  </p:stCondLst>
                                  <p:childTnLst>
                                    <p:animEffect transition="out" filter="wipe(left)">
                                      <p:cBhvr>
                                        <p:cTn id="39" dur="500"/>
                                        <p:tgtEl>
                                          <p:spTgt spid="15"/>
                                        </p:tgtEl>
                                      </p:cBhvr>
                                    </p:animEffect>
                                    <p:set>
                                      <p:cBhvr>
                                        <p:cTn id="40" dur="1" fill="hold">
                                          <p:stCondLst>
                                            <p:cond delay="499"/>
                                          </p:stCondLst>
                                        </p:cTn>
                                        <p:tgtEl>
                                          <p:spTgt spid="15"/>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xit" presetSubtype="8" fill="hold" grpId="0" nodeType="clickEffect">
                                  <p:stCondLst>
                                    <p:cond delay="0"/>
                                  </p:stCondLst>
                                  <p:childTnLst>
                                    <p:animEffect transition="out" filter="wipe(left)">
                                      <p:cBhvr>
                                        <p:cTn id="44" dur="500"/>
                                        <p:tgtEl>
                                          <p:spTgt spid="16"/>
                                        </p:tgtEl>
                                      </p:cBhvr>
                                    </p:animEffect>
                                    <p:set>
                                      <p:cBhvr>
                                        <p:cTn id="45" dur="1" fill="hold">
                                          <p:stCondLst>
                                            <p:cond delay="499"/>
                                          </p:stCondLst>
                                        </p:cTn>
                                        <p:tgtEl>
                                          <p:spTgt spid="16"/>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22" presetClass="exit" presetSubtype="8" fill="hold" grpId="0" nodeType="clickEffect">
                                  <p:stCondLst>
                                    <p:cond delay="0"/>
                                  </p:stCondLst>
                                  <p:childTnLst>
                                    <p:animEffect transition="out" filter="wipe(left)">
                                      <p:cBhvr>
                                        <p:cTn id="49" dur="500"/>
                                        <p:tgtEl>
                                          <p:spTgt spid="17"/>
                                        </p:tgtEl>
                                      </p:cBhvr>
                                    </p:animEffect>
                                    <p:set>
                                      <p:cBhvr>
                                        <p:cTn id="50" dur="1" fill="hold">
                                          <p:stCondLst>
                                            <p:cond delay="499"/>
                                          </p:stCondLst>
                                        </p:cTn>
                                        <p:tgtEl>
                                          <p:spTgt spid="17"/>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2" presetClass="exit" presetSubtype="8" fill="hold" grpId="0" nodeType="clickEffect">
                                  <p:stCondLst>
                                    <p:cond delay="0"/>
                                  </p:stCondLst>
                                  <p:childTnLst>
                                    <p:animEffect transition="out" filter="wipe(left)">
                                      <p:cBhvr>
                                        <p:cTn id="54" dur="500"/>
                                        <p:tgtEl>
                                          <p:spTgt spid="18"/>
                                        </p:tgtEl>
                                      </p:cBhvr>
                                    </p:animEffect>
                                    <p:set>
                                      <p:cBhvr>
                                        <p:cTn id="55" dur="1" fill="hold">
                                          <p:stCondLst>
                                            <p:cond delay="499"/>
                                          </p:stCondLst>
                                        </p:cTn>
                                        <p:tgtEl>
                                          <p:spTgt spid="18"/>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22" presetClass="exit" presetSubtype="8" fill="hold" grpId="0" nodeType="clickEffect">
                                  <p:stCondLst>
                                    <p:cond delay="0"/>
                                  </p:stCondLst>
                                  <p:childTnLst>
                                    <p:animEffect transition="out" filter="wipe(left)">
                                      <p:cBhvr>
                                        <p:cTn id="59" dur="500"/>
                                        <p:tgtEl>
                                          <p:spTgt spid="5"/>
                                        </p:tgtEl>
                                      </p:cBhvr>
                                    </p:animEffect>
                                    <p:set>
                                      <p:cBhvr>
                                        <p:cTn id="60" dur="1" fill="hold">
                                          <p:stCondLst>
                                            <p:cond delay="499"/>
                                          </p:stCondLst>
                                        </p:cTn>
                                        <p:tgtEl>
                                          <p:spTgt spid="5"/>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22" presetClass="exit" presetSubtype="8" fill="hold" grpId="0" nodeType="clickEffect">
                                  <p:stCondLst>
                                    <p:cond delay="0"/>
                                  </p:stCondLst>
                                  <p:childTnLst>
                                    <p:animEffect transition="out" filter="wipe(left)">
                                      <p:cBhvr>
                                        <p:cTn id="64" dur="500"/>
                                        <p:tgtEl>
                                          <p:spTgt spid="6"/>
                                        </p:tgtEl>
                                      </p:cBhvr>
                                    </p:animEffect>
                                    <p:set>
                                      <p:cBhvr>
                                        <p:cTn id="65" dur="1" fill="hold">
                                          <p:stCondLst>
                                            <p:cond delay="499"/>
                                          </p:stCondLst>
                                        </p:cTn>
                                        <p:tgtEl>
                                          <p:spTgt spid="6"/>
                                        </p:tgtEl>
                                        <p:attrNameLst>
                                          <p:attrName>style.visibility</p:attrName>
                                        </p:attrNameLst>
                                      </p:cBhvr>
                                      <p:to>
                                        <p:strVal val="hidden"/>
                                      </p:to>
                                    </p:set>
                                  </p:childTnLst>
                                </p:cTn>
                              </p:par>
                            </p:childTnLst>
                          </p:cTn>
                        </p:par>
                      </p:childTnLst>
                    </p:cTn>
                  </p:par>
                  <p:par>
                    <p:cTn id="66" fill="hold">
                      <p:stCondLst>
                        <p:cond delay="indefinite"/>
                      </p:stCondLst>
                      <p:childTnLst>
                        <p:par>
                          <p:cTn id="67" fill="hold">
                            <p:stCondLst>
                              <p:cond delay="0"/>
                            </p:stCondLst>
                            <p:childTnLst>
                              <p:par>
                                <p:cTn id="68" presetID="22" presetClass="exit" presetSubtype="8" fill="hold" grpId="0" nodeType="clickEffect">
                                  <p:stCondLst>
                                    <p:cond delay="0"/>
                                  </p:stCondLst>
                                  <p:childTnLst>
                                    <p:animEffect transition="out" filter="wipe(left)">
                                      <p:cBhvr>
                                        <p:cTn id="69" dur="500"/>
                                        <p:tgtEl>
                                          <p:spTgt spid="7"/>
                                        </p:tgtEl>
                                      </p:cBhvr>
                                    </p:animEffect>
                                    <p:set>
                                      <p:cBhvr>
                                        <p:cTn id="70"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5" grpId="0" animBg="1"/>
      <p:bldP spid="16" grpId="0" animBg="1"/>
      <p:bldP spid="17" grpId="0" animBg="1"/>
      <p:bldP spid="1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2</a:t>
            </a:fld>
            <a:endParaRPr lang="zh-CN" altLang="en-US" dirty="0"/>
          </a:p>
        </p:txBody>
      </p:sp>
      <p:sp>
        <p:nvSpPr>
          <p:cNvPr id="6" name="TextBox 5"/>
          <p:cNvSpPr txBox="1"/>
          <p:nvPr/>
        </p:nvSpPr>
        <p:spPr>
          <a:xfrm>
            <a:off x="714348" y="439557"/>
            <a:ext cx="7725192" cy="5632311"/>
          </a:xfrm>
          <a:prstGeom prst="rect">
            <a:avLst/>
          </a:prstGeom>
          <a:noFill/>
        </p:spPr>
        <p:txBody>
          <a:bodyPr wrap="none" rtlCol="0">
            <a:spAutoFit/>
          </a:bodyPr>
          <a:lstStyle/>
          <a:p>
            <a:pPr>
              <a:lnSpc>
                <a:spcPct val="150000"/>
              </a:lnSpc>
              <a:buFont typeface="Wingdings" pitchFamily="2" charset="2"/>
              <a:buChar char="l"/>
            </a:pPr>
            <a:r>
              <a:rPr lang="zh-CN" altLang="en-US" sz="3200" dirty="0" smtClean="0">
                <a:solidFill>
                  <a:srgbClr val="0000FF"/>
                </a:solidFill>
                <a:latin typeface="黑体" pitchFamily="49" charset="-122"/>
                <a:ea typeface="黑体" pitchFamily="49" charset="-122"/>
              </a:rPr>
              <a:t> </a:t>
            </a:r>
            <a:r>
              <a:rPr lang="zh-CN" altLang="en-US" sz="3200" dirty="0" smtClean="0">
                <a:solidFill>
                  <a:srgbClr val="0000FF"/>
                </a:solidFill>
                <a:latin typeface="黑体" pitchFamily="49" charset="-122"/>
                <a:ea typeface="黑体" pitchFamily="49" charset="-122"/>
                <a:hlinkClick r:id="rId2" action="ppaction://hlinksldjump"/>
              </a:rPr>
              <a:t>第一章　党员</a:t>
            </a:r>
            <a:endParaRPr lang="en-US" altLang="zh-CN" sz="3200" dirty="0" smtClean="0">
              <a:solidFill>
                <a:srgbClr val="0000FF"/>
              </a:solidFill>
              <a:latin typeface="黑体" pitchFamily="49" charset="-122"/>
              <a:ea typeface="黑体" pitchFamily="49" charset="-122"/>
            </a:endParaRPr>
          </a:p>
          <a:p>
            <a:pPr lvl="1">
              <a:lnSpc>
                <a:spcPct val="150000"/>
              </a:lnSpc>
            </a:pPr>
            <a:r>
              <a:rPr lang="zh-CN" altLang="en-US" sz="2400" dirty="0" smtClean="0">
                <a:solidFill>
                  <a:srgbClr val="0000FF"/>
                </a:solidFill>
                <a:latin typeface="黑体" pitchFamily="49" charset="-122"/>
                <a:ea typeface="黑体" pitchFamily="49" charset="-122"/>
              </a:rPr>
              <a:t> 部分重点</a:t>
            </a:r>
            <a:r>
              <a:rPr lang="en-US" altLang="zh-CN" sz="2400" dirty="0" smtClean="0">
                <a:solidFill>
                  <a:srgbClr val="0000FF"/>
                </a:solidFill>
                <a:latin typeface="黑体" pitchFamily="49" charset="-122"/>
                <a:ea typeface="黑体" pitchFamily="49" charset="-122"/>
              </a:rPr>
              <a:t>:</a:t>
            </a:r>
            <a:r>
              <a:rPr lang="zh-CN" altLang="en-US" sz="2400" dirty="0" smtClean="0">
                <a:solidFill>
                  <a:srgbClr val="0000FF"/>
                </a:solidFill>
                <a:latin typeface="黑体" pitchFamily="49" charset="-122"/>
                <a:ea typeface="黑体" pitchFamily="49" charset="-122"/>
              </a:rPr>
              <a:t>  </a:t>
            </a:r>
            <a:r>
              <a:rPr lang="zh-CN" altLang="en-US" sz="2400" dirty="0" smtClean="0">
                <a:solidFill>
                  <a:srgbClr val="0000FF"/>
                </a:solidFill>
                <a:latin typeface="黑体" pitchFamily="49" charset="-122"/>
                <a:ea typeface="黑体" pitchFamily="49" charset="-122"/>
                <a:hlinkClick r:id="rId3" action="ppaction://hlinksldjump"/>
              </a:rPr>
              <a:t>党员的义务</a:t>
            </a:r>
            <a:r>
              <a:rPr lang="zh-CN" altLang="en-US" sz="2400" dirty="0" smtClean="0">
                <a:solidFill>
                  <a:srgbClr val="0000FF"/>
                </a:solidFill>
                <a:latin typeface="黑体" pitchFamily="49" charset="-122"/>
                <a:ea typeface="黑体" pitchFamily="49" charset="-122"/>
              </a:rPr>
              <a:t>   </a:t>
            </a:r>
            <a:r>
              <a:rPr lang="zh-CN" altLang="en-US" sz="2400" dirty="0" smtClean="0">
                <a:solidFill>
                  <a:srgbClr val="0000FF"/>
                </a:solidFill>
                <a:latin typeface="黑体" pitchFamily="49" charset="-122"/>
                <a:ea typeface="黑体" pitchFamily="49" charset="-122"/>
                <a:hlinkClick r:id="rId4" action="ppaction://hlinksldjump"/>
              </a:rPr>
              <a:t>党员的权利</a:t>
            </a:r>
            <a:r>
              <a:rPr lang="zh-CN" altLang="en-US" sz="2400" dirty="0" smtClean="0">
                <a:solidFill>
                  <a:srgbClr val="0000FF"/>
                </a:solidFill>
                <a:latin typeface="黑体" pitchFamily="49" charset="-122"/>
                <a:ea typeface="黑体" pitchFamily="49" charset="-122"/>
              </a:rPr>
              <a:t>   </a:t>
            </a:r>
            <a:r>
              <a:rPr lang="zh-CN" altLang="en-US" sz="2400" dirty="0" smtClean="0">
                <a:solidFill>
                  <a:srgbClr val="0000FF"/>
                </a:solidFill>
                <a:latin typeface="黑体" pitchFamily="49" charset="-122"/>
                <a:ea typeface="黑体" pitchFamily="49" charset="-122"/>
                <a:hlinkClick r:id="rId5" action="ppaction://hlinksldjump"/>
              </a:rPr>
              <a:t>入党誓词</a:t>
            </a:r>
            <a:endParaRPr lang="en-US" altLang="zh-CN" sz="2400" dirty="0" smtClean="0">
              <a:solidFill>
                <a:srgbClr val="0000FF"/>
              </a:solidFill>
              <a:latin typeface="黑体" pitchFamily="49" charset="-122"/>
              <a:ea typeface="黑体" pitchFamily="49" charset="-122"/>
            </a:endParaRPr>
          </a:p>
          <a:p>
            <a:pPr>
              <a:lnSpc>
                <a:spcPct val="150000"/>
              </a:lnSpc>
              <a:buFont typeface="Wingdings" pitchFamily="2" charset="2"/>
              <a:buChar char="l"/>
            </a:pPr>
            <a:r>
              <a:rPr lang="zh-CN" altLang="en-US" sz="3200" dirty="0" smtClean="0">
                <a:solidFill>
                  <a:srgbClr val="0000FF"/>
                </a:solidFill>
                <a:latin typeface="黑体" pitchFamily="49" charset="-122"/>
                <a:ea typeface="黑体" pitchFamily="49" charset="-122"/>
              </a:rPr>
              <a:t> </a:t>
            </a:r>
            <a:r>
              <a:rPr lang="zh-CN" altLang="en-US" sz="3200" dirty="0" smtClean="0">
                <a:solidFill>
                  <a:srgbClr val="0000FF"/>
                </a:solidFill>
                <a:latin typeface="黑体" pitchFamily="49" charset="-122"/>
                <a:ea typeface="黑体" pitchFamily="49" charset="-122"/>
                <a:hlinkClick r:id="rId6" action="ppaction://hlinksldjump"/>
              </a:rPr>
              <a:t>第二章　党的组织制度</a:t>
            </a:r>
            <a:endParaRPr lang="en-US" altLang="zh-CN" sz="3200" dirty="0" smtClean="0">
              <a:solidFill>
                <a:srgbClr val="0000FF"/>
              </a:solidFill>
              <a:latin typeface="黑体" pitchFamily="49" charset="-122"/>
              <a:ea typeface="黑体" pitchFamily="49" charset="-122"/>
            </a:endParaRPr>
          </a:p>
          <a:p>
            <a:pPr lvl="1">
              <a:lnSpc>
                <a:spcPct val="150000"/>
              </a:lnSpc>
            </a:pPr>
            <a:r>
              <a:rPr lang="zh-CN" altLang="en-US" sz="2400" dirty="0" smtClean="0">
                <a:solidFill>
                  <a:srgbClr val="0000FF"/>
                </a:solidFill>
                <a:latin typeface="黑体" pitchFamily="49" charset="-122"/>
                <a:ea typeface="黑体" pitchFamily="49" charset="-122"/>
              </a:rPr>
              <a:t> 部分重点</a:t>
            </a:r>
            <a:r>
              <a:rPr lang="en-US" altLang="zh-CN" sz="2400" dirty="0" smtClean="0">
                <a:solidFill>
                  <a:srgbClr val="0000FF"/>
                </a:solidFill>
                <a:latin typeface="黑体" pitchFamily="49" charset="-122"/>
                <a:ea typeface="黑体" pitchFamily="49" charset="-122"/>
              </a:rPr>
              <a:t>:</a:t>
            </a:r>
            <a:r>
              <a:rPr lang="zh-CN" altLang="en-US" sz="2400" dirty="0" smtClean="0">
                <a:solidFill>
                  <a:srgbClr val="0000FF"/>
                </a:solidFill>
                <a:latin typeface="黑体" pitchFamily="49" charset="-122"/>
                <a:ea typeface="黑体" pitchFamily="49" charset="-122"/>
              </a:rPr>
              <a:t>  </a:t>
            </a:r>
            <a:r>
              <a:rPr lang="zh-CN" altLang="en-US" sz="2400" dirty="0" smtClean="0">
                <a:solidFill>
                  <a:srgbClr val="0000FF"/>
                </a:solidFill>
                <a:latin typeface="黑体" pitchFamily="49" charset="-122"/>
                <a:ea typeface="黑体" pitchFamily="49" charset="-122"/>
                <a:hlinkClick r:id="rId7" action="ppaction://hlinksldjump"/>
              </a:rPr>
              <a:t>民主集中制的基本原则</a:t>
            </a:r>
            <a:endParaRPr lang="en-US" altLang="zh-CN" sz="2400" dirty="0" smtClean="0">
              <a:solidFill>
                <a:srgbClr val="0000FF"/>
              </a:solidFill>
              <a:latin typeface="黑体" pitchFamily="49" charset="-122"/>
              <a:ea typeface="黑体" pitchFamily="49" charset="-122"/>
            </a:endParaRPr>
          </a:p>
          <a:p>
            <a:pPr>
              <a:lnSpc>
                <a:spcPct val="150000"/>
              </a:lnSpc>
              <a:buFont typeface="Wingdings" pitchFamily="2" charset="2"/>
              <a:buChar char="l"/>
            </a:pPr>
            <a:r>
              <a:rPr lang="zh-CN" altLang="en-US" sz="3200" dirty="0" smtClean="0">
                <a:solidFill>
                  <a:srgbClr val="0000FF"/>
                </a:solidFill>
                <a:latin typeface="黑体" pitchFamily="49" charset="-122"/>
                <a:ea typeface="黑体" pitchFamily="49" charset="-122"/>
              </a:rPr>
              <a:t> </a:t>
            </a:r>
            <a:r>
              <a:rPr lang="zh-CN" altLang="en-US" sz="3200" dirty="0" smtClean="0">
                <a:solidFill>
                  <a:srgbClr val="0000FF"/>
                </a:solidFill>
                <a:latin typeface="黑体" pitchFamily="49" charset="-122"/>
                <a:ea typeface="黑体" pitchFamily="49" charset="-122"/>
                <a:hlinkClick r:id="rId8" action="ppaction://hlinksldjump"/>
              </a:rPr>
              <a:t>第三章　党的中央组织</a:t>
            </a:r>
            <a:endParaRPr lang="en-US" altLang="zh-CN" sz="3200" dirty="0" smtClean="0">
              <a:solidFill>
                <a:srgbClr val="0000FF"/>
              </a:solidFill>
              <a:latin typeface="黑体" pitchFamily="49" charset="-122"/>
              <a:ea typeface="黑体" pitchFamily="49" charset="-122"/>
            </a:endParaRPr>
          </a:p>
          <a:p>
            <a:pPr>
              <a:lnSpc>
                <a:spcPct val="150000"/>
              </a:lnSpc>
              <a:buFont typeface="Wingdings" pitchFamily="2" charset="2"/>
              <a:buChar char="l"/>
            </a:pPr>
            <a:r>
              <a:rPr lang="zh-CN" altLang="en-US" sz="3200" dirty="0" smtClean="0">
                <a:solidFill>
                  <a:srgbClr val="0000FF"/>
                </a:solidFill>
                <a:latin typeface="黑体" pitchFamily="49" charset="-122"/>
                <a:ea typeface="黑体" pitchFamily="49" charset="-122"/>
              </a:rPr>
              <a:t> </a:t>
            </a:r>
            <a:r>
              <a:rPr lang="zh-CN" altLang="en-US" sz="3200" dirty="0" smtClean="0">
                <a:solidFill>
                  <a:srgbClr val="0000FF"/>
                </a:solidFill>
                <a:latin typeface="黑体" pitchFamily="49" charset="-122"/>
                <a:ea typeface="黑体" pitchFamily="49" charset="-122"/>
                <a:hlinkClick r:id="rId9" action="ppaction://hlinksldjump"/>
              </a:rPr>
              <a:t>第四章　党的地方组织</a:t>
            </a:r>
            <a:endParaRPr lang="en-US" altLang="zh-CN" sz="3200" dirty="0" smtClean="0">
              <a:solidFill>
                <a:srgbClr val="0000FF"/>
              </a:solidFill>
              <a:latin typeface="黑体" pitchFamily="49" charset="-122"/>
              <a:ea typeface="黑体" pitchFamily="49" charset="-122"/>
            </a:endParaRPr>
          </a:p>
          <a:p>
            <a:pPr>
              <a:lnSpc>
                <a:spcPct val="150000"/>
              </a:lnSpc>
              <a:buFont typeface="Wingdings" pitchFamily="2" charset="2"/>
              <a:buChar char="l"/>
            </a:pPr>
            <a:r>
              <a:rPr lang="zh-CN" altLang="en-US" sz="3200" dirty="0" smtClean="0">
                <a:solidFill>
                  <a:srgbClr val="0000FF"/>
                </a:solidFill>
                <a:latin typeface="黑体" pitchFamily="49" charset="-122"/>
                <a:ea typeface="黑体" pitchFamily="49" charset="-122"/>
              </a:rPr>
              <a:t> </a:t>
            </a:r>
            <a:r>
              <a:rPr lang="zh-CN" altLang="en-US" sz="3200" dirty="0" smtClean="0">
                <a:solidFill>
                  <a:srgbClr val="0000FF"/>
                </a:solidFill>
                <a:latin typeface="黑体" pitchFamily="49" charset="-122"/>
                <a:ea typeface="黑体" pitchFamily="49" charset="-122"/>
                <a:hlinkClick r:id="rId10" action="ppaction://hlinksldjump"/>
              </a:rPr>
              <a:t>第五章　党的基层组织</a:t>
            </a:r>
            <a:endParaRPr lang="en-US" altLang="zh-CN" sz="3200" dirty="0" smtClean="0">
              <a:solidFill>
                <a:srgbClr val="0000FF"/>
              </a:solidFill>
              <a:latin typeface="黑体" pitchFamily="49" charset="-122"/>
              <a:ea typeface="黑体" pitchFamily="49" charset="-122"/>
            </a:endParaRPr>
          </a:p>
          <a:p>
            <a:pPr lvl="1">
              <a:lnSpc>
                <a:spcPct val="150000"/>
              </a:lnSpc>
            </a:pPr>
            <a:r>
              <a:rPr lang="zh-CN" altLang="en-US" sz="2400" dirty="0" smtClean="0">
                <a:solidFill>
                  <a:srgbClr val="0000FF"/>
                </a:solidFill>
                <a:latin typeface="黑体" pitchFamily="49" charset="-122"/>
                <a:ea typeface="黑体" pitchFamily="49" charset="-122"/>
              </a:rPr>
              <a:t> 部分重点</a:t>
            </a:r>
            <a:r>
              <a:rPr lang="en-US" altLang="zh-CN" sz="2400" dirty="0" smtClean="0">
                <a:solidFill>
                  <a:srgbClr val="0000FF"/>
                </a:solidFill>
                <a:latin typeface="黑体" pitchFamily="49" charset="-122"/>
                <a:ea typeface="黑体" pitchFamily="49" charset="-122"/>
              </a:rPr>
              <a:t>:</a:t>
            </a:r>
            <a:r>
              <a:rPr lang="zh-CN" altLang="en-US" sz="2400" dirty="0" smtClean="0">
                <a:solidFill>
                  <a:srgbClr val="0000FF"/>
                </a:solidFill>
                <a:latin typeface="黑体" pitchFamily="49" charset="-122"/>
                <a:ea typeface="黑体" pitchFamily="49" charset="-122"/>
              </a:rPr>
              <a:t>  </a:t>
            </a:r>
            <a:r>
              <a:rPr lang="zh-CN" altLang="en-US" sz="2400" dirty="0" smtClean="0">
                <a:solidFill>
                  <a:srgbClr val="0000FF"/>
                </a:solidFill>
                <a:latin typeface="黑体" pitchFamily="49" charset="-122"/>
                <a:ea typeface="黑体" pitchFamily="49" charset="-122"/>
                <a:hlinkClick r:id="rId11" action="ppaction://hlinksldjump"/>
              </a:rPr>
              <a:t>党的基层组织的基本任务</a:t>
            </a:r>
            <a:endParaRPr lang="en-US" altLang="zh-CN" sz="2400" dirty="0" smtClean="0">
              <a:solidFill>
                <a:srgbClr val="0000FF"/>
              </a:solidFill>
              <a:latin typeface="黑体" pitchFamily="49" charset="-122"/>
              <a:ea typeface="黑体" pitchFamily="49" charset="-122"/>
            </a:endParaRPr>
          </a:p>
        </p:txBody>
      </p:sp>
      <p:sp>
        <p:nvSpPr>
          <p:cNvPr id="10" name="TextBox 9"/>
          <p:cNvSpPr txBox="1"/>
          <p:nvPr/>
        </p:nvSpPr>
        <p:spPr>
          <a:xfrm>
            <a:off x="1785918" y="6143644"/>
            <a:ext cx="5724644" cy="461665"/>
          </a:xfrm>
          <a:prstGeom prst="rect">
            <a:avLst/>
          </a:prstGeom>
          <a:noFill/>
          <a:ln w="19050">
            <a:solidFill>
              <a:srgbClr val="FF5050"/>
            </a:solidFill>
          </a:ln>
        </p:spPr>
        <p:txBody>
          <a:bodyPr wrap="none" rtlCol="0">
            <a:spAutoFit/>
          </a:bodyPr>
          <a:lstStyle/>
          <a:p>
            <a:r>
              <a:rPr lang="zh-CN" altLang="en-US" sz="2400" dirty="0" smtClean="0">
                <a:solidFill>
                  <a:srgbClr val="FF5050"/>
                </a:solidFill>
                <a:latin typeface="黑体" pitchFamily="49" charset="-122"/>
                <a:ea typeface="黑体" pitchFamily="49" charset="-122"/>
              </a:rPr>
              <a:t>可以连贯学习，也可以选择主题加深印象</a:t>
            </a:r>
            <a:endParaRPr lang="zh-CN" altLang="en-US" sz="2400" dirty="0">
              <a:solidFill>
                <a:srgbClr val="FF505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42910" y="357166"/>
            <a:ext cx="8243918" cy="592935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第七条　预备党员的预备期为</a:t>
            </a:r>
            <a:r>
              <a:rPr lang="zh-CN" altLang="en-US" sz="3600" dirty="0" smtClean="0">
                <a:solidFill>
                  <a:srgbClr val="FF0000"/>
                </a:solidFill>
                <a:latin typeface="楷体" pitchFamily="49" charset="-122"/>
                <a:ea typeface="楷体" pitchFamily="49" charset="-122"/>
              </a:rPr>
              <a:t>一年</a:t>
            </a:r>
            <a:r>
              <a:rPr lang="zh-CN" altLang="en-US" sz="3600" dirty="0" smtClean="0">
                <a:latin typeface="黑体" pitchFamily="49" charset="-122"/>
                <a:ea typeface="黑体" pitchFamily="49" charset="-122"/>
              </a:rPr>
              <a:t>。党组织对预备党员应当认真</a:t>
            </a:r>
            <a:r>
              <a:rPr lang="zh-CN" altLang="en-US" sz="3600" dirty="0" smtClean="0">
                <a:solidFill>
                  <a:srgbClr val="FF0000"/>
                </a:solidFill>
                <a:latin typeface="楷体" pitchFamily="49" charset="-122"/>
                <a:ea typeface="楷体" pitchFamily="49" charset="-122"/>
              </a:rPr>
              <a:t>教育</a:t>
            </a:r>
            <a:r>
              <a:rPr lang="zh-CN" altLang="en-US" sz="3600" dirty="0" smtClean="0">
                <a:latin typeface="黑体" pitchFamily="49" charset="-122"/>
                <a:ea typeface="黑体" pitchFamily="49" charset="-122"/>
              </a:rPr>
              <a:t>和考察。</a:t>
            </a:r>
            <a:br>
              <a:rPr lang="zh-CN" altLang="en-US" sz="3600" dirty="0" smtClean="0">
                <a:latin typeface="黑体" pitchFamily="49" charset="-122"/>
                <a:ea typeface="黑体" pitchFamily="49" charset="-122"/>
              </a:rPr>
            </a:br>
            <a:r>
              <a:rPr lang="zh-CN" altLang="en-US" sz="3600" dirty="0" smtClean="0">
                <a:latin typeface="黑体" pitchFamily="49" charset="-122"/>
                <a:ea typeface="黑体" pitchFamily="49" charset="-122"/>
              </a:rPr>
              <a:t>　　预备党员的义务同</a:t>
            </a:r>
            <a:r>
              <a:rPr lang="zh-CN" altLang="en-US" sz="3600" dirty="0" smtClean="0">
                <a:solidFill>
                  <a:srgbClr val="FF0000"/>
                </a:solidFill>
                <a:latin typeface="楷体" pitchFamily="49" charset="-122"/>
                <a:ea typeface="楷体" pitchFamily="49" charset="-122"/>
              </a:rPr>
              <a:t>正式</a:t>
            </a:r>
            <a:r>
              <a:rPr lang="zh-CN" altLang="en-US" sz="3600" dirty="0" smtClean="0">
                <a:latin typeface="黑体" pitchFamily="49" charset="-122"/>
                <a:ea typeface="黑体" pitchFamily="49" charset="-122"/>
              </a:rPr>
              <a:t>党员一样。预备党员的权利，除了没有</a:t>
            </a:r>
            <a:r>
              <a:rPr lang="zh-CN" altLang="en-US" sz="3600" dirty="0" smtClean="0">
                <a:solidFill>
                  <a:srgbClr val="FF0000"/>
                </a:solidFill>
                <a:latin typeface="楷体" pitchFamily="49" charset="-122"/>
                <a:ea typeface="楷体" pitchFamily="49" charset="-122"/>
              </a:rPr>
              <a:t>表决</a:t>
            </a:r>
            <a:r>
              <a:rPr lang="zh-CN" altLang="en-US" sz="3600" dirty="0" smtClean="0">
                <a:latin typeface="黑体" pitchFamily="49" charset="-122"/>
                <a:ea typeface="黑体" pitchFamily="49" charset="-122"/>
              </a:rPr>
              <a:t>权、</a:t>
            </a:r>
            <a:r>
              <a:rPr lang="zh-CN" altLang="en-US" sz="3600" dirty="0" smtClean="0">
                <a:solidFill>
                  <a:srgbClr val="FF0000"/>
                </a:solidFill>
                <a:latin typeface="楷体" pitchFamily="49" charset="-122"/>
                <a:ea typeface="楷体" pitchFamily="49" charset="-122"/>
              </a:rPr>
              <a:t>选举</a:t>
            </a:r>
            <a:r>
              <a:rPr lang="zh-CN" altLang="en-US" sz="3600" dirty="0" smtClean="0">
                <a:latin typeface="黑体" pitchFamily="49" charset="-122"/>
                <a:ea typeface="黑体" pitchFamily="49" charset="-122"/>
              </a:rPr>
              <a:t>权和</a:t>
            </a:r>
            <a:r>
              <a:rPr lang="zh-CN" altLang="en-US" sz="3600" dirty="0" smtClean="0">
                <a:solidFill>
                  <a:srgbClr val="FF0000"/>
                </a:solidFill>
                <a:latin typeface="楷体" pitchFamily="49" charset="-122"/>
                <a:ea typeface="楷体" pitchFamily="49" charset="-122"/>
              </a:rPr>
              <a:t>被选举</a:t>
            </a:r>
            <a:r>
              <a:rPr lang="zh-CN" altLang="en-US" sz="3600" dirty="0" smtClean="0">
                <a:latin typeface="黑体" pitchFamily="49" charset="-122"/>
                <a:ea typeface="黑体" pitchFamily="49" charset="-122"/>
              </a:rPr>
              <a:t>权以外，也同</a:t>
            </a:r>
            <a:r>
              <a:rPr lang="zh-CN" altLang="en-US" sz="3600" dirty="0" smtClean="0">
                <a:solidFill>
                  <a:srgbClr val="FF0000"/>
                </a:solidFill>
                <a:latin typeface="楷体" pitchFamily="49" charset="-122"/>
                <a:ea typeface="楷体" pitchFamily="49" charset="-122"/>
              </a:rPr>
              <a:t>正式</a:t>
            </a:r>
            <a:r>
              <a:rPr lang="zh-CN" altLang="en-US" sz="3600" dirty="0" smtClean="0">
                <a:latin typeface="黑体" pitchFamily="49" charset="-122"/>
                <a:ea typeface="黑体" pitchFamily="49" charset="-122"/>
              </a:rPr>
              <a:t>党员一样。</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20</a:t>
            </a:fld>
            <a:endParaRPr lang="zh-CN" altLang="en-US"/>
          </a:p>
        </p:txBody>
      </p:sp>
      <p:sp>
        <p:nvSpPr>
          <p:cNvPr id="5" name="矩形 4"/>
          <p:cNvSpPr/>
          <p:nvPr/>
        </p:nvSpPr>
        <p:spPr>
          <a:xfrm>
            <a:off x="7570094" y="114298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242268" y="189930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5355516" y="267267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6271764" y="344374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7929586" y="3429000"/>
            <a:ext cx="57150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613414" y="4200070"/>
            <a:ext cx="57150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2143108" y="4214818"/>
            <a:ext cx="135732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6271764" y="421481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9"/>
                                        </p:tgtEl>
                                      </p:cBhvr>
                                    </p:animEffect>
                                    <p:set>
                                      <p:cBhvr>
                                        <p:cTn id="22" dur="1" fill="hold">
                                          <p:stCondLst>
                                            <p:cond delay="499"/>
                                          </p:stCondLst>
                                        </p:cTn>
                                        <p:tgtEl>
                                          <p:spTgt spid="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10"/>
                                        </p:tgtEl>
                                      </p:cBhvr>
                                    </p:animEffect>
                                    <p:set>
                                      <p:cBhvr>
                                        <p:cTn id="27" dur="1" fill="hold">
                                          <p:stCondLst>
                                            <p:cond delay="499"/>
                                          </p:stCondLst>
                                        </p:cTn>
                                        <p:tgtEl>
                                          <p:spTgt spid="10"/>
                                        </p:tgtEl>
                                        <p:attrNameLst>
                                          <p:attrName>style.visibility</p:attrName>
                                        </p:attrNameLst>
                                      </p:cBhvr>
                                      <p:to>
                                        <p:strVal val="hidden"/>
                                      </p:to>
                                    </p:set>
                                  </p:childTnLst>
                                </p:cTn>
                              </p:par>
                              <p:par>
                                <p:cTn id="28" presetID="22" presetClass="exit" presetSubtype="8" fill="hold" grpId="0" nodeType="withEffect">
                                  <p:stCondLst>
                                    <p:cond delay="0"/>
                                  </p:stCondLst>
                                  <p:childTnLst>
                                    <p:animEffect transition="out" filter="wipe(left)">
                                      <p:cBhvr>
                                        <p:cTn id="29" dur="500"/>
                                        <p:tgtEl>
                                          <p:spTgt spid="11"/>
                                        </p:tgtEl>
                                      </p:cBhvr>
                                    </p:animEffect>
                                    <p:set>
                                      <p:cBhvr>
                                        <p:cTn id="30" dur="1" fill="hold">
                                          <p:stCondLst>
                                            <p:cond delay="499"/>
                                          </p:stCondLst>
                                        </p:cTn>
                                        <p:tgtEl>
                                          <p:spTgt spid="11"/>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12"/>
                                        </p:tgtEl>
                                      </p:cBhvr>
                                    </p:animEffect>
                                    <p:set>
                                      <p:cBhvr>
                                        <p:cTn id="35" dur="1" fill="hold">
                                          <p:stCondLst>
                                            <p:cond delay="499"/>
                                          </p:stCondLst>
                                        </p:cTn>
                                        <p:tgtEl>
                                          <p:spTgt spid="12"/>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xit" presetSubtype="8" fill="hold" grpId="0" nodeType="clickEffect">
                                  <p:stCondLst>
                                    <p:cond delay="0"/>
                                  </p:stCondLst>
                                  <p:childTnLst>
                                    <p:animEffect transition="out" filter="wipe(left)">
                                      <p:cBhvr>
                                        <p:cTn id="39" dur="500"/>
                                        <p:tgtEl>
                                          <p:spTgt spid="13"/>
                                        </p:tgtEl>
                                      </p:cBhvr>
                                    </p:animEffect>
                                    <p:set>
                                      <p:cBhvr>
                                        <p:cTn id="40"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9" grpId="0" animBg="1"/>
      <p:bldP spid="10" grpId="0" animBg="1"/>
      <p:bldP spid="11" grpId="0" animBg="1"/>
      <p:bldP spid="12" grpId="0" animBg="1"/>
      <p:bldP spid="1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42910" y="357166"/>
            <a:ext cx="8243918" cy="592935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预备党员</a:t>
            </a:r>
            <a:r>
              <a:rPr lang="zh-CN" altLang="en-US" sz="3600" dirty="0" smtClean="0">
                <a:solidFill>
                  <a:srgbClr val="FF0000"/>
                </a:solidFill>
                <a:latin typeface="楷体" pitchFamily="49" charset="-122"/>
                <a:ea typeface="楷体" pitchFamily="49" charset="-122"/>
              </a:rPr>
              <a:t>预备</a:t>
            </a:r>
            <a:r>
              <a:rPr lang="zh-CN" altLang="en-US" sz="3600" dirty="0" smtClean="0">
                <a:latin typeface="黑体" pitchFamily="49" charset="-122"/>
                <a:ea typeface="黑体" pitchFamily="49" charset="-122"/>
              </a:rPr>
              <a:t>期满，党的支部应当及时讨论他能否转为</a:t>
            </a:r>
            <a:r>
              <a:rPr lang="zh-CN" altLang="en-US" sz="3600" dirty="0" smtClean="0">
                <a:solidFill>
                  <a:srgbClr val="FF0000"/>
                </a:solidFill>
                <a:latin typeface="楷体" pitchFamily="49" charset="-122"/>
                <a:ea typeface="楷体" pitchFamily="49" charset="-122"/>
              </a:rPr>
              <a:t>正式</a:t>
            </a:r>
            <a:r>
              <a:rPr lang="zh-CN" altLang="en-US" sz="3600" dirty="0" smtClean="0">
                <a:latin typeface="黑体" pitchFamily="49" charset="-122"/>
                <a:ea typeface="黑体" pitchFamily="49" charset="-122"/>
              </a:rPr>
              <a:t>党员。认真履行党员义务，具备党员条件的，应当</a:t>
            </a:r>
            <a:r>
              <a:rPr lang="zh-CN" altLang="en-US" sz="3600" dirty="0" smtClean="0">
                <a:solidFill>
                  <a:srgbClr val="FF0000"/>
                </a:solidFill>
                <a:latin typeface="楷体" pitchFamily="49" charset="-122"/>
                <a:ea typeface="楷体" pitchFamily="49" charset="-122"/>
              </a:rPr>
              <a:t>按期</a:t>
            </a:r>
            <a:r>
              <a:rPr lang="zh-CN" altLang="en-US" sz="3600" dirty="0" smtClean="0">
                <a:latin typeface="黑体" pitchFamily="49" charset="-122"/>
                <a:ea typeface="黑体" pitchFamily="49" charset="-122"/>
              </a:rPr>
              <a:t>转为正式党员；需要继续考察和教育的，可以延长</a:t>
            </a:r>
            <a:r>
              <a:rPr lang="zh-CN" altLang="en-US" sz="3600" dirty="0" smtClean="0">
                <a:solidFill>
                  <a:srgbClr val="FF0000"/>
                </a:solidFill>
                <a:latin typeface="楷体" pitchFamily="49" charset="-122"/>
                <a:ea typeface="楷体" pitchFamily="49" charset="-122"/>
              </a:rPr>
              <a:t>预备期</a:t>
            </a:r>
            <a:r>
              <a:rPr lang="zh-CN" altLang="en-US" sz="3600" dirty="0" smtClean="0">
                <a:latin typeface="黑体" pitchFamily="49" charset="-122"/>
                <a:ea typeface="黑体" pitchFamily="49" charset="-122"/>
              </a:rPr>
              <a:t>，但不能超过</a:t>
            </a:r>
            <a:r>
              <a:rPr lang="zh-CN" altLang="en-US" sz="3600" dirty="0" smtClean="0">
                <a:solidFill>
                  <a:srgbClr val="FF0000"/>
                </a:solidFill>
                <a:latin typeface="楷体" pitchFamily="49" charset="-122"/>
                <a:ea typeface="楷体" pitchFamily="49" charset="-122"/>
              </a:rPr>
              <a:t>一</a:t>
            </a:r>
            <a:r>
              <a:rPr lang="zh-CN" altLang="en-US" sz="3600" dirty="0" smtClean="0">
                <a:latin typeface="黑体" pitchFamily="49" charset="-122"/>
                <a:ea typeface="黑体" pitchFamily="49" charset="-122"/>
              </a:rPr>
              <a:t>年；不履行党员</a:t>
            </a:r>
            <a:r>
              <a:rPr lang="zh-CN" altLang="en-US" sz="3600" dirty="0" smtClean="0">
                <a:solidFill>
                  <a:srgbClr val="FF0000"/>
                </a:solidFill>
                <a:latin typeface="楷体" pitchFamily="49" charset="-122"/>
                <a:ea typeface="楷体" pitchFamily="49" charset="-122"/>
              </a:rPr>
              <a:t>义务</a:t>
            </a:r>
            <a:r>
              <a:rPr lang="zh-CN" altLang="en-US" sz="3600" dirty="0" smtClean="0">
                <a:latin typeface="黑体" pitchFamily="49" charset="-122"/>
                <a:ea typeface="黑体" pitchFamily="49" charset="-122"/>
              </a:rPr>
              <a:t>，不具备党员</a:t>
            </a:r>
            <a:r>
              <a:rPr lang="zh-CN" altLang="en-US" sz="3600" dirty="0" smtClean="0">
                <a:solidFill>
                  <a:srgbClr val="FF0000"/>
                </a:solidFill>
                <a:latin typeface="楷体" pitchFamily="49" charset="-122"/>
                <a:ea typeface="楷体" pitchFamily="49" charset="-122"/>
              </a:rPr>
              <a:t>条件</a:t>
            </a:r>
            <a:r>
              <a:rPr lang="zh-CN" altLang="en-US" sz="3600" dirty="0" smtClean="0">
                <a:latin typeface="黑体" pitchFamily="49" charset="-122"/>
                <a:ea typeface="黑体" pitchFamily="49" charset="-122"/>
              </a:rPr>
              <a:t>的，应当取消</a:t>
            </a:r>
            <a:r>
              <a:rPr lang="zh-CN" altLang="en-US" sz="3600" dirty="0" smtClean="0">
                <a:solidFill>
                  <a:srgbClr val="FF0000"/>
                </a:solidFill>
                <a:latin typeface="楷体" pitchFamily="49" charset="-122"/>
                <a:ea typeface="楷体" pitchFamily="49" charset="-122"/>
              </a:rPr>
              <a:t>预备党员</a:t>
            </a:r>
            <a:r>
              <a:rPr lang="zh-CN" altLang="en-US" sz="3600" dirty="0" smtClean="0">
                <a:latin typeface="黑体" pitchFamily="49" charset="-122"/>
                <a:ea typeface="黑体" pitchFamily="49" charset="-122"/>
              </a:rPr>
              <a:t>资格。预备党员转为</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21</a:t>
            </a:fld>
            <a:endParaRPr lang="zh-CN" altLang="en-US"/>
          </a:p>
        </p:txBody>
      </p:sp>
      <p:sp>
        <p:nvSpPr>
          <p:cNvPr id="4" name="矩形 3"/>
          <p:cNvSpPr/>
          <p:nvPr/>
        </p:nvSpPr>
        <p:spPr>
          <a:xfrm>
            <a:off x="2601232" y="5286388"/>
            <a:ext cx="184494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515178" y="78579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901996" y="152967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8072462" y="2300740"/>
            <a:ext cx="57150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598666" y="3071810"/>
            <a:ext cx="57150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3500430" y="3857628"/>
            <a:ext cx="135732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3071802" y="457200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6742334" y="460150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7601892" y="3830434"/>
            <a:ext cx="44337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par>
                                <p:cTn id="18" presetID="22" presetClass="exit" presetSubtype="8" fill="hold" grpId="0" nodeType="withEffect">
                                  <p:stCondLst>
                                    <p:cond delay="0"/>
                                  </p:stCondLst>
                                  <p:childTnLst>
                                    <p:animEffect transition="out" filter="wipe(left)">
                                      <p:cBhvr>
                                        <p:cTn id="19" dur="500"/>
                                        <p:tgtEl>
                                          <p:spTgt spid="8"/>
                                        </p:tgtEl>
                                      </p:cBhvr>
                                    </p:animEffect>
                                    <p:set>
                                      <p:cBhvr>
                                        <p:cTn id="20" dur="1" fill="hold">
                                          <p:stCondLst>
                                            <p:cond delay="499"/>
                                          </p:stCondLst>
                                        </p:cTn>
                                        <p:tgtEl>
                                          <p:spTgt spid="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9"/>
                                        </p:tgtEl>
                                      </p:cBhvr>
                                    </p:animEffect>
                                    <p:set>
                                      <p:cBhvr>
                                        <p:cTn id="25" dur="1" fill="hold">
                                          <p:stCondLst>
                                            <p:cond delay="499"/>
                                          </p:stCondLst>
                                        </p:cTn>
                                        <p:tgtEl>
                                          <p:spTgt spid="9"/>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15"/>
                                        </p:tgtEl>
                                      </p:cBhvr>
                                    </p:animEffect>
                                    <p:set>
                                      <p:cBhvr>
                                        <p:cTn id="30" dur="1" fill="hold">
                                          <p:stCondLst>
                                            <p:cond delay="499"/>
                                          </p:stCondLst>
                                        </p:cTn>
                                        <p:tgtEl>
                                          <p:spTgt spid="15"/>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11"/>
                                        </p:tgtEl>
                                      </p:cBhvr>
                                    </p:animEffect>
                                    <p:set>
                                      <p:cBhvr>
                                        <p:cTn id="35" dur="1" fill="hold">
                                          <p:stCondLst>
                                            <p:cond delay="499"/>
                                          </p:stCondLst>
                                        </p:cTn>
                                        <p:tgtEl>
                                          <p:spTgt spid="11"/>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xit" presetSubtype="8" fill="hold" grpId="0" nodeType="clickEffect">
                                  <p:stCondLst>
                                    <p:cond delay="0"/>
                                  </p:stCondLst>
                                  <p:childTnLst>
                                    <p:animEffect transition="out" filter="wipe(left)">
                                      <p:cBhvr>
                                        <p:cTn id="39" dur="500"/>
                                        <p:tgtEl>
                                          <p:spTgt spid="13"/>
                                        </p:tgtEl>
                                      </p:cBhvr>
                                    </p:animEffect>
                                    <p:set>
                                      <p:cBhvr>
                                        <p:cTn id="40" dur="1" fill="hold">
                                          <p:stCondLst>
                                            <p:cond delay="499"/>
                                          </p:stCondLst>
                                        </p:cTn>
                                        <p:tgtEl>
                                          <p:spTgt spid="13"/>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xit" presetSubtype="8" fill="hold" grpId="0" nodeType="clickEffect">
                                  <p:stCondLst>
                                    <p:cond delay="0"/>
                                  </p:stCondLst>
                                  <p:childTnLst>
                                    <p:animEffect transition="out" filter="wipe(left)">
                                      <p:cBhvr>
                                        <p:cTn id="44" dur="500"/>
                                        <p:tgtEl>
                                          <p:spTgt spid="4"/>
                                        </p:tgtEl>
                                      </p:cBhvr>
                                    </p:animEffect>
                                    <p:set>
                                      <p:cBhvr>
                                        <p:cTn id="45"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1" grpId="0" animBg="1"/>
      <p:bldP spid="13" grpId="0" animBg="1"/>
      <p:bldP spid="1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42910" y="357166"/>
            <a:ext cx="8243918" cy="592935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正式党员，或延长</a:t>
            </a:r>
            <a:r>
              <a:rPr lang="zh-CN" altLang="en-US" sz="3600" dirty="0" smtClean="0">
                <a:solidFill>
                  <a:srgbClr val="FF0000"/>
                </a:solidFill>
                <a:latin typeface="楷体" pitchFamily="49" charset="-122"/>
                <a:ea typeface="楷体" pitchFamily="49" charset="-122"/>
              </a:rPr>
              <a:t>预备期</a:t>
            </a:r>
            <a:r>
              <a:rPr lang="zh-CN" altLang="en-US" sz="3600" dirty="0" smtClean="0">
                <a:latin typeface="黑体" pitchFamily="49" charset="-122"/>
                <a:ea typeface="黑体" pitchFamily="49" charset="-122"/>
              </a:rPr>
              <a:t>，或取消</a:t>
            </a:r>
            <a:r>
              <a:rPr lang="zh-CN" altLang="en-US" sz="3600" dirty="0" smtClean="0">
                <a:solidFill>
                  <a:srgbClr val="FF0000"/>
                </a:solidFill>
                <a:latin typeface="楷体" pitchFamily="49" charset="-122"/>
                <a:ea typeface="楷体" pitchFamily="49" charset="-122"/>
              </a:rPr>
              <a:t>预备党员</a:t>
            </a:r>
            <a:r>
              <a:rPr lang="zh-CN" altLang="en-US" sz="3600" dirty="0" smtClean="0">
                <a:latin typeface="黑体" pitchFamily="49" charset="-122"/>
                <a:ea typeface="黑体" pitchFamily="49" charset="-122"/>
              </a:rPr>
              <a:t>资格，都应当经</a:t>
            </a:r>
            <a:r>
              <a:rPr lang="zh-CN" altLang="en-US" sz="3600" dirty="0" smtClean="0">
                <a:solidFill>
                  <a:srgbClr val="FF0000"/>
                </a:solidFill>
                <a:latin typeface="楷体" pitchFamily="49" charset="-122"/>
                <a:ea typeface="楷体" pitchFamily="49" charset="-122"/>
              </a:rPr>
              <a:t>支部大会</a:t>
            </a:r>
            <a:r>
              <a:rPr lang="zh-CN" altLang="en-US" sz="3600" dirty="0" smtClean="0">
                <a:latin typeface="黑体" pitchFamily="49" charset="-122"/>
                <a:ea typeface="黑体" pitchFamily="49" charset="-122"/>
              </a:rPr>
              <a:t>讨论通过和上级党组织</a:t>
            </a:r>
            <a:r>
              <a:rPr lang="zh-CN" altLang="en-US" sz="3600" dirty="0" smtClean="0">
                <a:solidFill>
                  <a:srgbClr val="FF0000"/>
                </a:solidFill>
                <a:latin typeface="楷体" pitchFamily="49" charset="-122"/>
                <a:ea typeface="楷体" pitchFamily="49" charset="-122"/>
              </a:rPr>
              <a:t>批准</a:t>
            </a:r>
            <a:r>
              <a:rPr lang="zh-CN" altLang="en-US" sz="3600" dirty="0" smtClean="0">
                <a:latin typeface="黑体" pitchFamily="49" charset="-122"/>
                <a:ea typeface="黑体" pitchFamily="49" charset="-122"/>
              </a:rPr>
              <a:t>。</a:t>
            </a:r>
            <a:r>
              <a:rPr lang="en-US" altLang="zh-CN" sz="3600" dirty="0" smtClean="0">
                <a:latin typeface="黑体" pitchFamily="49" charset="-122"/>
                <a:ea typeface="黑体" pitchFamily="49" charset="-122"/>
              </a:rPr>
              <a:t/>
            </a:r>
            <a:br>
              <a:rPr lang="en-US" altLang="zh-CN" sz="3600" dirty="0" smtClean="0">
                <a:latin typeface="黑体" pitchFamily="49" charset="-122"/>
                <a:ea typeface="黑体" pitchFamily="49" charset="-122"/>
              </a:rPr>
            </a:br>
            <a:r>
              <a:rPr lang="en-US" altLang="zh-CN" sz="3600" dirty="0" smtClean="0">
                <a:latin typeface="黑体" pitchFamily="49" charset="-122"/>
                <a:ea typeface="黑体" pitchFamily="49" charset="-122"/>
              </a:rPr>
              <a:t>    </a:t>
            </a:r>
            <a:r>
              <a:rPr lang="zh-CN" altLang="en-US" sz="3600" dirty="0" smtClean="0">
                <a:latin typeface="黑体" pitchFamily="49" charset="-122"/>
                <a:ea typeface="黑体" pitchFamily="49" charset="-122"/>
              </a:rPr>
              <a:t>预备党员的预备期，从支部大会通过他为</a:t>
            </a:r>
            <a:r>
              <a:rPr lang="zh-CN" altLang="en-US" sz="3600" dirty="0" smtClean="0">
                <a:solidFill>
                  <a:srgbClr val="FF0000"/>
                </a:solidFill>
                <a:latin typeface="楷体" pitchFamily="49" charset="-122"/>
                <a:ea typeface="楷体" pitchFamily="49" charset="-122"/>
              </a:rPr>
              <a:t>预备</a:t>
            </a:r>
            <a:r>
              <a:rPr lang="zh-CN" altLang="en-US" sz="3600" dirty="0" smtClean="0">
                <a:latin typeface="黑体" pitchFamily="49" charset="-122"/>
                <a:ea typeface="黑体" pitchFamily="49" charset="-122"/>
              </a:rPr>
              <a:t>党员</a:t>
            </a:r>
            <a:r>
              <a:rPr lang="zh-CN" altLang="en-US" sz="3600" dirty="0" smtClean="0">
                <a:solidFill>
                  <a:srgbClr val="FF0000"/>
                </a:solidFill>
                <a:latin typeface="楷体" pitchFamily="49" charset="-122"/>
                <a:ea typeface="楷体" pitchFamily="49" charset="-122"/>
              </a:rPr>
              <a:t>之日</a:t>
            </a:r>
            <a:r>
              <a:rPr lang="zh-CN" altLang="en-US" sz="3600" dirty="0" smtClean="0">
                <a:latin typeface="黑体" pitchFamily="49" charset="-122"/>
                <a:ea typeface="黑体" pitchFamily="49" charset="-122"/>
              </a:rPr>
              <a:t>算起。党员的党龄，从预备期满转为正式党员</a:t>
            </a:r>
            <a:r>
              <a:rPr lang="zh-CN" altLang="en-US" sz="3600" dirty="0" smtClean="0">
                <a:solidFill>
                  <a:srgbClr val="FF0000"/>
                </a:solidFill>
                <a:latin typeface="楷体" pitchFamily="49" charset="-122"/>
                <a:ea typeface="楷体" pitchFamily="49" charset="-122"/>
              </a:rPr>
              <a:t>之日</a:t>
            </a:r>
            <a:r>
              <a:rPr lang="zh-CN" altLang="en-US" sz="3600" dirty="0" smtClean="0">
                <a:latin typeface="黑体" pitchFamily="49" charset="-122"/>
                <a:ea typeface="黑体" pitchFamily="49" charset="-122"/>
              </a:rPr>
              <a:t>算起。</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22</a:t>
            </a:fld>
            <a:endParaRPr lang="zh-CN" altLang="en-US"/>
          </a:p>
        </p:txBody>
      </p:sp>
      <p:sp>
        <p:nvSpPr>
          <p:cNvPr id="4" name="矩形 3"/>
          <p:cNvSpPr/>
          <p:nvPr/>
        </p:nvSpPr>
        <p:spPr>
          <a:xfrm>
            <a:off x="4441570" y="1130538"/>
            <a:ext cx="131538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7629086" y="114298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71038" y="189930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4913172" y="1887237"/>
            <a:ext cx="178595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3512876" y="2674980"/>
            <a:ext cx="91624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2098864" y="421251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3941504" y="418532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5798892" y="497114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par>
                                <p:cTn id="13" presetID="22" presetClass="exit" presetSubtype="8" fill="hold" grpId="0" nodeType="withEffect">
                                  <p:stCondLst>
                                    <p:cond delay="0"/>
                                  </p:stCondLst>
                                  <p:childTnLst>
                                    <p:animEffect transition="out" filter="wipe(left)">
                                      <p:cBhvr>
                                        <p:cTn id="14" dur="500"/>
                                        <p:tgtEl>
                                          <p:spTgt spid="6"/>
                                        </p:tgtEl>
                                      </p:cBhvr>
                                    </p:animEffect>
                                    <p:set>
                                      <p:cBhvr>
                                        <p:cTn id="15" dur="1" fill="hold">
                                          <p:stCondLst>
                                            <p:cond delay="499"/>
                                          </p:stCondLst>
                                        </p:cTn>
                                        <p:tgtEl>
                                          <p:spTgt spid="6"/>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7"/>
                                        </p:tgtEl>
                                      </p:cBhvr>
                                    </p:animEffect>
                                    <p:set>
                                      <p:cBhvr>
                                        <p:cTn id="20" dur="1" fill="hold">
                                          <p:stCondLst>
                                            <p:cond delay="499"/>
                                          </p:stCondLst>
                                        </p:cTn>
                                        <p:tgtEl>
                                          <p:spTgt spid="7"/>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9"/>
                                        </p:tgtEl>
                                      </p:cBhvr>
                                    </p:animEffect>
                                    <p:set>
                                      <p:cBhvr>
                                        <p:cTn id="25" dur="1" fill="hold">
                                          <p:stCondLst>
                                            <p:cond delay="499"/>
                                          </p:stCondLst>
                                        </p:cTn>
                                        <p:tgtEl>
                                          <p:spTgt spid="9"/>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11"/>
                                        </p:tgtEl>
                                      </p:cBhvr>
                                    </p:animEffect>
                                    <p:set>
                                      <p:cBhvr>
                                        <p:cTn id="30" dur="1" fill="hold">
                                          <p:stCondLst>
                                            <p:cond delay="499"/>
                                          </p:stCondLst>
                                        </p:cTn>
                                        <p:tgtEl>
                                          <p:spTgt spid="11"/>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12"/>
                                        </p:tgtEl>
                                      </p:cBhvr>
                                    </p:animEffect>
                                    <p:set>
                                      <p:cBhvr>
                                        <p:cTn id="35" dur="1" fill="hold">
                                          <p:stCondLst>
                                            <p:cond delay="499"/>
                                          </p:stCondLst>
                                        </p:cTn>
                                        <p:tgtEl>
                                          <p:spTgt spid="12"/>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xit" presetSubtype="8" fill="hold" grpId="0" nodeType="clickEffect">
                                  <p:stCondLst>
                                    <p:cond delay="0"/>
                                  </p:stCondLst>
                                  <p:childTnLst>
                                    <p:animEffect transition="out" filter="wipe(left)">
                                      <p:cBhvr>
                                        <p:cTn id="39" dur="500"/>
                                        <p:tgtEl>
                                          <p:spTgt spid="13"/>
                                        </p:tgtEl>
                                      </p:cBhvr>
                                    </p:animEffect>
                                    <p:set>
                                      <p:cBhvr>
                                        <p:cTn id="40"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9" grpId="0" animBg="1"/>
      <p:bldP spid="11" grpId="0" animBg="1"/>
      <p:bldP spid="12" grpId="0" animBg="1"/>
      <p:bldP spid="1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42910" y="357166"/>
            <a:ext cx="8243918" cy="592935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第八条　每个党员，不论职务高低，都必须编入党的一个</a:t>
            </a:r>
            <a:r>
              <a:rPr lang="zh-CN" altLang="en-US" sz="3600" dirty="0" smtClean="0">
                <a:solidFill>
                  <a:srgbClr val="FF0000"/>
                </a:solidFill>
                <a:latin typeface="楷体" pitchFamily="49" charset="-122"/>
                <a:ea typeface="楷体" pitchFamily="49" charset="-122"/>
              </a:rPr>
              <a:t>支部</a:t>
            </a:r>
            <a:r>
              <a:rPr lang="zh-CN" altLang="en-US" sz="3600" dirty="0" smtClean="0">
                <a:latin typeface="黑体" pitchFamily="49" charset="-122"/>
                <a:ea typeface="黑体" pitchFamily="49" charset="-122"/>
              </a:rPr>
              <a:t>、小组或其他特定组织，参加党的</a:t>
            </a:r>
            <a:r>
              <a:rPr lang="zh-CN" altLang="en-US" sz="3600" dirty="0" smtClean="0">
                <a:solidFill>
                  <a:srgbClr val="FF0000"/>
                </a:solidFill>
                <a:latin typeface="楷体" pitchFamily="49" charset="-122"/>
                <a:ea typeface="楷体" pitchFamily="49" charset="-122"/>
              </a:rPr>
              <a:t>组织</a:t>
            </a:r>
            <a:r>
              <a:rPr lang="zh-CN" altLang="en-US" sz="3600" dirty="0" smtClean="0">
                <a:latin typeface="黑体" pitchFamily="49" charset="-122"/>
                <a:ea typeface="黑体" pitchFamily="49" charset="-122"/>
              </a:rPr>
              <a:t>生活，接受党内外群众的</a:t>
            </a:r>
            <a:r>
              <a:rPr lang="zh-CN" altLang="en-US" sz="3600" dirty="0" smtClean="0">
                <a:solidFill>
                  <a:srgbClr val="FF0000"/>
                </a:solidFill>
                <a:latin typeface="楷体" pitchFamily="49" charset="-122"/>
                <a:ea typeface="楷体" pitchFamily="49" charset="-122"/>
              </a:rPr>
              <a:t>监督</a:t>
            </a:r>
            <a:r>
              <a:rPr lang="zh-CN" altLang="en-US" sz="3600" dirty="0" smtClean="0">
                <a:latin typeface="黑体" pitchFamily="49" charset="-122"/>
                <a:ea typeface="黑体" pitchFamily="49" charset="-122"/>
              </a:rPr>
              <a:t>。党员领导干部还必须参加党委、党组的民主生活会。不允许有任何不参加党的</a:t>
            </a:r>
            <a:r>
              <a:rPr lang="zh-CN" altLang="en-US" sz="3600" dirty="0" smtClean="0">
                <a:solidFill>
                  <a:srgbClr val="FF0000"/>
                </a:solidFill>
                <a:latin typeface="楷体" pitchFamily="49" charset="-122"/>
                <a:ea typeface="楷体" pitchFamily="49" charset="-122"/>
              </a:rPr>
              <a:t>组织</a:t>
            </a:r>
            <a:r>
              <a:rPr lang="zh-CN" altLang="en-US" sz="3600" dirty="0" smtClean="0">
                <a:latin typeface="黑体" pitchFamily="49" charset="-122"/>
                <a:ea typeface="黑体" pitchFamily="49" charset="-122"/>
              </a:rPr>
              <a:t>生活、不接受党内外群众</a:t>
            </a:r>
            <a:r>
              <a:rPr lang="zh-CN" altLang="en-US" sz="3600" dirty="0" smtClean="0">
                <a:solidFill>
                  <a:srgbClr val="FF0000"/>
                </a:solidFill>
                <a:latin typeface="楷体" pitchFamily="49" charset="-122"/>
                <a:ea typeface="楷体" pitchFamily="49" charset="-122"/>
              </a:rPr>
              <a:t>监督</a:t>
            </a:r>
            <a:r>
              <a:rPr lang="zh-CN" altLang="en-US" sz="3600" dirty="0" smtClean="0">
                <a:latin typeface="黑体" pitchFamily="49" charset="-122"/>
                <a:ea typeface="黑体" pitchFamily="49" charset="-122"/>
              </a:rPr>
              <a:t>的特殊党员。</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23</a:t>
            </a:fld>
            <a:endParaRPr lang="zh-CN" altLang="en-US"/>
          </a:p>
        </p:txBody>
      </p:sp>
      <p:sp>
        <p:nvSpPr>
          <p:cNvPr id="4" name="矩形 3"/>
          <p:cNvSpPr/>
          <p:nvPr/>
        </p:nvSpPr>
        <p:spPr>
          <a:xfrm>
            <a:off x="4901996" y="152967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4899694" y="231318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3071802" y="305706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4426822" y="460150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2628426" y="538502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8"/>
                                        </p:tgtEl>
                                      </p:cBhvr>
                                    </p:animEffect>
                                    <p:set>
                                      <p:cBhvr>
                                        <p:cTn id="27"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42910" y="357166"/>
            <a:ext cx="8243918" cy="592935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第九条　党员有退党的自由。党员要求退党，应当经</a:t>
            </a:r>
            <a:r>
              <a:rPr lang="zh-CN" altLang="en-US" sz="3600" dirty="0" smtClean="0">
                <a:solidFill>
                  <a:srgbClr val="FF0000"/>
                </a:solidFill>
                <a:latin typeface="楷体" pitchFamily="49" charset="-122"/>
                <a:ea typeface="楷体" pitchFamily="49" charset="-122"/>
              </a:rPr>
              <a:t>支部大会</a:t>
            </a:r>
            <a:r>
              <a:rPr lang="zh-CN" altLang="en-US" sz="3600" dirty="0" smtClean="0">
                <a:latin typeface="黑体" pitchFamily="49" charset="-122"/>
                <a:ea typeface="黑体" pitchFamily="49" charset="-122"/>
              </a:rPr>
              <a:t>讨论后宣布</a:t>
            </a:r>
            <a:r>
              <a:rPr lang="zh-CN" altLang="en-US" sz="3600" dirty="0" smtClean="0">
                <a:solidFill>
                  <a:srgbClr val="FF0000"/>
                </a:solidFill>
                <a:latin typeface="楷体" pitchFamily="49" charset="-122"/>
                <a:ea typeface="楷体" pitchFamily="49" charset="-122"/>
              </a:rPr>
              <a:t>除名</a:t>
            </a:r>
            <a:r>
              <a:rPr lang="zh-CN" altLang="en-US" sz="3600" dirty="0" smtClean="0">
                <a:latin typeface="黑体" pitchFamily="49" charset="-122"/>
                <a:ea typeface="黑体" pitchFamily="49" charset="-122"/>
              </a:rPr>
              <a:t>，并报上级党组织</a:t>
            </a:r>
            <a:r>
              <a:rPr lang="zh-CN" altLang="en-US" sz="3600" dirty="0" smtClean="0">
                <a:solidFill>
                  <a:srgbClr val="FF0000"/>
                </a:solidFill>
                <a:latin typeface="楷体" pitchFamily="49" charset="-122"/>
                <a:ea typeface="楷体" pitchFamily="49" charset="-122"/>
              </a:rPr>
              <a:t>备案</a:t>
            </a:r>
            <a:r>
              <a:rPr lang="zh-CN" altLang="en-US" sz="3600" dirty="0" smtClean="0">
                <a:latin typeface="黑体" pitchFamily="49" charset="-122"/>
                <a:ea typeface="黑体" pitchFamily="49" charset="-122"/>
              </a:rPr>
              <a:t>。</a:t>
            </a:r>
            <a:br>
              <a:rPr lang="zh-CN" altLang="en-US" sz="3600" dirty="0" smtClean="0">
                <a:latin typeface="黑体" pitchFamily="49" charset="-122"/>
                <a:ea typeface="黑体" pitchFamily="49" charset="-122"/>
              </a:rPr>
            </a:br>
            <a:r>
              <a:rPr lang="zh-CN" altLang="en-US" sz="3600" dirty="0" smtClean="0">
                <a:latin typeface="黑体" pitchFamily="49" charset="-122"/>
                <a:ea typeface="黑体" pitchFamily="49" charset="-122"/>
              </a:rPr>
              <a:t>　　党员缺乏革命意志，不履行党员</a:t>
            </a:r>
            <a:r>
              <a:rPr lang="zh-CN" altLang="en-US" sz="3600" dirty="0" smtClean="0">
                <a:solidFill>
                  <a:srgbClr val="FF0000"/>
                </a:solidFill>
                <a:latin typeface="楷体" pitchFamily="49" charset="-122"/>
                <a:ea typeface="楷体" pitchFamily="49" charset="-122"/>
              </a:rPr>
              <a:t>义务</a:t>
            </a:r>
            <a:r>
              <a:rPr lang="zh-CN" altLang="en-US" sz="3600" dirty="0" smtClean="0">
                <a:latin typeface="黑体" pitchFamily="49" charset="-122"/>
                <a:ea typeface="黑体" pitchFamily="49" charset="-122"/>
              </a:rPr>
              <a:t>，不符合党员</a:t>
            </a:r>
            <a:r>
              <a:rPr lang="zh-CN" altLang="en-US" sz="3600" dirty="0" smtClean="0">
                <a:solidFill>
                  <a:srgbClr val="FF0000"/>
                </a:solidFill>
                <a:latin typeface="楷体" pitchFamily="49" charset="-122"/>
                <a:ea typeface="楷体" pitchFamily="49" charset="-122"/>
              </a:rPr>
              <a:t>条件</a:t>
            </a:r>
            <a:r>
              <a:rPr lang="zh-CN" altLang="en-US" sz="3600" dirty="0" smtClean="0">
                <a:latin typeface="黑体" pitchFamily="49" charset="-122"/>
                <a:ea typeface="黑体" pitchFamily="49" charset="-122"/>
              </a:rPr>
              <a:t>，党的支部应当对他进行教育，要求他</a:t>
            </a:r>
            <a:r>
              <a:rPr lang="zh-CN" altLang="en-US" sz="3600" dirty="0" smtClean="0">
                <a:solidFill>
                  <a:srgbClr val="FF0000"/>
                </a:solidFill>
                <a:latin typeface="楷体" pitchFamily="49" charset="-122"/>
                <a:ea typeface="楷体" pitchFamily="49" charset="-122"/>
              </a:rPr>
              <a:t>限期</a:t>
            </a:r>
            <a:r>
              <a:rPr lang="zh-CN" altLang="en-US" sz="3600" dirty="0" smtClean="0">
                <a:latin typeface="黑体" pitchFamily="49" charset="-122"/>
                <a:ea typeface="黑体" pitchFamily="49" charset="-122"/>
              </a:rPr>
              <a:t>改正；经教育仍无转变的，应当劝他</a:t>
            </a:r>
            <a:r>
              <a:rPr lang="zh-CN" altLang="en-US" sz="3600" dirty="0" smtClean="0">
                <a:solidFill>
                  <a:srgbClr val="FF0000"/>
                </a:solidFill>
                <a:latin typeface="楷体" pitchFamily="49" charset="-122"/>
                <a:ea typeface="楷体" pitchFamily="49" charset="-122"/>
              </a:rPr>
              <a:t>退党</a:t>
            </a:r>
            <a:r>
              <a:rPr lang="zh-CN" altLang="en-US" sz="3600" dirty="0" smtClean="0">
                <a:latin typeface="黑体" pitchFamily="49" charset="-122"/>
                <a:ea typeface="黑体" pitchFamily="49" charset="-122"/>
              </a:rPr>
              <a:t>。劝党员退</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24</a:t>
            </a:fld>
            <a:endParaRPr lang="zh-CN" altLang="en-US"/>
          </a:p>
        </p:txBody>
      </p:sp>
      <p:sp>
        <p:nvSpPr>
          <p:cNvPr id="4" name="矩形 3"/>
          <p:cNvSpPr/>
          <p:nvPr/>
        </p:nvSpPr>
        <p:spPr>
          <a:xfrm>
            <a:off x="4425929" y="1458232"/>
            <a:ext cx="180300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758592" y="227354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5370264" y="228599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8116706" y="3071810"/>
            <a:ext cx="50006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687154" y="3857628"/>
            <a:ext cx="50006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4000496" y="383043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914442" y="461395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5355516" y="538502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par>
                                <p:cTn id="23" presetID="22" presetClass="exit" presetSubtype="8" fill="hold" grpId="0" nodeType="withEffect">
                                  <p:stCondLst>
                                    <p:cond delay="0"/>
                                  </p:stCondLst>
                                  <p:childTnLst>
                                    <p:animEffect transition="out" filter="wipe(left)">
                                      <p:cBhvr>
                                        <p:cTn id="24" dur="500"/>
                                        <p:tgtEl>
                                          <p:spTgt spid="8"/>
                                        </p:tgtEl>
                                      </p:cBhvr>
                                    </p:animEffect>
                                    <p:set>
                                      <p:cBhvr>
                                        <p:cTn id="25" dur="1" fill="hold">
                                          <p:stCondLst>
                                            <p:cond delay="499"/>
                                          </p:stCondLst>
                                        </p:cTn>
                                        <p:tgtEl>
                                          <p:spTgt spid="8"/>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9"/>
                                        </p:tgtEl>
                                      </p:cBhvr>
                                    </p:animEffect>
                                    <p:set>
                                      <p:cBhvr>
                                        <p:cTn id="30" dur="1" fill="hold">
                                          <p:stCondLst>
                                            <p:cond delay="499"/>
                                          </p:stCondLst>
                                        </p:cTn>
                                        <p:tgtEl>
                                          <p:spTgt spid="9"/>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10"/>
                                        </p:tgtEl>
                                      </p:cBhvr>
                                    </p:animEffect>
                                    <p:set>
                                      <p:cBhvr>
                                        <p:cTn id="35" dur="1" fill="hold">
                                          <p:stCondLst>
                                            <p:cond delay="499"/>
                                          </p:stCondLst>
                                        </p:cTn>
                                        <p:tgtEl>
                                          <p:spTgt spid="10"/>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xit" presetSubtype="8" fill="hold" grpId="0" nodeType="clickEffect">
                                  <p:stCondLst>
                                    <p:cond delay="0"/>
                                  </p:stCondLst>
                                  <p:childTnLst>
                                    <p:animEffect transition="out" filter="wipe(left)">
                                      <p:cBhvr>
                                        <p:cTn id="39" dur="500"/>
                                        <p:tgtEl>
                                          <p:spTgt spid="11"/>
                                        </p:tgtEl>
                                      </p:cBhvr>
                                    </p:animEffect>
                                    <p:set>
                                      <p:cBhvr>
                                        <p:cTn id="40"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42910" y="-714404"/>
            <a:ext cx="8243918" cy="592935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党，应当经支部大会讨论决定，并报上级党组织</a:t>
            </a:r>
            <a:r>
              <a:rPr lang="zh-CN" altLang="en-US" sz="3600" dirty="0" smtClean="0">
                <a:solidFill>
                  <a:srgbClr val="FF0000"/>
                </a:solidFill>
                <a:latin typeface="楷体" pitchFamily="49" charset="-122"/>
                <a:ea typeface="楷体" pitchFamily="49" charset="-122"/>
              </a:rPr>
              <a:t>批准</a:t>
            </a:r>
            <a:r>
              <a:rPr lang="zh-CN" altLang="en-US" sz="3600" dirty="0" smtClean="0">
                <a:latin typeface="黑体" pitchFamily="49" charset="-122"/>
                <a:ea typeface="黑体" pitchFamily="49" charset="-122"/>
              </a:rPr>
              <a:t>。如被劝告退党的党员坚持不退，应当提交支部大会讨论，决定把他</a:t>
            </a:r>
            <a:r>
              <a:rPr lang="zh-CN" altLang="en-US" sz="3600" dirty="0" smtClean="0">
                <a:solidFill>
                  <a:srgbClr val="FF0000"/>
                </a:solidFill>
                <a:latin typeface="楷体" pitchFamily="49" charset="-122"/>
                <a:ea typeface="楷体" pitchFamily="49" charset="-122"/>
              </a:rPr>
              <a:t>除名</a:t>
            </a:r>
            <a:r>
              <a:rPr lang="zh-CN" altLang="en-US" sz="3600" dirty="0" smtClean="0">
                <a:latin typeface="黑体" pitchFamily="49" charset="-122"/>
                <a:ea typeface="黑体" pitchFamily="49" charset="-122"/>
              </a:rPr>
              <a:t>，并报上级党组织</a:t>
            </a:r>
            <a:r>
              <a:rPr lang="zh-CN" altLang="en-US" sz="3600" dirty="0" smtClean="0">
                <a:solidFill>
                  <a:srgbClr val="FF0000"/>
                </a:solidFill>
                <a:latin typeface="楷体" pitchFamily="49" charset="-122"/>
                <a:ea typeface="楷体" pitchFamily="49" charset="-122"/>
              </a:rPr>
              <a:t>批准</a:t>
            </a:r>
            <a:r>
              <a:rPr lang="zh-CN" altLang="en-US" sz="3600" dirty="0" smtClean="0">
                <a:latin typeface="黑体" pitchFamily="49" charset="-122"/>
                <a:ea typeface="黑体" pitchFamily="49" charset="-122"/>
              </a:rPr>
              <a:t>。</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25</a:t>
            </a:fld>
            <a:endParaRPr lang="zh-CN" altLang="en-US"/>
          </a:p>
        </p:txBody>
      </p:sp>
      <p:sp>
        <p:nvSpPr>
          <p:cNvPr id="4" name="TextBox 3"/>
          <p:cNvSpPr txBox="1"/>
          <p:nvPr/>
        </p:nvSpPr>
        <p:spPr>
          <a:xfrm>
            <a:off x="642910" y="4544335"/>
            <a:ext cx="8157585" cy="1815882"/>
          </a:xfrm>
          <a:prstGeom prst="rect">
            <a:avLst/>
          </a:prstGeom>
          <a:noFill/>
        </p:spPr>
        <p:txBody>
          <a:bodyPr wrap="square" rtlCol="0">
            <a:spAutoFit/>
          </a:bodyPr>
          <a:lstStyle/>
          <a:p>
            <a:r>
              <a:rPr lang="zh-CN" altLang="en-US" sz="2800" dirty="0" smtClean="0">
                <a:solidFill>
                  <a:srgbClr val="0000CC"/>
                </a:solidFill>
                <a:latin typeface="隶书" pitchFamily="49" charset="-122"/>
                <a:ea typeface="隶书" pitchFamily="49" charset="-122"/>
              </a:rPr>
              <a:t>    党员自己提出退党，上级党组织只需</a:t>
            </a:r>
            <a:r>
              <a:rPr lang="zh-CN" altLang="en-US" sz="2800" dirty="0" smtClean="0">
                <a:solidFill>
                  <a:srgbClr val="FF0000"/>
                </a:solidFill>
                <a:latin typeface="隶书" pitchFamily="49" charset="-122"/>
                <a:ea typeface="隶书" pitchFamily="49" charset="-122"/>
              </a:rPr>
              <a:t>备案</a:t>
            </a:r>
            <a:r>
              <a:rPr lang="zh-CN" altLang="en-US" sz="2800" dirty="0" smtClean="0">
                <a:solidFill>
                  <a:srgbClr val="0000CC"/>
                </a:solidFill>
                <a:latin typeface="隶书" pitchFamily="49" charset="-122"/>
                <a:ea typeface="隶书" pitchFamily="49" charset="-122"/>
              </a:rPr>
              <a:t>。如果是被组织劝退，则需上级党组织</a:t>
            </a:r>
            <a:r>
              <a:rPr lang="zh-CN" altLang="en-US" sz="2800" dirty="0" smtClean="0">
                <a:solidFill>
                  <a:srgbClr val="FF0000"/>
                </a:solidFill>
                <a:latin typeface="隶书" pitchFamily="49" charset="-122"/>
                <a:ea typeface="隶书" pitchFamily="49" charset="-122"/>
              </a:rPr>
              <a:t>批准</a:t>
            </a:r>
            <a:r>
              <a:rPr lang="zh-CN" altLang="en-US" sz="2800" dirty="0" smtClean="0">
                <a:solidFill>
                  <a:srgbClr val="0000CC"/>
                </a:solidFill>
                <a:latin typeface="隶书" pitchFamily="49" charset="-122"/>
                <a:ea typeface="隶书" pitchFamily="49" charset="-122"/>
              </a:rPr>
              <a:t>。</a:t>
            </a:r>
            <a:endParaRPr lang="en-US" altLang="zh-CN" sz="2800" dirty="0" smtClean="0">
              <a:solidFill>
                <a:srgbClr val="0000CC"/>
              </a:solidFill>
              <a:latin typeface="隶书" pitchFamily="49" charset="-122"/>
              <a:ea typeface="隶书" pitchFamily="49" charset="-122"/>
            </a:endParaRPr>
          </a:p>
          <a:p>
            <a:r>
              <a:rPr lang="en-US" altLang="zh-CN" sz="2800" dirty="0" smtClean="0">
                <a:solidFill>
                  <a:srgbClr val="0000CC"/>
                </a:solidFill>
                <a:latin typeface="隶书" pitchFamily="49" charset="-122"/>
                <a:ea typeface="隶书" pitchFamily="49" charset="-122"/>
              </a:rPr>
              <a:t>    </a:t>
            </a:r>
            <a:r>
              <a:rPr lang="zh-CN" altLang="en-US" sz="2800" dirty="0" smtClean="0">
                <a:solidFill>
                  <a:srgbClr val="0000CC"/>
                </a:solidFill>
                <a:latin typeface="隶书" pitchFamily="49" charset="-122"/>
                <a:ea typeface="隶书" pitchFamily="49" charset="-122"/>
              </a:rPr>
              <a:t>无论是自己申请退党还是被组织劝退，支部均需做出“除名”决定。</a:t>
            </a:r>
            <a:endParaRPr lang="zh-CN" altLang="en-US" sz="2800" dirty="0">
              <a:solidFill>
                <a:srgbClr val="0000CC"/>
              </a:solidFill>
              <a:latin typeface="隶书" pitchFamily="49" charset="-122"/>
              <a:ea typeface="隶书" pitchFamily="49" charset="-122"/>
            </a:endParaRPr>
          </a:p>
        </p:txBody>
      </p:sp>
      <p:sp>
        <p:nvSpPr>
          <p:cNvPr id="6" name="矩形 5"/>
          <p:cNvSpPr/>
          <p:nvPr/>
        </p:nvSpPr>
        <p:spPr>
          <a:xfrm>
            <a:off x="2628426" y="157161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1699732" y="312850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6257016" y="314555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up)">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P spid="7" grpId="0" animBg="1"/>
      <p:bldP spid="8"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42910" y="357166"/>
            <a:ext cx="8243918" cy="592935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党员如果没有</a:t>
            </a:r>
            <a:r>
              <a:rPr lang="zh-CN" altLang="en-US" sz="3600" dirty="0" smtClean="0">
                <a:solidFill>
                  <a:srgbClr val="FF0000"/>
                </a:solidFill>
                <a:latin typeface="楷体" pitchFamily="49" charset="-122"/>
                <a:ea typeface="楷体" pitchFamily="49" charset="-122"/>
              </a:rPr>
              <a:t>正当</a:t>
            </a:r>
            <a:r>
              <a:rPr lang="zh-CN" altLang="en-US" sz="3600" dirty="0" smtClean="0">
                <a:latin typeface="黑体" pitchFamily="49" charset="-122"/>
                <a:ea typeface="黑体" pitchFamily="49" charset="-122"/>
              </a:rPr>
              <a:t>理由，连续</a:t>
            </a:r>
            <a:r>
              <a:rPr lang="zh-CN" altLang="en-US" sz="3600" dirty="0" smtClean="0">
                <a:solidFill>
                  <a:srgbClr val="FF0000"/>
                </a:solidFill>
                <a:latin typeface="楷体" pitchFamily="49" charset="-122"/>
                <a:ea typeface="楷体" pitchFamily="49" charset="-122"/>
              </a:rPr>
              <a:t>六</a:t>
            </a:r>
            <a:r>
              <a:rPr lang="zh-CN" altLang="en-US" sz="3600" dirty="0" smtClean="0">
                <a:latin typeface="黑体" pitchFamily="49" charset="-122"/>
                <a:ea typeface="黑体" pitchFamily="49" charset="-122"/>
              </a:rPr>
              <a:t>个月不参加党的</a:t>
            </a:r>
            <a:r>
              <a:rPr lang="zh-CN" altLang="en-US" sz="3600" dirty="0" smtClean="0">
                <a:solidFill>
                  <a:srgbClr val="FF0000"/>
                </a:solidFill>
                <a:latin typeface="楷体" pitchFamily="49" charset="-122"/>
                <a:ea typeface="楷体" pitchFamily="49" charset="-122"/>
              </a:rPr>
              <a:t>组织</a:t>
            </a:r>
            <a:r>
              <a:rPr lang="zh-CN" altLang="en-US" sz="3600" dirty="0" smtClean="0">
                <a:latin typeface="黑体" pitchFamily="49" charset="-122"/>
                <a:ea typeface="黑体" pitchFamily="49" charset="-122"/>
              </a:rPr>
              <a:t>生活，或不交纳</a:t>
            </a:r>
            <a:r>
              <a:rPr lang="zh-CN" altLang="en-US" sz="3600" dirty="0" smtClean="0">
                <a:solidFill>
                  <a:srgbClr val="FF0000"/>
                </a:solidFill>
                <a:latin typeface="楷体" pitchFamily="49" charset="-122"/>
                <a:ea typeface="楷体" pitchFamily="49" charset="-122"/>
              </a:rPr>
              <a:t>党费</a:t>
            </a:r>
            <a:r>
              <a:rPr lang="zh-CN" altLang="en-US" sz="3600" dirty="0" smtClean="0">
                <a:latin typeface="黑体" pitchFamily="49" charset="-122"/>
                <a:ea typeface="黑体" pitchFamily="49" charset="-122"/>
              </a:rPr>
              <a:t>，或不做党所分配的</a:t>
            </a:r>
            <a:r>
              <a:rPr lang="zh-CN" altLang="en-US" sz="3600" dirty="0" smtClean="0">
                <a:solidFill>
                  <a:srgbClr val="FF0000"/>
                </a:solidFill>
                <a:latin typeface="楷体" pitchFamily="49" charset="-122"/>
                <a:ea typeface="楷体" pitchFamily="49" charset="-122"/>
              </a:rPr>
              <a:t>工作</a:t>
            </a:r>
            <a:r>
              <a:rPr lang="zh-CN" altLang="en-US" sz="3600" dirty="0" smtClean="0">
                <a:latin typeface="黑体" pitchFamily="49" charset="-122"/>
                <a:ea typeface="黑体" pitchFamily="49" charset="-122"/>
              </a:rPr>
              <a:t>，就被认为是</a:t>
            </a:r>
            <a:r>
              <a:rPr lang="zh-CN" altLang="en-US" sz="3600" dirty="0" smtClean="0">
                <a:solidFill>
                  <a:srgbClr val="FF0000"/>
                </a:solidFill>
                <a:latin typeface="楷体" pitchFamily="49" charset="-122"/>
                <a:ea typeface="楷体" pitchFamily="49" charset="-122"/>
              </a:rPr>
              <a:t>自行脱党</a:t>
            </a:r>
            <a:r>
              <a:rPr lang="zh-CN" altLang="en-US" sz="3600" dirty="0" smtClean="0">
                <a:latin typeface="黑体" pitchFamily="49" charset="-122"/>
                <a:ea typeface="黑体" pitchFamily="49" charset="-122"/>
              </a:rPr>
              <a:t>。支部大会应当决定把这样的党员</a:t>
            </a:r>
            <a:r>
              <a:rPr lang="zh-CN" altLang="en-US" sz="3600" dirty="0" smtClean="0">
                <a:solidFill>
                  <a:srgbClr val="FF0000"/>
                </a:solidFill>
                <a:latin typeface="楷体" pitchFamily="49" charset="-122"/>
                <a:ea typeface="楷体" pitchFamily="49" charset="-122"/>
              </a:rPr>
              <a:t>除名</a:t>
            </a:r>
            <a:r>
              <a:rPr lang="zh-CN" altLang="en-US" sz="3600" dirty="0" smtClean="0">
                <a:latin typeface="黑体" pitchFamily="49" charset="-122"/>
                <a:ea typeface="黑体" pitchFamily="49" charset="-122"/>
              </a:rPr>
              <a:t>，并报上级党组织</a:t>
            </a:r>
            <a:r>
              <a:rPr lang="zh-CN" altLang="en-US" sz="3600" dirty="0" smtClean="0">
                <a:solidFill>
                  <a:srgbClr val="FF0000"/>
                </a:solidFill>
                <a:latin typeface="楷体" pitchFamily="49" charset="-122"/>
                <a:ea typeface="楷体" pitchFamily="49" charset="-122"/>
              </a:rPr>
              <a:t>批准</a:t>
            </a:r>
            <a:r>
              <a:rPr lang="zh-CN" altLang="en-US" sz="3600" dirty="0" smtClean="0">
                <a:latin typeface="黑体" pitchFamily="49" charset="-122"/>
                <a:ea typeface="黑体" pitchFamily="49" charset="-122"/>
              </a:rPr>
              <a:t>。</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26</a:t>
            </a:fld>
            <a:endParaRPr lang="zh-CN" altLang="en-US"/>
          </a:p>
        </p:txBody>
      </p:sp>
      <p:sp>
        <p:nvSpPr>
          <p:cNvPr id="4" name="矩形 3"/>
          <p:cNvSpPr/>
          <p:nvPr/>
        </p:nvSpPr>
        <p:spPr>
          <a:xfrm>
            <a:off x="3485682" y="228599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4426822" y="151722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7601892" y="227354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436966" y="306166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8114404" y="3029868"/>
            <a:ext cx="52956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785786" y="3786190"/>
            <a:ext cx="135732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p:nvSpPr>
        <p:spPr>
          <a:xfrm>
            <a:off x="1214414" y="458675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p:nvSpPr>
        <p:spPr>
          <a:xfrm>
            <a:off x="5813640" y="457200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p:nvSpPr>
        <p:spPr>
          <a:xfrm>
            <a:off x="7643834" y="1514922"/>
            <a:ext cx="42862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动作按钮: 第一张 12">
            <a:hlinkClick r:id="rId2" action="ppaction://hlinksldjump" highlightClick="1"/>
          </p:cNvPr>
          <p:cNvSpPr/>
          <p:nvPr/>
        </p:nvSpPr>
        <p:spPr>
          <a:xfrm>
            <a:off x="4000496" y="6357958"/>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TextBox 15"/>
          <p:cNvSpPr txBox="1"/>
          <p:nvPr/>
        </p:nvSpPr>
        <p:spPr>
          <a:xfrm>
            <a:off x="4480229" y="6488692"/>
            <a:ext cx="3877985" cy="369332"/>
          </a:xfrm>
          <a:prstGeom prst="rect">
            <a:avLst/>
          </a:prstGeom>
          <a:noFill/>
        </p:spPr>
        <p:txBody>
          <a:bodyPr wrap="none" rtlCol="0">
            <a:spAutoFit/>
          </a:bodyPr>
          <a:lstStyle/>
          <a:p>
            <a:r>
              <a:rPr lang="zh-CN" altLang="en-US" dirty="0" smtClean="0">
                <a:solidFill>
                  <a:srgbClr val="FF5050"/>
                </a:solidFill>
                <a:latin typeface="黑体" pitchFamily="49" charset="-122"/>
                <a:ea typeface="黑体" pitchFamily="49" charset="-122"/>
              </a:rPr>
              <a:t>点击此处返回目录页，或翻页继续。</a:t>
            </a:r>
            <a:endParaRPr lang="zh-CN" altLang="en-US" dirty="0">
              <a:solidFill>
                <a:srgbClr val="FF5050"/>
              </a:solidFill>
              <a:latin typeface="黑体" pitchFamily="49" charset="-122"/>
              <a:ea typeface="黑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20"/>
                                        </p:tgtEl>
                                      </p:cBhvr>
                                    </p:animEffect>
                                    <p:set>
                                      <p:cBhvr>
                                        <p:cTn id="12" dur="1" fill="hold">
                                          <p:stCondLst>
                                            <p:cond delay="499"/>
                                          </p:stCondLst>
                                        </p:cTn>
                                        <p:tgtEl>
                                          <p:spTgt spid="20"/>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4"/>
                                        </p:tgtEl>
                                      </p:cBhvr>
                                    </p:animEffect>
                                    <p:set>
                                      <p:cBhvr>
                                        <p:cTn id="17" dur="1" fill="hold">
                                          <p:stCondLst>
                                            <p:cond delay="499"/>
                                          </p:stCondLst>
                                        </p:cTn>
                                        <p:tgtEl>
                                          <p:spTgt spid="4"/>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8"/>
                                        </p:tgtEl>
                                      </p:cBhvr>
                                    </p:animEffect>
                                    <p:set>
                                      <p:cBhvr>
                                        <p:cTn id="27" dur="1" fill="hold">
                                          <p:stCondLst>
                                            <p:cond delay="499"/>
                                          </p:stCondLst>
                                        </p:cTn>
                                        <p:tgtEl>
                                          <p:spTgt spid="8"/>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9"/>
                                        </p:tgtEl>
                                      </p:cBhvr>
                                    </p:animEffect>
                                    <p:set>
                                      <p:cBhvr>
                                        <p:cTn id="32" dur="1" fill="hold">
                                          <p:stCondLst>
                                            <p:cond delay="499"/>
                                          </p:stCondLst>
                                        </p:cTn>
                                        <p:tgtEl>
                                          <p:spTgt spid="9"/>
                                        </p:tgtEl>
                                        <p:attrNameLst>
                                          <p:attrName>style.visibility</p:attrName>
                                        </p:attrNameLst>
                                      </p:cBhvr>
                                      <p:to>
                                        <p:strVal val="hidden"/>
                                      </p:to>
                                    </p:set>
                                  </p:childTnLst>
                                </p:cTn>
                              </p:par>
                              <p:par>
                                <p:cTn id="33" presetID="22" presetClass="exit" presetSubtype="8" fill="hold" grpId="0" nodeType="withEffect">
                                  <p:stCondLst>
                                    <p:cond delay="0"/>
                                  </p:stCondLst>
                                  <p:childTnLst>
                                    <p:animEffect transition="out" filter="wipe(left)">
                                      <p:cBhvr>
                                        <p:cTn id="34" dur="500"/>
                                        <p:tgtEl>
                                          <p:spTgt spid="15"/>
                                        </p:tgtEl>
                                      </p:cBhvr>
                                    </p:animEffect>
                                    <p:set>
                                      <p:cBhvr>
                                        <p:cTn id="35" dur="1" fill="hold">
                                          <p:stCondLst>
                                            <p:cond delay="499"/>
                                          </p:stCondLst>
                                        </p:cTn>
                                        <p:tgtEl>
                                          <p:spTgt spid="15"/>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xit" presetSubtype="8" fill="hold" grpId="0" nodeType="clickEffect">
                                  <p:stCondLst>
                                    <p:cond delay="0"/>
                                  </p:stCondLst>
                                  <p:childTnLst>
                                    <p:animEffect transition="out" filter="wipe(left)">
                                      <p:cBhvr>
                                        <p:cTn id="39" dur="500"/>
                                        <p:tgtEl>
                                          <p:spTgt spid="18"/>
                                        </p:tgtEl>
                                      </p:cBhvr>
                                    </p:animEffect>
                                    <p:set>
                                      <p:cBhvr>
                                        <p:cTn id="40" dur="1" fill="hold">
                                          <p:stCondLst>
                                            <p:cond delay="499"/>
                                          </p:stCondLst>
                                        </p:cTn>
                                        <p:tgtEl>
                                          <p:spTgt spid="18"/>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xit" presetSubtype="8" fill="hold" grpId="0" nodeType="clickEffect">
                                  <p:stCondLst>
                                    <p:cond delay="0"/>
                                  </p:stCondLst>
                                  <p:childTnLst>
                                    <p:animEffect transition="out" filter="wipe(left)">
                                      <p:cBhvr>
                                        <p:cTn id="44" dur="500"/>
                                        <p:tgtEl>
                                          <p:spTgt spid="19"/>
                                        </p:tgtEl>
                                      </p:cBhvr>
                                    </p:animEffect>
                                    <p:set>
                                      <p:cBhvr>
                                        <p:cTn id="45" dur="1" fill="hold">
                                          <p:stCondLst>
                                            <p:cond delay="499"/>
                                          </p:stCondLst>
                                        </p:cTn>
                                        <p:tgtEl>
                                          <p:spTgt spid="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9" grpId="0" animBg="1"/>
      <p:bldP spid="15" grpId="0" animBg="1"/>
      <p:bldP spid="18" grpId="0" animBg="1"/>
      <p:bldP spid="19" grpId="0" animBg="1"/>
      <p:bldP spid="2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灯片编号占位符 13"/>
          <p:cNvSpPr>
            <a:spLocks noGrp="1"/>
          </p:cNvSpPr>
          <p:nvPr>
            <p:ph type="sldNum" sz="quarter" idx="12"/>
          </p:nvPr>
        </p:nvSpPr>
        <p:spPr/>
        <p:txBody>
          <a:bodyPr/>
          <a:lstStyle/>
          <a:p>
            <a:fld id="{0C913308-F349-4B6D-A68A-DD1791B4A57B}" type="slidenum">
              <a:rPr lang="zh-CN" altLang="en-US" smtClean="0"/>
              <a:pPr/>
              <a:t>27</a:t>
            </a:fld>
            <a:endParaRPr lang="zh-CN" altLang="en-US"/>
          </a:p>
        </p:txBody>
      </p:sp>
      <p:sp>
        <p:nvSpPr>
          <p:cNvPr id="5" name="标题 4"/>
          <p:cNvSpPr>
            <a:spLocks noGrp="1"/>
          </p:cNvSpPr>
          <p:nvPr>
            <p:ph type="ctrTitle"/>
          </p:nvPr>
        </p:nvSpPr>
        <p:spPr>
          <a:xfrm>
            <a:off x="728690" y="2643182"/>
            <a:ext cx="7772400" cy="1470025"/>
          </a:xfrm>
        </p:spPr>
        <p:txBody>
          <a:bodyPr/>
          <a:lstStyle/>
          <a:p>
            <a:r>
              <a:rPr lang="zh-CN" altLang="en-US" dirty="0" smtClean="0">
                <a:latin typeface="黑体" pitchFamily="49" charset="-122"/>
                <a:ea typeface="黑体" pitchFamily="49" charset="-122"/>
              </a:rPr>
              <a:t>第二章　党的组织制度</a:t>
            </a:r>
          </a:p>
        </p:txBody>
      </p:sp>
      <p:pic>
        <p:nvPicPr>
          <p:cNvPr id="6" name="Picture 2" descr="C:\Users\lenovo\Desktop\两学一做\党章\5698746_123803031000_2 - 副本.jpg"/>
          <p:cNvPicPr>
            <a:picLocks noChangeAspect="1" noChangeArrowheads="1"/>
          </p:cNvPicPr>
          <p:nvPr/>
        </p:nvPicPr>
        <p:blipFill>
          <a:blip r:embed="rId2"/>
          <a:srcRect/>
          <a:stretch>
            <a:fillRect/>
          </a:stretch>
        </p:blipFill>
        <p:spPr bwMode="auto">
          <a:xfrm>
            <a:off x="214282" y="214290"/>
            <a:ext cx="1998087" cy="1214422"/>
          </a:xfrm>
          <a:prstGeom prst="rect">
            <a:avLst/>
          </a:prstGeom>
          <a:noFill/>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642918"/>
            <a:ext cx="8215369" cy="5521512"/>
          </a:xfrm>
          <a:noFill/>
        </p:spPr>
        <p:txBody>
          <a:bodyPr wrap="square" rtlCol="0">
            <a:spAutoFit/>
          </a:bodyPr>
          <a:lstStyle/>
          <a:p>
            <a:pPr algn="l">
              <a:lnSpc>
                <a:spcPct val="140000"/>
              </a:lnSpc>
            </a:pPr>
            <a:r>
              <a:rPr lang="zh-CN" altLang="en-US" sz="3600" dirty="0" smtClean="0">
                <a:latin typeface="黑体" pitchFamily="49" charset="-122"/>
                <a:ea typeface="黑体" pitchFamily="49" charset="-122"/>
                <a:cs typeface="+mn-cs"/>
              </a:rPr>
              <a:t>    第十条　党是根据自己的</a:t>
            </a:r>
            <a:r>
              <a:rPr lang="zh-CN" altLang="en-US" sz="3600" dirty="0" smtClean="0">
                <a:solidFill>
                  <a:srgbClr val="FF0000"/>
                </a:solidFill>
                <a:latin typeface="楷体" pitchFamily="49" charset="-122"/>
                <a:ea typeface="楷体" pitchFamily="49" charset="-122"/>
                <a:cs typeface="+mn-cs"/>
              </a:rPr>
              <a:t>纲领</a:t>
            </a:r>
            <a:r>
              <a:rPr lang="zh-CN" altLang="en-US" sz="3600" dirty="0" smtClean="0">
                <a:latin typeface="黑体" pitchFamily="49" charset="-122"/>
                <a:ea typeface="黑体" pitchFamily="49" charset="-122"/>
                <a:cs typeface="+mn-cs"/>
              </a:rPr>
              <a:t>和章程，按照</a:t>
            </a:r>
            <a:r>
              <a:rPr lang="zh-CN" altLang="en-US" sz="3600" dirty="0" smtClean="0">
                <a:solidFill>
                  <a:srgbClr val="FF0000"/>
                </a:solidFill>
                <a:latin typeface="楷体" pitchFamily="49" charset="-122"/>
                <a:ea typeface="楷体" pitchFamily="49" charset="-122"/>
                <a:cs typeface="+mn-cs"/>
              </a:rPr>
              <a:t>民主集中制</a:t>
            </a:r>
            <a:r>
              <a:rPr lang="zh-CN" altLang="en-US" sz="3600" dirty="0" smtClean="0">
                <a:latin typeface="黑体" pitchFamily="49" charset="-122"/>
                <a:ea typeface="黑体" pitchFamily="49" charset="-122"/>
                <a:cs typeface="+mn-cs"/>
              </a:rPr>
              <a:t>组织起来的统一整体。党的</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民主集中制</a:t>
            </a:r>
            <a:r>
              <a:rPr lang="zh-CN" altLang="en-US" sz="3600" dirty="0" smtClean="0">
                <a:latin typeface="黑体" pitchFamily="49" charset="-122"/>
                <a:ea typeface="黑体" pitchFamily="49" charset="-122"/>
                <a:cs typeface="+mn-cs"/>
              </a:rPr>
              <a:t>的基本原则是：</a:t>
            </a:r>
            <a:r>
              <a:rPr lang="en-US" altLang="zh-CN" sz="3600" dirty="0" smtClean="0">
                <a:latin typeface="黑体" pitchFamily="49" charset="-122"/>
                <a:ea typeface="黑体" pitchFamily="49" charset="-122"/>
                <a:cs typeface="+mn-cs"/>
              </a:rPr>
              <a:t/>
            </a:r>
            <a:br>
              <a:rPr lang="en-US" altLang="zh-CN"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rPr>
              <a:t>    （一）党员个人服从党的</a:t>
            </a:r>
            <a:r>
              <a:rPr lang="zh-CN" altLang="en-US" sz="3600" dirty="0" smtClean="0">
                <a:solidFill>
                  <a:srgbClr val="FF0000"/>
                </a:solidFill>
                <a:latin typeface="楷体" pitchFamily="49" charset="-122"/>
                <a:ea typeface="楷体" pitchFamily="49" charset="-122"/>
              </a:rPr>
              <a:t>组织</a:t>
            </a:r>
            <a:r>
              <a:rPr lang="zh-CN" altLang="en-US" sz="3600" dirty="0" smtClean="0">
                <a:latin typeface="黑体" pitchFamily="49" charset="-122"/>
                <a:ea typeface="黑体" pitchFamily="49" charset="-122"/>
              </a:rPr>
              <a:t>，少数服从</a:t>
            </a:r>
            <a:r>
              <a:rPr lang="zh-CN" altLang="en-US" sz="3600" dirty="0" smtClean="0">
                <a:solidFill>
                  <a:srgbClr val="FF0000"/>
                </a:solidFill>
                <a:latin typeface="楷体" pitchFamily="49" charset="-122"/>
                <a:ea typeface="楷体" pitchFamily="49" charset="-122"/>
              </a:rPr>
              <a:t>多数</a:t>
            </a:r>
            <a:r>
              <a:rPr lang="zh-CN" altLang="en-US" sz="3600" dirty="0" smtClean="0">
                <a:latin typeface="黑体" pitchFamily="49" charset="-122"/>
                <a:ea typeface="黑体" pitchFamily="49" charset="-122"/>
              </a:rPr>
              <a:t>，下级组织服从</a:t>
            </a:r>
            <a:r>
              <a:rPr lang="zh-CN" altLang="en-US" sz="3600" dirty="0" smtClean="0">
                <a:solidFill>
                  <a:srgbClr val="FF0000"/>
                </a:solidFill>
                <a:latin typeface="楷体" pitchFamily="49" charset="-122"/>
                <a:ea typeface="楷体" pitchFamily="49" charset="-122"/>
              </a:rPr>
              <a:t>上级</a:t>
            </a:r>
            <a:r>
              <a:rPr lang="zh-CN" altLang="en-US" sz="3600" dirty="0" smtClean="0">
                <a:latin typeface="黑体" pitchFamily="49" charset="-122"/>
                <a:ea typeface="黑体" pitchFamily="49" charset="-122"/>
              </a:rPr>
              <a:t>组织，全党各个组织和全体党员服从党的</a:t>
            </a:r>
            <a:r>
              <a:rPr lang="zh-CN" altLang="en-US" sz="3600" dirty="0" smtClean="0">
                <a:solidFill>
                  <a:srgbClr val="FF0000"/>
                </a:solidFill>
                <a:latin typeface="楷体" pitchFamily="49" charset="-122"/>
                <a:ea typeface="楷体" pitchFamily="49" charset="-122"/>
              </a:rPr>
              <a:t>全国代表大会</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中央委员会</a:t>
            </a:r>
            <a:r>
              <a:rPr lang="zh-CN" altLang="en-US" sz="3600" dirty="0" smtClean="0">
                <a:latin typeface="黑体" pitchFamily="49" charset="-122"/>
                <a:ea typeface="黑体" pitchFamily="49" charset="-122"/>
              </a:rPr>
              <a:t>。</a:t>
            </a:r>
            <a:endParaRPr lang="zh-CN" altLang="en-US" sz="3600" dirty="0">
              <a:latin typeface="黑体" pitchFamily="49" charset="-122"/>
              <a:ea typeface="黑体" pitchFamily="49" charset="-122"/>
              <a:cs typeface="+mn-cs"/>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28</a:t>
            </a:fld>
            <a:endParaRPr lang="zh-CN" altLang="en-US"/>
          </a:p>
        </p:txBody>
      </p:sp>
      <p:sp>
        <p:nvSpPr>
          <p:cNvPr id="4" name="矩形 3"/>
          <p:cNvSpPr/>
          <p:nvPr/>
        </p:nvSpPr>
        <p:spPr>
          <a:xfrm>
            <a:off x="672406" y="5385020"/>
            <a:ext cx="184494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641400" y="85723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656148" y="317274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2086418" y="392906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6200326" y="390187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7572396" y="467294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3027558" y="5500702"/>
            <a:ext cx="221457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2584182" y="1588662"/>
            <a:ext cx="221457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11"/>
                                        </p:tgtEl>
                                      </p:cBhvr>
                                    </p:animEffect>
                                    <p:set>
                                      <p:cBhvr>
                                        <p:cTn id="12" dur="1" fill="hold">
                                          <p:stCondLst>
                                            <p:cond delay="499"/>
                                          </p:stCondLst>
                                        </p:cTn>
                                        <p:tgtEl>
                                          <p:spTgt spid="11"/>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8"/>
                                        </p:tgtEl>
                                      </p:cBhvr>
                                    </p:animEffect>
                                    <p:set>
                                      <p:cBhvr>
                                        <p:cTn id="27" dur="1" fill="hold">
                                          <p:stCondLst>
                                            <p:cond delay="499"/>
                                          </p:stCondLst>
                                        </p:cTn>
                                        <p:tgtEl>
                                          <p:spTgt spid="8"/>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9"/>
                                        </p:tgtEl>
                                      </p:cBhvr>
                                    </p:animEffect>
                                    <p:set>
                                      <p:cBhvr>
                                        <p:cTn id="32" dur="1" fill="hold">
                                          <p:stCondLst>
                                            <p:cond delay="499"/>
                                          </p:stCondLst>
                                        </p:cTn>
                                        <p:tgtEl>
                                          <p:spTgt spid="9"/>
                                        </p:tgtEl>
                                        <p:attrNameLst>
                                          <p:attrName>style.visibility</p:attrName>
                                        </p:attrNameLst>
                                      </p:cBhvr>
                                      <p:to>
                                        <p:strVal val="hidden"/>
                                      </p:to>
                                    </p:set>
                                  </p:childTnLst>
                                </p:cTn>
                              </p:par>
                            </p:childTnLst>
                          </p:cTn>
                        </p:par>
                        <p:par>
                          <p:cTn id="33" fill="hold">
                            <p:stCondLst>
                              <p:cond delay="500"/>
                            </p:stCondLst>
                            <p:childTnLst>
                              <p:par>
                                <p:cTn id="34" presetID="22" presetClass="exit" presetSubtype="8" fill="hold" grpId="0" nodeType="afterEffect">
                                  <p:stCondLst>
                                    <p:cond delay="0"/>
                                  </p:stCondLst>
                                  <p:childTnLst>
                                    <p:animEffect transition="out" filter="wipe(left)">
                                      <p:cBhvr>
                                        <p:cTn id="35" dur="500"/>
                                        <p:tgtEl>
                                          <p:spTgt spid="4"/>
                                        </p:tgtEl>
                                      </p:cBhvr>
                                    </p:animEffect>
                                    <p:set>
                                      <p:cBhvr>
                                        <p:cTn id="36" dur="1" fill="hold">
                                          <p:stCondLst>
                                            <p:cond delay="499"/>
                                          </p:stCondLst>
                                        </p:cTn>
                                        <p:tgtEl>
                                          <p:spTgt spid="4"/>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22" presetClass="exit" presetSubtype="8" fill="hold" grpId="0" nodeType="clickEffect">
                                  <p:stCondLst>
                                    <p:cond delay="0"/>
                                  </p:stCondLst>
                                  <p:childTnLst>
                                    <p:animEffect transition="out" filter="wipe(left)">
                                      <p:cBhvr>
                                        <p:cTn id="40" dur="500"/>
                                        <p:tgtEl>
                                          <p:spTgt spid="10"/>
                                        </p:tgtEl>
                                      </p:cBhvr>
                                    </p:animEffect>
                                    <p:set>
                                      <p:cBhvr>
                                        <p:cTn id="41"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428604"/>
            <a:ext cx="8243918" cy="592935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（二）党的各级领导机关，除它们派出的代表机关和在非党组织中的党组外，都由</a:t>
            </a:r>
            <a:r>
              <a:rPr lang="zh-CN" altLang="en-US" sz="3600" dirty="0" smtClean="0">
                <a:solidFill>
                  <a:srgbClr val="FF0000"/>
                </a:solidFill>
                <a:latin typeface="楷体" pitchFamily="49" charset="-122"/>
                <a:ea typeface="楷体" pitchFamily="49" charset="-122"/>
              </a:rPr>
              <a:t>选举</a:t>
            </a:r>
            <a:r>
              <a:rPr lang="zh-CN" altLang="en-US" sz="3600" dirty="0" smtClean="0">
                <a:latin typeface="黑体" pitchFamily="49" charset="-122"/>
                <a:ea typeface="黑体" pitchFamily="49" charset="-122"/>
              </a:rPr>
              <a:t>产生。</a:t>
            </a:r>
            <a:r>
              <a:rPr lang="en-US" altLang="zh-CN" sz="3600" dirty="0" smtClean="0">
                <a:latin typeface="黑体" pitchFamily="49" charset="-122"/>
                <a:ea typeface="黑体" pitchFamily="49" charset="-122"/>
              </a:rPr>
              <a:t/>
            </a:r>
            <a:br>
              <a:rPr lang="en-US" altLang="zh-CN" sz="3600" dirty="0" smtClean="0">
                <a:latin typeface="黑体" pitchFamily="49" charset="-122"/>
                <a:ea typeface="黑体" pitchFamily="49" charset="-122"/>
              </a:rPr>
            </a:br>
            <a:r>
              <a:rPr lang="zh-CN" altLang="en-US" sz="3600" dirty="0" smtClean="0">
                <a:latin typeface="黑体" pitchFamily="49" charset="-122"/>
                <a:ea typeface="黑体" pitchFamily="49" charset="-122"/>
              </a:rPr>
              <a:t> 　 （三）党的</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最高领导机关</a:t>
            </a:r>
            <a:r>
              <a:rPr lang="zh-CN" altLang="en-US" sz="3600" dirty="0" smtClean="0">
                <a:latin typeface="黑体" pitchFamily="49" charset="-122"/>
                <a:ea typeface="黑体" pitchFamily="49" charset="-122"/>
              </a:rPr>
              <a:t>，是党的</a:t>
            </a:r>
            <a:r>
              <a:rPr lang="zh-CN" altLang="en-US" sz="3600" dirty="0" smtClean="0">
                <a:solidFill>
                  <a:srgbClr val="FF0000"/>
                </a:solidFill>
                <a:latin typeface="楷体" pitchFamily="49" charset="-122"/>
                <a:ea typeface="楷体" pitchFamily="49" charset="-122"/>
              </a:rPr>
              <a:t>全国代表大会</a:t>
            </a:r>
            <a:r>
              <a:rPr lang="zh-CN" altLang="en-US" sz="3600" dirty="0" smtClean="0">
                <a:latin typeface="黑体" pitchFamily="49" charset="-122"/>
                <a:ea typeface="黑体" pitchFamily="49" charset="-122"/>
              </a:rPr>
              <a:t>和它所产生的</a:t>
            </a:r>
            <a:r>
              <a:rPr lang="zh-CN" altLang="en-US" sz="3600" dirty="0" smtClean="0">
                <a:solidFill>
                  <a:srgbClr val="FF0000"/>
                </a:solidFill>
                <a:latin typeface="楷体" pitchFamily="49" charset="-122"/>
                <a:ea typeface="楷体" pitchFamily="49" charset="-122"/>
              </a:rPr>
              <a:t>中央委员会</a:t>
            </a:r>
            <a:r>
              <a:rPr lang="zh-CN" altLang="en-US" sz="3600" dirty="0" smtClean="0">
                <a:latin typeface="黑体" pitchFamily="49" charset="-122"/>
                <a:ea typeface="黑体" pitchFamily="49" charset="-122"/>
              </a:rPr>
              <a:t>。党的地方各级领导机关，是党的地方各级</a:t>
            </a:r>
            <a:r>
              <a:rPr lang="zh-CN" altLang="en-US" sz="3600" dirty="0" smtClean="0">
                <a:solidFill>
                  <a:srgbClr val="FF0000"/>
                </a:solidFill>
                <a:latin typeface="楷体" pitchFamily="49" charset="-122"/>
                <a:ea typeface="楷体" pitchFamily="49" charset="-122"/>
              </a:rPr>
              <a:t>代表大会</a:t>
            </a:r>
            <a:r>
              <a:rPr lang="zh-CN" altLang="en-US" sz="3600" dirty="0" smtClean="0">
                <a:latin typeface="黑体" pitchFamily="49" charset="-122"/>
                <a:ea typeface="黑体" pitchFamily="49" charset="-122"/>
              </a:rPr>
              <a:t>和它们所产生的</a:t>
            </a:r>
            <a:r>
              <a:rPr lang="zh-CN" altLang="en-US" sz="3600" dirty="0" smtClean="0">
                <a:solidFill>
                  <a:srgbClr val="FF0000"/>
                </a:solidFill>
                <a:latin typeface="楷体" pitchFamily="49" charset="-122"/>
                <a:ea typeface="楷体" pitchFamily="49" charset="-122"/>
              </a:rPr>
              <a:t>委员会</a:t>
            </a:r>
            <a:r>
              <a:rPr lang="zh-CN" altLang="en-US" sz="3600" dirty="0" smtClean="0">
                <a:latin typeface="黑体" pitchFamily="49" charset="-122"/>
                <a:ea typeface="黑体" pitchFamily="49" charset="-122"/>
              </a:rPr>
              <a:t>。党</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29</a:t>
            </a:fld>
            <a:endParaRPr lang="zh-CN" altLang="en-US"/>
          </a:p>
        </p:txBody>
      </p:sp>
      <p:sp>
        <p:nvSpPr>
          <p:cNvPr id="4" name="矩形 3"/>
          <p:cNvSpPr/>
          <p:nvPr/>
        </p:nvSpPr>
        <p:spPr>
          <a:xfrm>
            <a:off x="1130530" y="5399768"/>
            <a:ext cx="184494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2542240" y="235743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57658" y="3857628"/>
            <a:ext cx="271464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6158384" y="3887124"/>
            <a:ext cx="228601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6185578" y="5429264"/>
            <a:ext cx="135732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4"/>
                                        </p:tgtEl>
                                      </p:cBhvr>
                                    </p:animEffect>
                                    <p:set>
                                      <p:cBhvr>
                                        <p:cTn id="22" dur="1" fill="hold">
                                          <p:stCondLst>
                                            <p:cond delay="499"/>
                                          </p:stCondLst>
                                        </p:cTn>
                                        <p:tgtEl>
                                          <p:spTgt spid="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8"/>
                                        </p:tgtEl>
                                      </p:cBhvr>
                                    </p:animEffect>
                                    <p:set>
                                      <p:cBhvr>
                                        <p:cTn id="27"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3</a:t>
            </a:fld>
            <a:endParaRPr lang="zh-CN" altLang="en-US"/>
          </a:p>
        </p:txBody>
      </p:sp>
      <p:sp>
        <p:nvSpPr>
          <p:cNvPr id="7" name="TextBox 6"/>
          <p:cNvSpPr txBox="1"/>
          <p:nvPr/>
        </p:nvSpPr>
        <p:spPr>
          <a:xfrm>
            <a:off x="714348" y="428604"/>
            <a:ext cx="7261924" cy="4408899"/>
          </a:xfrm>
          <a:prstGeom prst="rect">
            <a:avLst/>
          </a:prstGeom>
          <a:noFill/>
        </p:spPr>
        <p:txBody>
          <a:bodyPr wrap="none" rtlCol="0">
            <a:spAutoFit/>
          </a:bodyPr>
          <a:lstStyle/>
          <a:p>
            <a:pPr>
              <a:lnSpc>
                <a:spcPct val="150000"/>
              </a:lnSpc>
              <a:buFont typeface="Wingdings" pitchFamily="2" charset="2"/>
              <a:buChar char="l"/>
            </a:pPr>
            <a:r>
              <a:rPr lang="zh-CN" altLang="en-US" sz="3200" dirty="0" smtClean="0">
                <a:solidFill>
                  <a:srgbClr val="0000FF"/>
                </a:solidFill>
                <a:latin typeface="黑体" pitchFamily="49" charset="-122"/>
                <a:ea typeface="黑体" pitchFamily="49" charset="-122"/>
              </a:rPr>
              <a:t> </a:t>
            </a:r>
            <a:r>
              <a:rPr lang="zh-CN" altLang="en-US" sz="3200" dirty="0" smtClean="0">
                <a:solidFill>
                  <a:srgbClr val="0000FF"/>
                </a:solidFill>
                <a:latin typeface="黑体" pitchFamily="49" charset="-122"/>
                <a:ea typeface="黑体" pitchFamily="49" charset="-122"/>
                <a:hlinkClick r:id="rId2" action="ppaction://hlinksldjump"/>
              </a:rPr>
              <a:t>第六章　党的干部</a:t>
            </a:r>
            <a:endParaRPr lang="en-US" altLang="zh-CN" sz="3200" dirty="0" smtClean="0">
              <a:solidFill>
                <a:srgbClr val="0000FF"/>
              </a:solidFill>
              <a:latin typeface="黑体" pitchFamily="49" charset="-122"/>
              <a:ea typeface="黑体" pitchFamily="49" charset="-122"/>
            </a:endParaRPr>
          </a:p>
          <a:p>
            <a:pPr>
              <a:lnSpc>
                <a:spcPct val="150000"/>
              </a:lnSpc>
              <a:buFont typeface="Wingdings" pitchFamily="2" charset="2"/>
              <a:buChar char="l"/>
            </a:pPr>
            <a:r>
              <a:rPr lang="zh-CN" altLang="en-US" sz="3200" dirty="0" smtClean="0">
                <a:solidFill>
                  <a:srgbClr val="0000FF"/>
                </a:solidFill>
                <a:latin typeface="黑体" pitchFamily="49" charset="-122"/>
                <a:ea typeface="黑体" pitchFamily="49" charset="-122"/>
              </a:rPr>
              <a:t> </a:t>
            </a:r>
            <a:r>
              <a:rPr lang="zh-CN" altLang="en-US" sz="3200" dirty="0" smtClean="0">
                <a:solidFill>
                  <a:srgbClr val="0000FF"/>
                </a:solidFill>
                <a:latin typeface="黑体" pitchFamily="49" charset="-122"/>
                <a:ea typeface="黑体" pitchFamily="49" charset="-122"/>
                <a:hlinkClick r:id="rId3" action="ppaction://hlinksldjump"/>
              </a:rPr>
              <a:t>第七章　党的纪律</a:t>
            </a:r>
            <a:endParaRPr lang="en-US" altLang="zh-CN" sz="3200" dirty="0" smtClean="0">
              <a:solidFill>
                <a:srgbClr val="0000FF"/>
              </a:solidFill>
              <a:latin typeface="黑体" pitchFamily="49" charset="-122"/>
              <a:ea typeface="黑体" pitchFamily="49" charset="-122"/>
            </a:endParaRPr>
          </a:p>
          <a:p>
            <a:pPr>
              <a:lnSpc>
                <a:spcPct val="150000"/>
              </a:lnSpc>
              <a:buFont typeface="Wingdings" pitchFamily="2" charset="2"/>
              <a:buChar char="l"/>
            </a:pPr>
            <a:r>
              <a:rPr lang="en-US" altLang="zh-CN" sz="3200" dirty="0" smtClean="0">
                <a:solidFill>
                  <a:srgbClr val="0000FF"/>
                </a:solidFill>
                <a:latin typeface="黑体" pitchFamily="49" charset="-122"/>
                <a:ea typeface="黑体" pitchFamily="49" charset="-122"/>
              </a:rPr>
              <a:t> </a:t>
            </a:r>
            <a:r>
              <a:rPr lang="zh-CN" altLang="en-US" sz="3200" dirty="0" smtClean="0">
                <a:solidFill>
                  <a:srgbClr val="0000FF"/>
                </a:solidFill>
                <a:latin typeface="黑体" pitchFamily="49" charset="-122"/>
                <a:ea typeface="黑体" pitchFamily="49" charset="-122"/>
                <a:hlinkClick r:id="rId4" action="ppaction://hlinksldjump"/>
              </a:rPr>
              <a:t>第八章　党的纪律检查机关</a:t>
            </a:r>
            <a:endParaRPr lang="en-US" altLang="zh-CN" sz="3200" dirty="0" smtClean="0">
              <a:solidFill>
                <a:srgbClr val="0000FF"/>
              </a:solidFill>
              <a:latin typeface="黑体" pitchFamily="49" charset="-122"/>
              <a:ea typeface="黑体" pitchFamily="49" charset="-122"/>
            </a:endParaRPr>
          </a:p>
          <a:p>
            <a:pPr>
              <a:lnSpc>
                <a:spcPct val="150000"/>
              </a:lnSpc>
              <a:buFont typeface="Wingdings" pitchFamily="2" charset="2"/>
              <a:buChar char="l"/>
            </a:pPr>
            <a:r>
              <a:rPr lang="zh-CN" altLang="en-US" sz="3200" dirty="0" smtClean="0">
                <a:solidFill>
                  <a:srgbClr val="0000FF"/>
                </a:solidFill>
                <a:latin typeface="黑体" pitchFamily="49" charset="-122"/>
                <a:ea typeface="黑体" pitchFamily="49" charset="-122"/>
              </a:rPr>
              <a:t> </a:t>
            </a:r>
            <a:r>
              <a:rPr lang="zh-CN" altLang="en-US" sz="3200" dirty="0" smtClean="0">
                <a:solidFill>
                  <a:srgbClr val="0000FF"/>
                </a:solidFill>
                <a:latin typeface="黑体" pitchFamily="49" charset="-122"/>
                <a:ea typeface="黑体" pitchFamily="49" charset="-122"/>
                <a:hlinkClick r:id="rId5" action="ppaction://hlinksldjump"/>
              </a:rPr>
              <a:t>第九章　党组</a:t>
            </a:r>
            <a:endParaRPr lang="en-US" altLang="zh-CN" sz="3200" dirty="0" smtClean="0">
              <a:solidFill>
                <a:srgbClr val="0000FF"/>
              </a:solidFill>
              <a:latin typeface="黑体" pitchFamily="49" charset="-122"/>
              <a:ea typeface="黑体" pitchFamily="49" charset="-122"/>
            </a:endParaRPr>
          </a:p>
          <a:p>
            <a:pPr>
              <a:lnSpc>
                <a:spcPct val="150000"/>
              </a:lnSpc>
              <a:buFont typeface="Wingdings" pitchFamily="2" charset="2"/>
              <a:buChar char="l"/>
            </a:pPr>
            <a:r>
              <a:rPr lang="zh-CN" altLang="en-US" sz="3200" dirty="0" smtClean="0">
                <a:solidFill>
                  <a:srgbClr val="0000FF"/>
                </a:solidFill>
                <a:latin typeface="黑体" pitchFamily="49" charset="-122"/>
                <a:ea typeface="黑体" pitchFamily="49" charset="-122"/>
              </a:rPr>
              <a:t> </a:t>
            </a:r>
            <a:r>
              <a:rPr lang="zh-CN" altLang="en-US" sz="3200" dirty="0" smtClean="0">
                <a:solidFill>
                  <a:srgbClr val="0000FF"/>
                </a:solidFill>
                <a:latin typeface="黑体" pitchFamily="49" charset="-122"/>
                <a:ea typeface="黑体" pitchFamily="49" charset="-122"/>
                <a:hlinkClick r:id="rId6" action="ppaction://hlinksldjump"/>
              </a:rPr>
              <a:t>第十章  党和共产主义青年团的关系</a:t>
            </a:r>
            <a:endParaRPr lang="en-US" altLang="zh-CN" sz="3200" dirty="0" smtClean="0">
              <a:solidFill>
                <a:srgbClr val="0000FF"/>
              </a:solidFill>
              <a:latin typeface="黑体" pitchFamily="49" charset="-122"/>
              <a:ea typeface="黑体" pitchFamily="49" charset="-122"/>
            </a:endParaRPr>
          </a:p>
          <a:p>
            <a:pPr>
              <a:lnSpc>
                <a:spcPct val="150000"/>
              </a:lnSpc>
              <a:buFont typeface="Wingdings" pitchFamily="2" charset="2"/>
              <a:buChar char="l"/>
            </a:pPr>
            <a:r>
              <a:rPr lang="zh-CN" altLang="en-US" sz="3200" dirty="0" smtClean="0">
                <a:solidFill>
                  <a:srgbClr val="0000FF"/>
                </a:solidFill>
                <a:latin typeface="黑体" pitchFamily="49" charset="-122"/>
                <a:ea typeface="黑体" pitchFamily="49" charset="-122"/>
              </a:rPr>
              <a:t> </a:t>
            </a:r>
            <a:r>
              <a:rPr lang="zh-CN" altLang="en-US" sz="3200" dirty="0" smtClean="0">
                <a:solidFill>
                  <a:srgbClr val="0000FF"/>
                </a:solidFill>
                <a:latin typeface="黑体" pitchFamily="49" charset="-122"/>
                <a:ea typeface="黑体" pitchFamily="49" charset="-122"/>
                <a:hlinkClick r:id="rId7" action="ppaction://hlinksldjump"/>
              </a:rPr>
              <a:t>第十一章　党徽党旗</a:t>
            </a:r>
            <a:endParaRPr lang="en-US" altLang="zh-CN" sz="3200" dirty="0" smtClean="0">
              <a:solidFill>
                <a:srgbClr val="0000FF"/>
              </a:solidFill>
              <a:latin typeface="黑体" pitchFamily="49" charset="-122"/>
              <a:ea typeface="黑体" pitchFamily="49" charset="-122"/>
            </a:endParaRPr>
          </a:p>
        </p:txBody>
      </p:sp>
      <p:sp>
        <p:nvSpPr>
          <p:cNvPr id="10" name="TextBox 9"/>
          <p:cNvSpPr txBox="1"/>
          <p:nvPr/>
        </p:nvSpPr>
        <p:spPr>
          <a:xfrm>
            <a:off x="1785918" y="6110607"/>
            <a:ext cx="5724644" cy="461665"/>
          </a:xfrm>
          <a:prstGeom prst="rect">
            <a:avLst/>
          </a:prstGeom>
          <a:noFill/>
          <a:ln w="19050">
            <a:solidFill>
              <a:srgbClr val="FF5050"/>
            </a:solidFill>
          </a:ln>
        </p:spPr>
        <p:txBody>
          <a:bodyPr wrap="none" rtlCol="0">
            <a:spAutoFit/>
          </a:bodyPr>
          <a:lstStyle/>
          <a:p>
            <a:r>
              <a:rPr lang="zh-CN" altLang="en-US" sz="2400" dirty="0" smtClean="0">
                <a:solidFill>
                  <a:srgbClr val="FF5050"/>
                </a:solidFill>
                <a:latin typeface="黑体" pitchFamily="49" charset="-122"/>
                <a:ea typeface="黑体" pitchFamily="49" charset="-122"/>
              </a:rPr>
              <a:t>可以连贯学习，也可以选择主题加深印象</a:t>
            </a:r>
            <a:endParaRPr lang="zh-CN" altLang="en-US" sz="2400" dirty="0">
              <a:solidFill>
                <a:srgbClr val="FF505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4362" y="357166"/>
            <a:ext cx="8243918" cy="592935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的各级委员会向同级的</a:t>
            </a:r>
            <a:r>
              <a:rPr lang="zh-CN" altLang="en-US" sz="3600" dirty="0" smtClean="0">
                <a:solidFill>
                  <a:srgbClr val="FF0000"/>
                </a:solidFill>
                <a:latin typeface="楷体" pitchFamily="49" charset="-122"/>
                <a:ea typeface="楷体" pitchFamily="49" charset="-122"/>
              </a:rPr>
              <a:t>代表大会</a:t>
            </a:r>
            <a:r>
              <a:rPr lang="zh-CN" altLang="en-US" sz="3600" dirty="0" smtClean="0">
                <a:latin typeface="黑体" pitchFamily="49" charset="-122"/>
                <a:ea typeface="黑体" pitchFamily="49" charset="-122"/>
              </a:rPr>
              <a:t>负责并</a:t>
            </a:r>
            <a:r>
              <a:rPr lang="zh-CN" altLang="en-US" sz="3600" dirty="0" smtClean="0">
                <a:solidFill>
                  <a:srgbClr val="FF0000"/>
                </a:solidFill>
                <a:latin typeface="楷体" pitchFamily="49" charset="-122"/>
                <a:ea typeface="楷体" pitchFamily="49" charset="-122"/>
              </a:rPr>
              <a:t>报告</a:t>
            </a:r>
            <a:r>
              <a:rPr lang="zh-CN" altLang="en-US" sz="3600" dirty="0" smtClean="0">
                <a:latin typeface="黑体" pitchFamily="49" charset="-122"/>
                <a:ea typeface="黑体" pitchFamily="49" charset="-122"/>
              </a:rPr>
              <a:t>工作。</a:t>
            </a:r>
            <a:r>
              <a:rPr lang="en-US" altLang="zh-CN" sz="3600" dirty="0" smtClean="0">
                <a:latin typeface="黑体" pitchFamily="49" charset="-122"/>
                <a:ea typeface="黑体" pitchFamily="49" charset="-122"/>
              </a:rPr>
              <a:t/>
            </a:r>
            <a:br>
              <a:rPr lang="en-US" altLang="zh-CN" sz="3600" dirty="0" smtClean="0">
                <a:latin typeface="黑体" pitchFamily="49" charset="-122"/>
                <a:ea typeface="黑体" pitchFamily="49" charset="-122"/>
              </a:rPr>
            </a:br>
            <a:r>
              <a:rPr lang="zh-CN" altLang="en-US" sz="3600" dirty="0" smtClean="0">
                <a:latin typeface="黑体" pitchFamily="49" charset="-122"/>
                <a:ea typeface="黑体" pitchFamily="49" charset="-122"/>
              </a:rPr>
              <a:t>    （四）党的上级组织要经常听取</a:t>
            </a:r>
            <a:r>
              <a:rPr lang="zh-CN" altLang="en-US" sz="3600" dirty="0" smtClean="0">
                <a:solidFill>
                  <a:srgbClr val="FF0000"/>
                </a:solidFill>
                <a:latin typeface="楷体" pitchFamily="49" charset="-122"/>
                <a:ea typeface="楷体" pitchFamily="49" charset="-122"/>
              </a:rPr>
              <a:t>下级</a:t>
            </a:r>
            <a:r>
              <a:rPr lang="zh-CN" altLang="en-US" sz="3600" dirty="0" smtClean="0">
                <a:latin typeface="黑体" pitchFamily="49" charset="-122"/>
                <a:ea typeface="黑体" pitchFamily="49" charset="-122"/>
              </a:rPr>
              <a:t>组织和党员</a:t>
            </a:r>
            <a:r>
              <a:rPr lang="zh-CN" altLang="en-US" sz="3600" dirty="0" smtClean="0">
                <a:solidFill>
                  <a:srgbClr val="FF0000"/>
                </a:solidFill>
                <a:latin typeface="楷体" pitchFamily="49" charset="-122"/>
                <a:ea typeface="楷体" pitchFamily="49" charset="-122"/>
              </a:rPr>
              <a:t>群众</a:t>
            </a:r>
            <a:r>
              <a:rPr lang="zh-CN" altLang="en-US" sz="3600" dirty="0" smtClean="0">
                <a:latin typeface="黑体" pitchFamily="49" charset="-122"/>
                <a:ea typeface="黑体" pitchFamily="49" charset="-122"/>
              </a:rPr>
              <a:t>的意见，及时解决他们提出的问题。党的下级组织既要向上级组织请示和报告工作，又要独立负责地解决自己</a:t>
            </a:r>
            <a:r>
              <a:rPr lang="zh-CN" altLang="en-US" sz="3600" dirty="0" smtClean="0">
                <a:solidFill>
                  <a:srgbClr val="FF0000"/>
                </a:solidFill>
                <a:latin typeface="楷体" pitchFamily="49" charset="-122"/>
                <a:ea typeface="楷体" pitchFamily="49" charset="-122"/>
              </a:rPr>
              <a:t>职责范围</a:t>
            </a:r>
            <a:r>
              <a:rPr lang="zh-CN" altLang="en-US" sz="3600" dirty="0" smtClean="0">
                <a:latin typeface="黑体" pitchFamily="49" charset="-122"/>
                <a:ea typeface="黑体" pitchFamily="49" charset="-122"/>
              </a:rPr>
              <a:t>内的问题。上下级</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30</a:t>
            </a:fld>
            <a:endParaRPr lang="zh-CN" altLang="en-US"/>
          </a:p>
        </p:txBody>
      </p:sp>
      <p:sp>
        <p:nvSpPr>
          <p:cNvPr id="4" name="矩形 3"/>
          <p:cNvSpPr/>
          <p:nvPr/>
        </p:nvSpPr>
        <p:spPr>
          <a:xfrm>
            <a:off x="5298826" y="684860"/>
            <a:ext cx="184494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8072462" y="2172612"/>
            <a:ext cx="55909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29096" y="151031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029860" y="5344864"/>
            <a:ext cx="182789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586220" y="2928934"/>
            <a:ext cx="55909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3470934" y="3071810"/>
            <a:ext cx="92869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par>
                                <p:cTn id="18" presetID="22" presetClass="exit" presetSubtype="8" fill="hold" grpId="0" nodeType="withEffect">
                                  <p:stCondLst>
                                    <p:cond delay="0"/>
                                  </p:stCondLst>
                                  <p:childTnLst>
                                    <p:animEffect transition="out" filter="wipe(left)">
                                      <p:cBhvr>
                                        <p:cTn id="19" dur="500"/>
                                        <p:tgtEl>
                                          <p:spTgt spid="8"/>
                                        </p:tgtEl>
                                      </p:cBhvr>
                                    </p:animEffect>
                                    <p:set>
                                      <p:cBhvr>
                                        <p:cTn id="20" dur="1" fill="hold">
                                          <p:stCondLst>
                                            <p:cond delay="499"/>
                                          </p:stCondLst>
                                        </p:cTn>
                                        <p:tgtEl>
                                          <p:spTgt spid="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9"/>
                                        </p:tgtEl>
                                      </p:cBhvr>
                                    </p:animEffect>
                                    <p:set>
                                      <p:cBhvr>
                                        <p:cTn id="25" dur="1" fill="hold">
                                          <p:stCondLst>
                                            <p:cond delay="499"/>
                                          </p:stCondLst>
                                        </p:cTn>
                                        <p:tgtEl>
                                          <p:spTgt spid="9"/>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7"/>
                                        </p:tgtEl>
                                      </p:cBhvr>
                                    </p:animEffect>
                                    <p:set>
                                      <p:cBhvr>
                                        <p:cTn id="30"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4362" y="357166"/>
            <a:ext cx="8243918" cy="592935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组织之间要互通</a:t>
            </a:r>
            <a:r>
              <a:rPr lang="zh-CN" altLang="en-US" sz="3600" dirty="0" smtClean="0">
                <a:solidFill>
                  <a:srgbClr val="FF0000"/>
                </a:solidFill>
                <a:latin typeface="楷体" pitchFamily="49" charset="-122"/>
                <a:ea typeface="楷体" pitchFamily="49" charset="-122"/>
              </a:rPr>
              <a:t>情报</a:t>
            </a:r>
            <a:r>
              <a:rPr lang="zh-CN" altLang="en-US" sz="3600" dirty="0" smtClean="0">
                <a:latin typeface="黑体" pitchFamily="49" charset="-122"/>
                <a:ea typeface="黑体" pitchFamily="49" charset="-122"/>
              </a:rPr>
              <a:t>、互相支持和互相</a:t>
            </a:r>
            <a:r>
              <a:rPr lang="zh-CN" altLang="en-US" sz="3600" dirty="0" smtClean="0">
                <a:solidFill>
                  <a:srgbClr val="FF0000"/>
                </a:solidFill>
                <a:latin typeface="楷体" pitchFamily="49" charset="-122"/>
                <a:ea typeface="楷体" pitchFamily="49" charset="-122"/>
              </a:rPr>
              <a:t>监督</a:t>
            </a:r>
            <a:r>
              <a:rPr lang="zh-CN" altLang="en-US" sz="3600" dirty="0" smtClean="0">
                <a:latin typeface="黑体" pitchFamily="49" charset="-122"/>
                <a:ea typeface="黑体" pitchFamily="49" charset="-122"/>
              </a:rPr>
              <a:t>。党的各级组织要按规定实行</a:t>
            </a:r>
            <a:r>
              <a:rPr lang="zh-CN" altLang="en-US" sz="3600" dirty="0" smtClean="0">
                <a:solidFill>
                  <a:srgbClr val="FF0000"/>
                </a:solidFill>
                <a:latin typeface="楷体" pitchFamily="49" charset="-122"/>
                <a:ea typeface="楷体" pitchFamily="49" charset="-122"/>
              </a:rPr>
              <a:t>党务</a:t>
            </a:r>
            <a:r>
              <a:rPr lang="zh-CN" altLang="en-US" sz="3600" dirty="0" smtClean="0">
                <a:latin typeface="黑体" pitchFamily="49" charset="-122"/>
                <a:ea typeface="黑体" pitchFamily="49" charset="-122"/>
              </a:rPr>
              <a:t>公开，使党员对党内事务有更多的了解和参与。</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31</a:t>
            </a:fld>
            <a:endParaRPr lang="zh-CN" altLang="en-US"/>
          </a:p>
        </p:txBody>
      </p:sp>
      <p:sp>
        <p:nvSpPr>
          <p:cNvPr id="4" name="矩形 3"/>
          <p:cNvSpPr/>
          <p:nvPr/>
        </p:nvSpPr>
        <p:spPr>
          <a:xfrm>
            <a:off x="3958554" y="191405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71472" y="2598938"/>
            <a:ext cx="107157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7616640" y="267037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4362" y="428604"/>
            <a:ext cx="8243918" cy="592935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（五）党的各级委员会实行集体领导和</a:t>
            </a:r>
            <a:r>
              <a:rPr lang="zh-CN" altLang="en-US" sz="3600" dirty="0" smtClean="0">
                <a:solidFill>
                  <a:srgbClr val="FF0000"/>
                </a:solidFill>
                <a:latin typeface="楷体" pitchFamily="49" charset="-122"/>
                <a:ea typeface="楷体" pitchFamily="49" charset="-122"/>
              </a:rPr>
              <a:t>个人</a:t>
            </a:r>
            <a:r>
              <a:rPr lang="zh-CN" altLang="en-US" sz="3600" dirty="0" smtClean="0">
                <a:latin typeface="黑体" pitchFamily="49" charset="-122"/>
                <a:ea typeface="黑体" pitchFamily="49" charset="-122"/>
              </a:rPr>
              <a:t>分工负责相结合的制度。凡属重大问题都要按照集体领导、</a:t>
            </a:r>
            <a:r>
              <a:rPr lang="zh-CN" altLang="en-US" sz="3600" dirty="0" smtClean="0">
                <a:solidFill>
                  <a:srgbClr val="FF0000"/>
                </a:solidFill>
                <a:latin typeface="楷体" pitchFamily="49" charset="-122"/>
                <a:ea typeface="楷体" pitchFamily="49" charset="-122"/>
              </a:rPr>
              <a:t>民主集中</a:t>
            </a:r>
            <a:r>
              <a:rPr lang="zh-CN" altLang="en-US" sz="3600" dirty="0" smtClean="0">
                <a:latin typeface="黑体" pitchFamily="49" charset="-122"/>
                <a:ea typeface="黑体" pitchFamily="49" charset="-122"/>
              </a:rPr>
              <a:t>、个别酝酿、</a:t>
            </a:r>
            <a:r>
              <a:rPr lang="zh-CN" altLang="en-US" sz="3600" dirty="0" smtClean="0">
                <a:solidFill>
                  <a:srgbClr val="FF0000"/>
                </a:solidFill>
                <a:latin typeface="楷体" pitchFamily="49" charset="-122"/>
                <a:ea typeface="楷体" pitchFamily="49" charset="-122"/>
              </a:rPr>
              <a:t>会议决定</a:t>
            </a:r>
            <a:r>
              <a:rPr lang="zh-CN" altLang="en-US" sz="3600" dirty="0" smtClean="0">
                <a:latin typeface="黑体" pitchFamily="49" charset="-122"/>
                <a:ea typeface="黑体" pitchFamily="49" charset="-122"/>
              </a:rPr>
              <a:t>的原则，由党的委员会集体讨论，作出决定；委员会成员要根据集体的决定和分工，切实履行自己的职责。</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32</a:t>
            </a:fld>
            <a:endParaRPr lang="zh-CN" altLang="en-US"/>
          </a:p>
        </p:txBody>
      </p:sp>
      <p:sp>
        <p:nvSpPr>
          <p:cNvPr id="4" name="矩形 3"/>
          <p:cNvSpPr/>
          <p:nvPr/>
        </p:nvSpPr>
        <p:spPr>
          <a:xfrm>
            <a:off x="6643702" y="2285992"/>
            <a:ext cx="184494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012810" y="3000372"/>
            <a:ext cx="184494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1657790" y="1603410"/>
            <a:ext cx="91394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4362" y="428604"/>
            <a:ext cx="8243918" cy="592935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（六）党禁止任何形式的</a:t>
            </a:r>
            <a:r>
              <a:rPr lang="zh-CN" altLang="en-US" sz="3600" dirty="0" smtClean="0">
                <a:solidFill>
                  <a:srgbClr val="FF0000"/>
                </a:solidFill>
                <a:latin typeface="楷体" pitchFamily="49" charset="-122"/>
                <a:ea typeface="楷体" pitchFamily="49" charset="-122"/>
              </a:rPr>
              <a:t>个人崇拜</a:t>
            </a:r>
            <a:r>
              <a:rPr lang="zh-CN" altLang="en-US" sz="3600" dirty="0" smtClean="0">
                <a:latin typeface="黑体" pitchFamily="49" charset="-122"/>
                <a:ea typeface="黑体" pitchFamily="49" charset="-122"/>
              </a:rPr>
              <a:t>。要保证党的领导人的活动处于党和人民的</a:t>
            </a:r>
            <a:r>
              <a:rPr lang="zh-CN" altLang="en-US" sz="3600" dirty="0" smtClean="0">
                <a:solidFill>
                  <a:srgbClr val="FF0000"/>
                </a:solidFill>
                <a:latin typeface="楷体" pitchFamily="49" charset="-122"/>
                <a:ea typeface="楷体" pitchFamily="49" charset="-122"/>
              </a:rPr>
              <a:t>监督</a:t>
            </a:r>
            <a:r>
              <a:rPr lang="zh-CN" altLang="en-US" sz="3600" dirty="0" smtClean="0">
                <a:latin typeface="黑体" pitchFamily="49" charset="-122"/>
                <a:ea typeface="黑体" pitchFamily="49" charset="-122"/>
              </a:rPr>
              <a:t>之下，同时维护一切代表党和人民利益的领导人的</a:t>
            </a:r>
            <a:r>
              <a:rPr lang="zh-CN" altLang="en-US" sz="3600" dirty="0" smtClean="0">
                <a:solidFill>
                  <a:srgbClr val="FF0000"/>
                </a:solidFill>
                <a:latin typeface="楷体" pitchFamily="49" charset="-122"/>
                <a:ea typeface="楷体" pitchFamily="49" charset="-122"/>
              </a:rPr>
              <a:t>威信</a:t>
            </a:r>
            <a:r>
              <a:rPr lang="zh-CN" altLang="en-US" sz="3600" dirty="0" smtClean="0">
                <a:latin typeface="黑体" pitchFamily="49" charset="-122"/>
                <a:ea typeface="黑体" pitchFamily="49" charset="-122"/>
              </a:rPr>
              <a:t>。</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33</a:t>
            </a:fld>
            <a:endParaRPr lang="zh-CN" altLang="en-US"/>
          </a:p>
        </p:txBody>
      </p:sp>
      <p:sp>
        <p:nvSpPr>
          <p:cNvPr id="4" name="矩形 3"/>
          <p:cNvSpPr/>
          <p:nvPr/>
        </p:nvSpPr>
        <p:spPr>
          <a:xfrm>
            <a:off x="6641400" y="1928802"/>
            <a:ext cx="184494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172472" y="352993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401930" y="4288558"/>
            <a:ext cx="8640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动作按钮: 第一张 6">
            <a:hlinkClick r:id="rId2" action="ppaction://hlinksldjump" highlightClick="1"/>
          </p:cNvPr>
          <p:cNvSpPr/>
          <p:nvPr/>
        </p:nvSpPr>
        <p:spPr>
          <a:xfrm>
            <a:off x="5871739" y="4387567"/>
            <a:ext cx="285752" cy="312945"/>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
          <p:cNvSpPr txBox="1"/>
          <p:nvPr/>
        </p:nvSpPr>
        <p:spPr>
          <a:xfrm>
            <a:off x="6226423" y="4214818"/>
            <a:ext cx="2031325" cy="646331"/>
          </a:xfrm>
          <a:prstGeom prst="rect">
            <a:avLst/>
          </a:prstGeom>
          <a:noFill/>
        </p:spPr>
        <p:txBody>
          <a:bodyPr wrap="none" rtlCol="0">
            <a:spAutoFit/>
          </a:bodyPr>
          <a:lstStyle/>
          <a:p>
            <a:r>
              <a:rPr lang="zh-CN" altLang="en-US" dirty="0" smtClean="0">
                <a:solidFill>
                  <a:srgbClr val="FF0000"/>
                </a:solidFill>
                <a:latin typeface="黑体" pitchFamily="49" charset="-122"/>
                <a:ea typeface="黑体" pitchFamily="49" charset="-122"/>
              </a:rPr>
              <a:t>返回看其他内容，</a:t>
            </a:r>
            <a:endParaRPr lang="en-US" altLang="zh-CN" dirty="0" smtClean="0">
              <a:solidFill>
                <a:srgbClr val="FF0000"/>
              </a:solidFill>
              <a:latin typeface="黑体" pitchFamily="49" charset="-122"/>
              <a:ea typeface="黑体" pitchFamily="49" charset="-122"/>
            </a:endParaRPr>
          </a:p>
          <a:p>
            <a:r>
              <a:rPr lang="zh-CN" altLang="en-US" dirty="0" smtClean="0">
                <a:solidFill>
                  <a:srgbClr val="FF0000"/>
                </a:solidFill>
                <a:latin typeface="黑体" pitchFamily="49" charset="-122"/>
                <a:ea typeface="黑体" pitchFamily="49" charset="-122"/>
              </a:rPr>
              <a:t>或翻页继续学习。</a:t>
            </a:r>
            <a:endParaRPr lang="zh-CN" altLang="en-US"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4362" y="428604"/>
            <a:ext cx="8243918" cy="592935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第十一条　党的各级代表大会的代表和委员会的产生，要体现</a:t>
            </a:r>
            <a:r>
              <a:rPr lang="zh-CN" altLang="en-US" sz="3600" dirty="0" smtClean="0">
                <a:solidFill>
                  <a:srgbClr val="FF0000"/>
                </a:solidFill>
                <a:latin typeface="楷体" pitchFamily="49" charset="-122"/>
                <a:ea typeface="楷体" pitchFamily="49" charset="-122"/>
              </a:rPr>
              <a:t>选举</a:t>
            </a:r>
            <a:r>
              <a:rPr lang="zh-CN" altLang="en-US" sz="3600" dirty="0" smtClean="0">
                <a:latin typeface="黑体" pitchFamily="49" charset="-122"/>
                <a:ea typeface="黑体" pitchFamily="49" charset="-122"/>
              </a:rPr>
              <a:t>人的意志。选举采用</a:t>
            </a:r>
            <a:r>
              <a:rPr lang="zh-CN" altLang="en-US" sz="3600" dirty="0" smtClean="0">
                <a:solidFill>
                  <a:srgbClr val="FF0000"/>
                </a:solidFill>
                <a:latin typeface="楷体" pitchFamily="49" charset="-122"/>
                <a:ea typeface="楷体" pitchFamily="49" charset="-122"/>
              </a:rPr>
              <a:t>无记名</a:t>
            </a:r>
            <a:r>
              <a:rPr lang="zh-CN" altLang="en-US" sz="3600" dirty="0" smtClean="0">
                <a:latin typeface="黑体" pitchFamily="49" charset="-122"/>
                <a:ea typeface="黑体" pitchFamily="49" charset="-122"/>
              </a:rPr>
              <a:t>投票的方式。候选人名单要由</a:t>
            </a:r>
            <a:r>
              <a:rPr lang="zh-CN" altLang="en-US" sz="3600" dirty="0" smtClean="0">
                <a:solidFill>
                  <a:srgbClr val="FF0000"/>
                </a:solidFill>
                <a:latin typeface="楷体" pitchFamily="49" charset="-122"/>
                <a:ea typeface="楷体" pitchFamily="49" charset="-122"/>
              </a:rPr>
              <a:t>党组织</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选举</a:t>
            </a:r>
            <a:r>
              <a:rPr lang="zh-CN" altLang="en-US" sz="3600" dirty="0" smtClean="0">
                <a:latin typeface="黑体" pitchFamily="49" charset="-122"/>
                <a:ea typeface="黑体" pitchFamily="49" charset="-122"/>
              </a:rPr>
              <a:t>人充分酝酿讨论。可以直接采用</a:t>
            </a:r>
            <a:r>
              <a:rPr lang="zh-CN" altLang="en-US" sz="3600" dirty="0" smtClean="0">
                <a:solidFill>
                  <a:srgbClr val="FF0000"/>
                </a:solidFill>
                <a:latin typeface="楷体" pitchFamily="49" charset="-122"/>
                <a:ea typeface="楷体" pitchFamily="49" charset="-122"/>
              </a:rPr>
              <a:t>候选</a:t>
            </a:r>
            <a:r>
              <a:rPr lang="zh-CN" altLang="en-US" sz="3600" dirty="0" smtClean="0">
                <a:latin typeface="黑体" pitchFamily="49" charset="-122"/>
                <a:ea typeface="黑体" pitchFamily="49" charset="-122"/>
              </a:rPr>
              <a:t>人数多于</a:t>
            </a:r>
            <a:r>
              <a:rPr lang="zh-CN" altLang="en-US" sz="3600" dirty="0" smtClean="0">
                <a:solidFill>
                  <a:srgbClr val="FF0000"/>
                </a:solidFill>
                <a:latin typeface="楷体" pitchFamily="49" charset="-122"/>
                <a:ea typeface="楷体" pitchFamily="49" charset="-122"/>
              </a:rPr>
              <a:t>应选</a:t>
            </a:r>
            <a:r>
              <a:rPr lang="zh-CN" altLang="en-US" sz="3600" dirty="0" smtClean="0">
                <a:latin typeface="黑体" pitchFamily="49" charset="-122"/>
                <a:ea typeface="黑体" pitchFamily="49" charset="-122"/>
              </a:rPr>
              <a:t>人数的</a:t>
            </a:r>
            <a:r>
              <a:rPr lang="zh-CN" altLang="en-US" sz="3600" dirty="0" smtClean="0">
                <a:solidFill>
                  <a:srgbClr val="FF0000"/>
                </a:solidFill>
                <a:latin typeface="楷体" pitchFamily="49" charset="-122"/>
                <a:ea typeface="楷体" pitchFamily="49" charset="-122"/>
              </a:rPr>
              <a:t>差额</a:t>
            </a:r>
            <a:r>
              <a:rPr lang="zh-CN" altLang="en-US" sz="3600" dirty="0" smtClean="0">
                <a:latin typeface="黑体" pitchFamily="49" charset="-122"/>
                <a:ea typeface="黑体" pitchFamily="49" charset="-122"/>
              </a:rPr>
              <a:t>选举办法进行正式选举。也可以先采用差额选举办法进行</a:t>
            </a:r>
            <a:r>
              <a:rPr lang="zh-CN" altLang="en-US" sz="3600" dirty="0" smtClean="0">
                <a:solidFill>
                  <a:srgbClr val="FF0000"/>
                </a:solidFill>
                <a:latin typeface="楷体" pitchFamily="49" charset="-122"/>
                <a:ea typeface="楷体" pitchFamily="49" charset="-122"/>
              </a:rPr>
              <a:t>预选</a:t>
            </a:r>
            <a:r>
              <a:rPr lang="zh-CN" altLang="en-US" sz="3600" dirty="0" smtClean="0">
                <a:latin typeface="黑体" pitchFamily="49" charset="-122"/>
                <a:ea typeface="黑体" pitchFamily="49" charset="-122"/>
              </a:rPr>
              <a:t>，产生</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34</a:t>
            </a:fld>
            <a:endParaRPr lang="zh-CN" altLang="en-US"/>
          </a:p>
        </p:txBody>
      </p:sp>
      <p:sp>
        <p:nvSpPr>
          <p:cNvPr id="4" name="矩形 3"/>
          <p:cNvSpPr/>
          <p:nvPr/>
        </p:nvSpPr>
        <p:spPr>
          <a:xfrm>
            <a:off x="6242268" y="1601108"/>
            <a:ext cx="9015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3456186" y="2342682"/>
            <a:ext cx="138681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027558" y="3133104"/>
            <a:ext cx="135732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857752" y="3113752"/>
            <a:ext cx="92869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4372434" y="3897268"/>
            <a:ext cx="94574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7143768" y="387237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1643042" y="466279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6242268" y="544631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8"/>
                                        </p:tgtEl>
                                      </p:cBhvr>
                                    </p:animEffect>
                                    <p:set>
                                      <p:cBhvr>
                                        <p:cTn id="22" dur="1" fill="hold">
                                          <p:stCondLst>
                                            <p:cond delay="499"/>
                                          </p:stCondLst>
                                        </p:cTn>
                                        <p:tgtEl>
                                          <p:spTgt spid="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9"/>
                                        </p:tgtEl>
                                      </p:cBhvr>
                                    </p:animEffect>
                                    <p:set>
                                      <p:cBhvr>
                                        <p:cTn id="27" dur="1" fill="hold">
                                          <p:stCondLst>
                                            <p:cond delay="499"/>
                                          </p:stCondLst>
                                        </p:cTn>
                                        <p:tgtEl>
                                          <p:spTgt spid="9"/>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10"/>
                                        </p:tgtEl>
                                      </p:cBhvr>
                                    </p:animEffect>
                                    <p:set>
                                      <p:cBhvr>
                                        <p:cTn id="32" dur="1" fill="hold">
                                          <p:stCondLst>
                                            <p:cond delay="499"/>
                                          </p:stCondLst>
                                        </p:cTn>
                                        <p:tgtEl>
                                          <p:spTgt spid="10"/>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11"/>
                                        </p:tgtEl>
                                      </p:cBhvr>
                                    </p:animEffect>
                                    <p:set>
                                      <p:cBhvr>
                                        <p:cTn id="37" dur="1" fill="hold">
                                          <p:stCondLst>
                                            <p:cond delay="499"/>
                                          </p:stCondLst>
                                        </p:cTn>
                                        <p:tgtEl>
                                          <p:spTgt spid="11"/>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xit" presetSubtype="8" fill="hold" grpId="0" nodeType="clickEffect">
                                  <p:stCondLst>
                                    <p:cond delay="0"/>
                                  </p:stCondLst>
                                  <p:childTnLst>
                                    <p:animEffect transition="out" filter="wipe(left)">
                                      <p:cBhvr>
                                        <p:cTn id="41" dur="500"/>
                                        <p:tgtEl>
                                          <p:spTgt spid="12"/>
                                        </p:tgtEl>
                                      </p:cBhvr>
                                    </p:animEffect>
                                    <p:set>
                                      <p:cBhvr>
                                        <p:cTn id="42"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9" grpId="0" animBg="1"/>
      <p:bldP spid="10" grpId="0" animBg="1"/>
      <p:bldP spid="11" grpId="0" animBg="1"/>
      <p:bldP spid="1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4362" y="428604"/>
            <a:ext cx="8243918" cy="585791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候选人名单，然后进行</a:t>
            </a:r>
            <a:r>
              <a:rPr lang="zh-CN" altLang="en-US" sz="3600" dirty="0" smtClean="0">
                <a:solidFill>
                  <a:srgbClr val="FF0000"/>
                </a:solidFill>
                <a:latin typeface="楷体" pitchFamily="49" charset="-122"/>
                <a:ea typeface="楷体" pitchFamily="49" charset="-122"/>
              </a:rPr>
              <a:t>正式</a:t>
            </a:r>
            <a:r>
              <a:rPr lang="zh-CN" altLang="en-US" sz="3600" dirty="0" smtClean="0">
                <a:latin typeface="黑体" pitchFamily="49" charset="-122"/>
                <a:ea typeface="黑体" pitchFamily="49" charset="-122"/>
              </a:rPr>
              <a:t>选举。选举人有了解候选人情况、要求改变候选人、不选任何一个候选人和另选他人的权利。任何组织和个人不得以任何方式强迫选举人</a:t>
            </a:r>
            <a:r>
              <a:rPr lang="zh-CN" altLang="en-US" sz="3600" dirty="0" smtClean="0">
                <a:solidFill>
                  <a:srgbClr val="FF0000"/>
                </a:solidFill>
                <a:latin typeface="楷体" pitchFamily="49" charset="-122"/>
                <a:ea typeface="楷体" pitchFamily="49" charset="-122"/>
              </a:rPr>
              <a:t>选举</a:t>
            </a:r>
            <a:r>
              <a:rPr lang="zh-CN" altLang="en-US" sz="3600" dirty="0" smtClean="0">
                <a:latin typeface="黑体" pitchFamily="49" charset="-122"/>
                <a:ea typeface="黑体" pitchFamily="49" charset="-122"/>
              </a:rPr>
              <a:t>或不</a:t>
            </a:r>
            <a:r>
              <a:rPr lang="zh-CN" altLang="en-US" sz="3600" dirty="0" smtClean="0">
                <a:solidFill>
                  <a:srgbClr val="FF0000"/>
                </a:solidFill>
                <a:latin typeface="楷体" pitchFamily="49" charset="-122"/>
                <a:ea typeface="楷体" pitchFamily="49" charset="-122"/>
              </a:rPr>
              <a:t>选举</a:t>
            </a:r>
            <a:r>
              <a:rPr lang="zh-CN" altLang="en-US" sz="3600" dirty="0" smtClean="0">
                <a:latin typeface="黑体" pitchFamily="49" charset="-122"/>
                <a:ea typeface="黑体" pitchFamily="49" charset="-122"/>
              </a:rPr>
              <a:t>某个人。</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35</a:t>
            </a:fld>
            <a:endParaRPr lang="zh-CN" altLang="en-US"/>
          </a:p>
        </p:txBody>
      </p:sp>
      <p:sp>
        <p:nvSpPr>
          <p:cNvPr id="4" name="矩形 3"/>
          <p:cNvSpPr/>
          <p:nvPr/>
        </p:nvSpPr>
        <p:spPr>
          <a:xfrm>
            <a:off x="5330624" y="1428736"/>
            <a:ext cx="88560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670236" y="4542512"/>
            <a:ext cx="88560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3499280" y="4515318"/>
            <a:ext cx="88560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4362" y="285728"/>
            <a:ext cx="8243918" cy="592935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党的地方各级代表大会和基层代表大会的选举，如果发生违反党章的情况，上一级党的委员会在调查核实后，应作出</a:t>
            </a:r>
            <a:r>
              <a:rPr lang="zh-CN" altLang="en-US" sz="3600" dirty="0" smtClean="0">
                <a:solidFill>
                  <a:srgbClr val="FF0000"/>
                </a:solidFill>
                <a:latin typeface="楷体" pitchFamily="49" charset="-122"/>
                <a:ea typeface="楷体" pitchFamily="49" charset="-122"/>
              </a:rPr>
              <a:t>选举</a:t>
            </a:r>
            <a:r>
              <a:rPr lang="zh-CN" altLang="en-US" sz="3600" dirty="0" smtClean="0">
                <a:latin typeface="黑体" pitchFamily="49" charset="-122"/>
                <a:ea typeface="黑体" pitchFamily="49" charset="-122"/>
              </a:rPr>
              <a:t>无效和采取相应措施的决定，并报</a:t>
            </a:r>
            <a:r>
              <a:rPr lang="zh-CN" altLang="en-US" sz="3600" dirty="0" smtClean="0">
                <a:solidFill>
                  <a:srgbClr val="FF0000"/>
                </a:solidFill>
                <a:latin typeface="楷体" pitchFamily="49" charset="-122"/>
                <a:ea typeface="楷体" pitchFamily="49" charset="-122"/>
              </a:rPr>
              <a:t>再</a:t>
            </a:r>
            <a:r>
              <a:rPr lang="zh-CN" altLang="en-US" sz="3600" dirty="0" smtClean="0">
                <a:latin typeface="黑体" pitchFamily="49" charset="-122"/>
                <a:ea typeface="黑体" pitchFamily="49" charset="-122"/>
              </a:rPr>
              <a:t>上一级党的委员会审查批准，正式宣布执行。</a:t>
            </a:r>
            <a:r>
              <a:rPr lang="en-US" altLang="zh-CN" sz="3600" dirty="0" smtClean="0">
                <a:latin typeface="黑体" pitchFamily="49" charset="-122"/>
                <a:ea typeface="黑体" pitchFamily="49" charset="-122"/>
              </a:rPr>
              <a:t/>
            </a:r>
            <a:br>
              <a:rPr lang="en-US" altLang="zh-CN" sz="3600" dirty="0" smtClean="0">
                <a:latin typeface="黑体" pitchFamily="49" charset="-122"/>
                <a:ea typeface="黑体" pitchFamily="49" charset="-122"/>
              </a:rPr>
            </a:br>
            <a:r>
              <a:rPr lang="en-US" altLang="zh-CN" sz="3600" dirty="0" smtClean="0">
                <a:latin typeface="黑体" pitchFamily="49" charset="-122"/>
                <a:ea typeface="黑体" pitchFamily="49" charset="-122"/>
              </a:rPr>
              <a:t>    </a:t>
            </a:r>
            <a:r>
              <a:rPr lang="zh-CN" altLang="en-US" sz="3600" dirty="0" smtClean="0">
                <a:latin typeface="黑体" pitchFamily="49" charset="-122"/>
                <a:ea typeface="黑体" pitchFamily="49" charset="-122"/>
              </a:rPr>
              <a:t>党的各级代表大会代表实行</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任期制</a:t>
            </a:r>
            <a:r>
              <a:rPr lang="zh-CN" altLang="en-US" sz="3600" dirty="0" smtClean="0">
                <a:latin typeface="黑体" pitchFamily="49" charset="-122"/>
                <a:ea typeface="黑体" pitchFamily="49" charset="-122"/>
              </a:rPr>
              <a:t>。</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36</a:t>
            </a:fld>
            <a:endParaRPr lang="zh-CN" altLang="en-US"/>
          </a:p>
        </p:txBody>
      </p:sp>
      <p:sp>
        <p:nvSpPr>
          <p:cNvPr id="4" name="矩形 3"/>
          <p:cNvSpPr/>
          <p:nvPr/>
        </p:nvSpPr>
        <p:spPr>
          <a:xfrm>
            <a:off x="1157724" y="2901740"/>
            <a:ext cx="92880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157724" y="3672810"/>
            <a:ext cx="48531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4362" y="71414"/>
            <a:ext cx="8243918" cy="5286412"/>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第十二条　党的中央和地方各级委员会在必要时召集</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代表会议</a:t>
            </a:r>
            <a:r>
              <a:rPr lang="zh-CN" altLang="en-US" sz="3600" dirty="0" smtClean="0">
                <a:latin typeface="黑体" pitchFamily="49" charset="-122"/>
                <a:ea typeface="黑体" pitchFamily="49" charset="-122"/>
              </a:rPr>
              <a:t>，讨论和决定需要</a:t>
            </a:r>
            <a:r>
              <a:rPr lang="zh-CN" altLang="en-US" sz="3600" dirty="0" smtClean="0">
                <a:solidFill>
                  <a:srgbClr val="FF0000"/>
                </a:solidFill>
                <a:latin typeface="楷体" pitchFamily="49" charset="-122"/>
                <a:ea typeface="楷体" pitchFamily="49" charset="-122"/>
              </a:rPr>
              <a:t>及时</a:t>
            </a:r>
            <a:r>
              <a:rPr lang="zh-CN" altLang="en-US" sz="3600" dirty="0" smtClean="0">
                <a:latin typeface="黑体" pitchFamily="49" charset="-122"/>
                <a:ea typeface="黑体" pitchFamily="49" charset="-122"/>
              </a:rPr>
              <a:t>解决的</a:t>
            </a:r>
            <a:r>
              <a:rPr lang="zh-CN" altLang="en-US" sz="3600" dirty="0" smtClean="0">
                <a:solidFill>
                  <a:srgbClr val="FF0000"/>
                </a:solidFill>
                <a:latin typeface="楷体" pitchFamily="49" charset="-122"/>
                <a:ea typeface="楷体" pitchFamily="49" charset="-122"/>
              </a:rPr>
              <a:t>重大</a:t>
            </a:r>
            <a:r>
              <a:rPr lang="zh-CN" altLang="en-US" sz="3600" dirty="0" smtClean="0">
                <a:latin typeface="黑体" pitchFamily="49" charset="-122"/>
                <a:ea typeface="黑体" pitchFamily="49" charset="-122"/>
              </a:rPr>
              <a:t>问题。代表会议代表的名额和</a:t>
            </a:r>
            <a:r>
              <a:rPr lang="zh-CN" altLang="en-US" sz="3600" dirty="0" smtClean="0">
                <a:solidFill>
                  <a:srgbClr val="FF0000"/>
                </a:solidFill>
                <a:latin typeface="楷体" pitchFamily="49" charset="-122"/>
                <a:ea typeface="楷体" pitchFamily="49" charset="-122"/>
              </a:rPr>
              <a:t>产生</a:t>
            </a:r>
            <a:r>
              <a:rPr lang="zh-CN" altLang="en-US" sz="3600" dirty="0" smtClean="0">
                <a:latin typeface="黑体" pitchFamily="49" charset="-122"/>
                <a:ea typeface="黑体" pitchFamily="49" charset="-122"/>
              </a:rPr>
              <a:t>办法，由召集代表会议的委员会决定。</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37</a:t>
            </a:fld>
            <a:endParaRPr lang="zh-CN" altLang="en-US"/>
          </a:p>
        </p:txBody>
      </p:sp>
      <p:sp>
        <p:nvSpPr>
          <p:cNvPr id="4" name="TextBox 3"/>
          <p:cNvSpPr txBox="1"/>
          <p:nvPr/>
        </p:nvSpPr>
        <p:spPr>
          <a:xfrm>
            <a:off x="1571604" y="5143512"/>
            <a:ext cx="6288901" cy="954107"/>
          </a:xfrm>
          <a:prstGeom prst="rect">
            <a:avLst/>
          </a:prstGeom>
          <a:noFill/>
        </p:spPr>
        <p:txBody>
          <a:bodyPr wrap="none" rtlCol="0">
            <a:spAutoFit/>
          </a:bodyPr>
          <a:lstStyle/>
          <a:p>
            <a:r>
              <a:rPr lang="zh-CN" altLang="en-US" sz="2800" dirty="0" smtClean="0">
                <a:solidFill>
                  <a:srgbClr val="0000CC"/>
                </a:solidFill>
                <a:latin typeface="隶书" pitchFamily="49" charset="-122"/>
                <a:ea typeface="隶书" pitchFamily="49" charset="-122"/>
              </a:rPr>
              <a:t>代表会议不同于代表大会。</a:t>
            </a:r>
            <a:endParaRPr lang="en-US" altLang="zh-CN" sz="2800" dirty="0" smtClean="0">
              <a:solidFill>
                <a:srgbClr val="0000CC"/>
              </a:solidFill>
              <a:latin typeface="隶书" pitchFamily="49" charset="-122"/>
              <a:ea typeface="隶书" pitchFamily="49" charset="-122"/>
            </a:endParaRPr>
          </a:p>
          <a:p>
            <a:r>
              <a:rPr lang="zh-CN" altLang="en-US" sz="2800" dirty="0" smtClean="0">
                <a:solidFill>
                  <a:srgbClr val="0000CC"/>
                </a:solidFill>
                <a:latin typeface="隶书" pitchFamily="49" charset="-122"/>
                <a:ea typeface="隶书" pitchFamily="49" charset="-122"/>
              </a:rPr>
              <a:t>代表会议代表的产生可以不通过选举。</a:t>
            </a:r>
            <a:endParaRPr lang="zh-CN" altLang="en-US" sz="2800" dirty="0">
              <a:solidFill>
                <a:srgbClr val="0000CC"/>
              </a:solidFill>
              <a:latin typeface="隶书" pitchFamily="49" charset="-122"/>
              <a:ea typeface="隶书" pitchFamily="49" charset="-122"/>
            </a:endParaRPr>
          </a:p>
        </p:txBody>
      </p:sp>
      <p:sp>
        <p:nvSpPr>
          <p:cNvPr id="5" name="矩形 4"/>
          <p:cNvSpPr/>
          <p:nvPr/>
        </p:nvSpPr>
        <p:spPr>
          <a:xfrm>
            <a:off x="2113612" y="2357430"/>
            <a:ext cx="88675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3485682" y="321468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4429501" y="2458741"/>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left)">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animBg="1"/>
      <p:bldP spid="7"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4362" y="357166"/>
            <a:ext cx="8243918" cy="592935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第十三条　凡是成立党的新组织，或是撤销党的原有组织，必须由</a:t>
            </a:r>
            <a:r>
              <a:rPr lang="zh-CN" altLang="en-US" sz="3600" dirty="0" smtClean="0">
                <a:solidFill>
                  <a:srgbClr val="FF0000"/>
                </a:solidFill>
                <a:latin typeface="楷体" pitchFamily="49" charset="-122"/>
                <a:ea typeface="楷体" pitchFamily="49" charset="-122"/>
              </a:rPr>
              <a:t>上级</a:t>
            </a:r>
            <a:r>
              <a:rPr lang="zh-CN" altLang="en-US" sz="3600" dirty="0" smtClean="0">
                <a:latin typeface="黑体" pitchFamily="49" charset="-122"/>
                <a:ea typeface="黑体" pitchFamily="49" charset="-122"/>
              </a:rPr>
              <a:t>党组织决定。</a:t>
            </a:r>
            <a:br>
              <a:rPr lang="zh-CN" altLang="en-US" sz="3600" dirty="0" smtClean="0">
                <a:latin typeface="黑体" pitchFamily="49" charset="-122"/>
                <a:ea typeface="黑体" pitchFamily="49" charset="-122"/>
              </a:rPr>
            </a:br>
            <a:r>
              <a:rPr lang="zh-CN" altLang="en-US" sz="3600" dirty="0" smtClean="0">
                <a:latin typeface="黑体" pitchFamily="49" charset="-122"/>
                <a:ea typeface="黑体" pitchFamily="49" charset="-122"/>
              </a:rPr>
              <a:t>　　在党的地方各级代表大会和基层代表大会</a:t>
            </a:r>
            <a:r>
              <a:rPr lang="zh-CN" altLang="en-US" sz="3600" dirty="0" smtClean="0">
                <a:solidFill>
                  <a:srgbClr val="FF0000"/>
                </a:solidFill>
                <a:latin typeface="楷体" pitchFamily="49" charset="-122"/>
                <a:ea typeface="楷体" pitchFamily="49" charset="-122"/>
              </a:rPr>
              <a:t>闭会</a:t>
            </a:r>
            <a:r>
              <a:rPr lang="zh-CN" altLang="en-US" sz="3600" dirty="0" smtClean="0">
                <a:latin typeface="黑体" pitchFamily="49" charset="-122"/>
                <a:ea typeface="黑体" pitchFamily="49" charset="-122"/>
              </a:rPr>
              <a:t>期间，上级党的组织认为有必要时，可以调动或者指派下级党组织的</a:t>
            </a:r>
            <a:r>
              <a:rPr lang="zh-CN" altLang="en-US" sz="3600" dirty="0" smtClean="0">
                <a:solidFill>
                  <a:srgbClr val="FF0000"/>
                </a:solidFill>
                <a:latin typeface="楷体" pitchFamily="49" charset="-122"/>
                <a:ea typeface="楷体" pitchFamily="49" charset="-122"/>
              </a:rPr>
              <a:t>负责</a:t>
            </a:r>
            <a:r>
              <a:rPr lang="zh-CN" altLang="en-US" sz="3600" dirty="0" smtClean="0">
                <a:latin typeface="黑体" pitchFamily="49" charset="-122"/>
                <a:ea typeface="黑体" pitchFamily="49" charset="-122"/>
              </a:rPr>
              <a:t>人。</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38</a:t>
            </a:fld>
            <a:endParaRPr lang="zh-CN" altLang="en-US"/>
          </a:p>
        </p:txBody>
      </p:sp>
      <p:sp>
        <p:nvSpPr>
          <p:cNvPr id="4" name="矩形 3"/>
          <p:cNvSpPr/>
          <p:nvPr/>
        </p:nvSpPr>
        <p:spPr>
          <a:xfrm>
            <a:off x="7143768" y="150017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140674" y="5385020"/>
            <a:ext cx="98768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2115914" y="384288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 1"/>
          <p:cNvSpPr>
            <a:spLocks noGrp="1"/>
          </p:cNvSpPr>
          <p:nvPr>
            <p:ph type="ctrTitle"/>
          </p:nvPr>
        </p:nvSpPr>
        <p:spPr>
          <a:xfrm>
            <a:off x="614362" y="357166"/>
            <a:ext cx="8243918" cy="485778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党的中央和</a:t>
            </a:r>
            <a:r>
              <a:rPr lang="zh-CN" altLang="en-US" sz="3600" dirty="0" smtClean="0">
                <a:solidFill>
                  <a:srgbClr val="FF0000"/>
                </a:solidFill>
                <a:latin typeface="楷体" pitchFamily="49" charset="-122"/>
                <a:ea typeface="楷体" pitchFamily="49" charset="-122"/>
              </a:rPr>
              <a:t>地方</a:t>
            </a:r>
            <a:r>
              <a:rPr lang="zh-CN" altLang="en-US" sz="3600" dirty="0" smtClean="0">
                <a:latin typeface="黑体" pitchFamily="49" charset="-122"/>
                <a:ea typeface="黑体" pitchFamily="49" charset="-122"/>
              </a:rPr>
              <a:t>各级委员会可以派出代表机关。</a:t>
            </a:r>
            <a:br>
              <a:rPr lang="zh-CN" altLang="en-US" sz="3600" dirty="0" smtClean="0">
                <a:latin typeface="黑体" pitchFamily="49" charset="-122"/>
                <a:ea typeface="黑体" pitchFamily="49" charset="-122"/>
              </a:rPr>
            </a:br>
            <a:r>
              <a:rPr lang="zh-CN" altLang="en-US" sz="3600" dirty="0" smtClean="0">
                <a:latin typeface="黑体" pitchFamily="49" charset="-122"/>
                <a:ea typeface="黑体" pitchFamily="49" charset="-122"/>
              </a:rPr>
              <a:t>　　党的中央和省、</a:t>
            </a:r>
            <a:r>
              <a:rPr lang="zh-CN" altLang="en-US" sz="3600" dirty="0" smtClean="0">
                <a:solidFill>
                  <a:srgbClr val="FF0000"/>
                </a:solidFill>
                <a:latin typeface="楷体" pitchFamily="49" charset="-122"/>
                <a:ea typeface="楷体" pitchFamily="49" charset="-122"/>
              </a:rPr>
              <a:t>自治区</a:t>
            </a:r>
            <a:r>
              <a:rPr lang="zh-CN" altLang="en-US" sz="3600" dirty="0" smtClean="0">
                <a:latin typeface="黑体" pitchFamily="49" charset="-122"/>
                <a:ea typeface="黑体" pitchFamily="49" charset="-122"/>
              </a:rPr>
              <a:t>、直辖市委员会实行</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巡视制度</a:t>
            </a:r>
            <a:r>
              <a:rPr lang="zh-CN" altLang="en-US" sz="3600" dirty="0" smtClean="0">
                <a:latin typeface="黑体" pitchFamily="49" charset="-122"/>
                <a:ea typeface="黑体" pitchFamily="49" charset="-122"/>
              </a:rPr>
              <a:t>。</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39</a:t>
            </a:fld>
            <a:endParaRPr lang="zh-CN" altLang="en-US"/>
          </a:p>
        </p:txBody>
      </p:sp>
      <p:sp>
        <p:nvSpPr>
          <p:cNvPr id="4" name="TextBox 3"/>
          <p:cNvSpPr txBox="1"/>
          <p:nvPr/>
        </p:nvSpPr>
        <p:spPr>
          <a:xfrm>
            <a:off x="1643042" y="5072074"/>
            <a:ext cx="7007046" cy="523220"/>
          </a:xfrm>
          <a:prstGeom prst="rect">
            <a:avLst/>
          </a:prstGeom>
          <a:noFill/>
        </p:spPr>
        <p:txBody>
          <a:bodyPr wrap="none" rtlCol="0">
            <a:spAutoFit/>
          </a:bodyPr>
          <a:lstStyle/>
          <a:p>
            <a:r>
              <a:rPr lang="zh-CN" altLang="en-US" sz="2800" dirty="0" smtClean="0">
                <a:solidFill>
                  <a:srgbClr val="0000CC"/>
                </a:solidFill>
                <a:latin typeface="隶书" pitchFamily="49" charset="-122"/>
                <a:ea typeface="隶书" pitchFamily="49" charset="-122"/>
              </a:rPr>
              <a:t>这些党组织可以组织对下级党组织的巡视。</a:t>
            </a:r>
            <a:endParaRPr lang="zh-CN" altLang="en-US" sz="2800" dirty="0">
              <a:solidFill>
                <a:srgbClr val="0000CC"/>
              </a:solidFill>
              <a:latin typeface="隶书" pitchFamily="49" charset="-122"/>
              <a:ea typeface="隶书" pitchFamily="49" charset="-122"/>
            </a:endParaRPr>
          </a:p>
        </p:txBody>
      </p:sp>
      <p:sp>
        <p:nvSpPr>
          <p:cNvPr id="5" name="矩形 4"/>
          <p:cNvSpPr/>
          <p:nvPr/>
        </p:nvSpPr>
        <p:spPr>
          <a:xfrm>
            <a:off x="3941504" y="135729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857752" y="2857496"/>
            <a:ext cx="135732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灯片编号占位符 13"/>
          <p:cNvSpPr>
            <a:spLocks noGrp="1"/>
          </p:cNvSpPr>
          <p:nvPr>
            <p:ph type="sldNum" sz="quarter" idx="12"/>
          </p:nvPr>
        </p:nvSpPr>
        <p:spPr/>
        <p:txBody>
          <a:bodyPr/>
          <a:lstStyle/>
          <a:p>
            <a:fld id="{0C913308-F349-4B6D-A68A-DD1791B4A57B}" type="slidenum">
              <a:rPr lang="zh-CN" altLang="en-US" smtClean="0"/>
              <a:pPr/>
              <a:t>4</a:t>
            </a:fld>
            <a:endParaRPr lang="zh-CN" altLang="en-US"/>
          </a:p>
        </p:txBody>
      </p:sp>
      <p:sp>
        <p:nvSpPr>
          <p:cNvPr id="5" name="标题 4"/>
          <p:cNvSpPr>
            <a:spLocks noGrp="1"/>
          </p:cNvSpPr>
          <p:nvPr>
            <p:ph type="ctrTitle"/>
          </p:nvPr>
        </p:nvSpPr>
        <p:spPr>
          <a:xfrm>
            <a:off x="685800" y="2500306"/>
            <a:ext cx="7772400" cy="1470025"/>
          </a:xfrm>
        </p:spPr>
        <p:txBody>
          <a:bodyPr/>
          <a:lstStyle/>
          <a:p>
            <a:r>
              <a:rPr lang="zh-CN" altLang="en-US" dirty="0" smtClean="0">
                <a:latin typeface="黑体" pitchFamily="49" charset="-122"/>
                <a:ea typeface="黑体" pitchFamily="49" charset="-122"/>
              </a:rPr>
              <a:t>第一章　党　员</a:t>
            </a:r>
            <a:endParaRPr lang="zh-CN" altLang="en-US" dirty="0"/>
          </a:p>
        </p:txBody>
      </p:sp>
      <p:pic>
        <p:nvPicPr>
          <p:cNvPr id="6" name="Picture 2" descr="C:\Users\lenovo\Desktop\两学一做\党章\5698746_123803031000_2 - 副本.jpg"/>
          <p:cNvPicPr>
            <a:picLocks noChangeAspect="1" noChangeArrowheads="1"/>
          </p:cNvPicPr>
          <p:nvPr/>
        </p:nvPicPr>
        <p:blipFill>
          <a:blip r:embed="rId2"/>
          <a:srcRect/>
          <a:stretch>
            <a:fillRect/>
          </a:stretch>
        </p:blipFill>
        <p:spPr bwMode="auto">
          <a:xfrm>
            <a:off x="214282" y="214290"/>
            <a:ext cx="1998087" cy="1214422"/>
          </a:xfrm>
          <a:prstGeom prst="rect">
            <a:avLst/>
          </a:prstGeom>
          <a:noFill/>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4362" y="357166"/>
            <a:ext cx="8243918" cy="592935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第十四条　党的各级领导机关，对同下级组织有关的重要问题作出决定时，在通常情况下，要征求</a:t>
            </a:r>
            <a:r>
              <a:rPr lang="zh-CN" altLang="en-US" sz="3600" dirty="0" smtClean="0">
                <a:solidFill>
                  <a:srgbClr val="FF0000"/>
                </a:solidFill>
                <a:latin typeface="楷体" pitchFamily="49" charset="-122"/>
                <a:ea typeface="楷体" pitchFamily="49" charset="-122"/>
              </a:rPr>
              <a:t>下级组织</a:t>
            </a:r>
            <a:r>
              <a:rPr lang="zh-CN" altLang="en-US" sz="3600" dirty="0" smtClean="0">
                <a:latin typeface="黑体" pitchFamily="49" charset="-122"/>
                <a:ea typeface="黑体" pitchFamily="49" charset="-122"/>
              </a:rPr>
              <a:t>的意见。要保证</a:t>
            </a:r>
            <a:r>
              <a:rPr lang="zh-CN" altLang="en-US" sz="3600" dirty="0" smtClean="0">
                <a:solidFill>
                  <a:srgbClr val="FF0000"/>
                </a:solidFill>
                <a:latin typeface="楷体" pitchFamily="49" charset="-122"/>
                <a:ea typeface="楷体" pitchFamily="49" charset="-122"/>
              </a:rPr>
              <a:t>下级组织</a:t>
            </a:r>
            <a:r>
              <a:rPr lang="zh-CN" altLang="en-US" sz="3600" dirty="0" smtClean="0">
                <a:latin typeface="黑体" pitchFamily="49" charset="-122"/>
                <a:ea typeface="黑体" pitchFamily="49" charset="-122"/>
              </a:rPr>
              <a:t>能够正常行使他们的职权。凡属应由下级组织处理的问题，如无特殊情况，</a:t>
            </a:r>
            <a:r>
              <a:rPr lang="zh-CN" altLang="en-US" sz="3600" dirty="0" smtClean="0">
                <a:solidFill>
                  <a:srgbClr val="FF0000"/>
                </a:solidFill>
                <a:latin typeface="楷体" pitchFamily="49" charset="-122"/>
                <a:ea typeface="楷体" pitchFamily="49" charset="-122"/>
              </a:rPr>
              <a:t>上级</a:t>
            </a:r>
            <a:r>
              <a:rPr lang="zh-CN" altLang="en-US" sz="3600" dirty="0" smtClean="0">
                <a:latin typeface="黑体" pitchFamily="49" charset="-122"/>
                <a:ea typeface="黑体" pitchFamily="49" charset="-122"/>
              </a:rPr>
              <a:t>领导机关不要干预。</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40</a:t>
            </a:fld>
            <a:endParaRPr lang="zh-CN" altLang="en-US" dirty="0"/>
          </a:p>
        </p:txBody>
      </p:sp>
      <p:sp>
        <p:nvSpPr>
          <p:cNvPr id="4" name="矩形 3"/>
          <p:cNvSpPr/>
          <p:nvPr/>
        </p:nvSpPr>
        <p:spPr>
          <a:xfrm>
            <a:off x="5267028" y="2571744"/>
            <a:ext cx="184494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2115914" y="3357562"/>
            <a:ext cx="184494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3517480" y="492919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4362" y="357166"/>
            <a:ext cx="8243918" cy="5929354"/>
          </a:xfrm>
        </p:spPr>
        <p:txBody>
          <a:bodyPr vert="horz" lIns="91440" tIns="45720" rIns="91440" bIns="45720" rtlCol="0" anchor="ctr">
            <a:noAutofit/>
          </a:bodyPr>
          <a:lstStyle/>
          <a:p>
            <a:pPr algn="l">
              <a:lnSpc>
                <a:spcPct val="135000"/>
              </a:lnSpc>
            </a:pPr>
            <a:r>
              <a:rPr lang="zh-CN" altLang="en-US" sz="3600" dirty="0" smtClean="0">
                <a:latin typeface="黑体" pitchFamily="49" charset="-122"/>
                <a:ea typeface="黑体" pitchFamily="49" charset="-122"/>
              </a:rPr>
              <a:t>    第十五条　有关全国性的重大政策问题，只有</a:t>
            </a:r>
            <a:r>
              <a:rPr lang="zh-CN" altLang="en-US" sz="3600" dirty="0" smtClean="0">
                <a:solidFill>
                  <a:srgbClr val="FF0000"/>
                </a:solidFill>
                <a:latin typeface="楷体" pitchFamily="49" charset="-122"/>
                <a:ea typeface="楷体" pitchFamily="49" charset="-122"/>
              </a:rPr>
              <a:t>党中央</a:t>
            </a:r>
            <a:r>
              <a:rPr lang="zh-CN" altLang="en-US" sz="3600" dirty="0" smtClean="0">
                <a:latin typeface="黑体" pitchFamily="49" charset="-122"/>
                <a:ea typeface="黑体" pitchFamily="49" charset="-122"/>
              </a:rPr>
              <a:t>有权作出决定，各部门、各地方的党组织可以向中央提出建议，但不得</a:t>
            </a:r>
            <a:r>
              <a:rPr lang="zh-CN" altLang="en-US" sz="3600" dirty="0" smtClean="0">
                <a:solidFill>
                  <a:srgbClr val="FF0000"/>
                </a:solidFill>
                <a:latin typeface="楷体" pitchFamily="49" charset="-122"/>
                <a:ea typeface="楷体" pitchFamily="49" charset="-122"/>
              </a:rPr>
              <a:t>擅自</a:t>
            </a:r>
            <a:r>
              <a:rPr lang="zh-CN" altLang="en-US" sz="3600" dirty="0" smtClean="0">
                <a:latin typeface="黑体" pitchFamily="49" charset="-122"/>
                <a:ea typeface="黑体" pitchFamily="49" charset="-122"/>
              </a:rPr>
              <a:t>作出决定和对外发表主张。</a:t>
            </a:r>
            <a:r>
              <a:rPr lang="en-US" altLang="zh-CN" sz="3600" dirty="0" smtClean="0">
                <a:latin typeface="黑体" pitchFamily="49" charset="-122"/>
                <a:ea typeface="黑体" pitchFamily="49" charset="-122"/>
              </a:rPr>
              <a:t/>
            </a:r>
            <a:br>
              <a:rPr lang="en-US" altLang="zh-CN" sz="3600" dirty="0" smtClean="0">
                <a:latin typeface="黑体" pitchFamily="49" charset="-122"/>
                <a:ea typeface="黑体" pitchFamily="49" charset="-122"/>
              </a:rPr>
            </a:br>
            <a:r>
              <a:rPr lang="en-US" altLang="zh-CN" sz="3600" dirty="0" smtClean="0">
                <a:latin typeface="黑体" pitchFamily="49" charset="-122"/>
                <a:ea typeface="黑体" pitchFamily="49" charset="-122"/>
              </a:rPr>
              <a:t>    </a:t>
            </a:r>
            <a:r>
              <a:rPr lang="zh-CN" altLang="en-US" sz="3600" dirty="0" smtClean="0">
                <a:latin typeface="黑体" pitchFamily="49" charset="-122"/>
                <a:ea typeface="黑体" pitchFamily="49" charset="-122"/>
              </a:rPr>
              <a:t>党的下级组织必须坚决执行</a:t>
            </a:r>
            <a:r>
              <a:rPr lang="zh-CN" altLang="en-US" sz="3600" dirty="0" smtClean="0">
                <a:solidFill>
                  <a:srgbClr val="FF0000"/>
                </a:solidFill>
                <a:latin typeface="楷体" pitchFamily="49" charset="-122"/>
                <a:ea typeface="楷体" pitchFamily="49" charset="-122"/>
              </a:rPr>
              <a:t>上级</a:t>
            </a:r>
            <a:r>
              <a:rPr lang="zh-CN" altLang="en-US" sz="3600" dirty="0" smtClean="0">
                <a:latin typeface="黑体" pitchFamily="49" charset="-122"/>
                <a:ea typeface="黑体" pitchFamily="49" charset="-122"/>
              </a:rPr>
              <a:t>组织的决定。下级组织如果认为</a:t>
            </a:r>
            <a:r>
              <a:rPr lang="zh-CN" altLang="en-US" sz="3600" dirty="0" smtClean="0">
                <a:solidFill>
                  <a:srgbClr val="FF0000"/>
                </a:solidFill>
                <a:latin typeface="楷体" pitchFamily="49" charset="-122"/>
                <a:ea typeface="楷体" pitchFamily="49" charset="-122"/>
              </a:rPr>
              <a:t>上级</a:t>
            </a:r>
            <a:r>
              <a:rPr lang="zh-CN" altLang="en-US" sz="3600" dirty="0" smtClean="0">
                <a:latin typeface="黑体" pitchFamily="49" charset="-122"/>
                <a:ea typeface="黑体" pitchFamily="49" charset="-122"/>
              </a:rPr>
              <a:t>组织的决定不符合本地区、本部门的实际情</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41</a:t>
            </a:fld>
            <a:endParaRPr lang="zh-CN" altLang="en-US"/>
          </a:p>
        </p:txBody>
      </p:sp>
      <p:sp>
        <p:nvSpPr>
          <p:cNvPr id="4" name="矩形 3"/>
          <p:cNvSpPr/>
          <p:nvPr/>
        </p:nvSpPr>
        <p:spPr>
          <a:xfrm>
            <a:off x="3042306" y="1170178"/>
            <a:ext cx="135732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040004" y="268512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143768" y="414338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6687946" y="487250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4362" y="428604"/>
            <a:ext cx="8243918" cy="592935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况，可以请求改变；如果上级组织坚持原决定，下级组织必须</a:t>
            </a:r>
            <a:r>
              <a:rPr lang="zh-CN" altLang="en-US" sz="3600" dirty="0" smtClean="0">
                <a:solidFill>
                  <a:srgbClr val="FF0000"/>
                </a:solidFill>
                <a:latin typeface="楷体" pitchFamily="49" charset="-122"/>
                <a:ea typeface="楷体" pitchFamily="49" charset="-122"/>
              </a:rPr>
              <a:t>执行</a:t>
            </a:r>
            <a:r>
              <a:rPr lang="zh-CN" altLang="en-US" sz="3600" dirty="0" smtClean="0">
                <a:latin typeface="黑体" pitchFamily="49" charset="-122"/>
                <a:ea typeface="黑体" pitchFamily="49" charset="-122"/>
              </a:rPr>
              <a:t>，并不得</a:t>
            </a:r>
            <a:r>
              <a:rPr lang="zh-CN" altLang="en-US" sz="3600" dirty="0" smtClean="0">
                <a:solidFill>
                  <a:srgbClr val="FF0000"/>
                </a:solidFill>
                <a:latin typeface="楷体" pitchFamily="49" charset="-122"/>
                <a:ea typeface="楷体" pitchFamily="49" charset="-122"/>
              </a:rPr>
              <a:t>公开</a:t>
            </a:r>
            <a:r>
              <a:rPr lang="zh-CN" altLang="en-US" sz="3600" dirty="0" smtClean="0">
                <a:latin typeface="黑体" pitchFamily="49" charset="-122"/>
                <a:ea typeface="黑体" pitchFamily="49" charset="-122"/>
              </a:rPr>
              <a:t>发表不同意见，但有权向</a:t>
            </a:r>
            <a:r>
              <a:rPr lang="zh-CN" altLang="en-US" sz="3600" dirty="0" smtClean="0">
                <a:solidFill>
                  <a:srgbClr val="FF0000"/>
                </a:solidFill>
                <a:latin typeface="楷体" pitchFamily="49" charset="-122"/>
                <a:ea typeface="楷体" pitchFamily="49" charset="-122"/>
              </a:rPr>
              <a:t>再</a:t>
            </a:r>
            <a:r>
              <a:rPr lang="zh-CN" altLang="en-US" sz="3600" dirty="0" smtClean="0">
                <a:latin typeface="黑体" pitchFamily="49" charset="-122"/>
                <a:ea typeface="黑体" pitchFamily="49" charset="-122"/>
              </a:rPr>
              <a:t>上一级组织报告。</a:t>
            </a:r>
            <a:br>
              <a:rPr lang="zh-CN" altLang="en-US" sz="3600" dirty="0" smtClean="0">
                <a:latin typeface="黑体" pitchFamily="49" charset="-122"/>
                <a:ea typeface="黑体" pitchFamily="49" charset="-122"/>
              </a:rPr>
            </a:br>
            <a:r>
              <a:rPr lang="zh-CN" altLang="en-US" sz="3600" dirty="0" smtClean="0">
                <a:latin typeface="黑体" pitchFamily="49" charset="-122"/>
                <a:ea typeface="黑体" pitchFamily="49" charset="-122"/>
              </a:rPr>
              <a:t>　　党的各级组织的报刊和其他宣传工具，必须宣传党的路线、</a:t>
            </a:r>
            <a:r>
              <a:rPr lang="zh-CN" altLang="en-US" sz="3600" dirty="0" smtClean="0">
                <a:solidFill>
                  <a:srgbClr val="FF0000"/>
                </a:solidFill>
                <a:latin typeface="楷体" pitchFamily="49" charset="-122"/>
                <a:ea typeface="楷体" pitchFamily="49" charset="-122"/>
              </a:rPr>
              <a:t>方针</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政策</a:t>
            </a:r>
            <a:r>
              <a:rPr lang="zh-CN" altLang="en-US" sz="3600" dirty="0" smtClean="0">
                <a:latin typeface="黑体" pitchFamily="49" charset="-122"/>
                <a:ea typeface="黑体" pitchFamily="49" charset="-122"/>
              </a:rPr>
              <a:t>和决议。</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42</a:t>
            </a:fld>
            <a:endParaRPr lang="zh-CN" altLang="en-US"/>
          </a:p>
        </p:txBody>
      </p:sp>
      <p:sp>
        <p:nvSpPr>
          <p:cNvPr id="4" name="矩形 3"/>
          <p:cNvSpPr/>
          <p:nvPr/>
        </p:nvSpPr>
        <p:spPr>
          <a:xfrm>
            <a:off x="5313574" y="160110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8057714" y="1598806"/>
            <a:ext cx="52959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642910" y="2357430"/>
            <a:ext cx="50006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6242268" y="2386926"/>
            <a:ext cx="43093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5715008" y="4643446"/>
            <a:ext cx="98538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7000892" y="4670640"/>
            <a:ext cx="104437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par>
                                <p:cTn id="13" presetID="22" presetClass="exit" presetSubtype="8" fill="hold" grpId="0" nodeType="withEffect">
                                  <p:stCondLst>
                                    <p:cond delay="0"/>
                                  </p:stCondLst>
                                  <p:childTnLst>
                                    <p:animEffect transition="out" filter="wipe(left)">
                                      <p:cBhvr>
                                        <p:cTn id="14" dur="500"/>
                                        <p:tgtEl>
                                          <p:spTgt spid="8"/>
                                        </p:tgtEl>
                                      </p:cBhvr>
                                    </p:animEffect>
                                    <p:set>
                                      <p:cBhvr>
                                        <p:cTn id="15" dur="1" fill="hold">
                                          <p:stCondLst>
                                            <p:cond delay="499"/>
                                          </p:stCondLst>
                                        </p:cTn>
                                        <p:tgtEl>
                                          <p:spTgt spid="8"/>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9"/>
                                        </p:tgtEl>
                                      </p:cBhvr>
                                    </p:animEffect>
                                    <p:set>
                                      <p:cBhvr>
                                        <p:cTn id="20" dur="1" fill="hold">
                                          <p:stCondLst>
                                            <p:cond delay="499"/>
                                          </p:stCondLst>
                                        </p:cTn>
                                        <p:tgtEl>
                                          <p:spTgt spid="9"/>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10"/>
                                        </p:tgtEl>
                                      </p:cBhvr>
                                    </p:animEffect>
                                    <p:set>
                                      <p:cBhvr>
                                        <p:cTn id="25" dur="1" fill="hold">
                                          <p:stCondLst>
                                            <p:cond delay="499"/>
                                          </p:stCondLst>
                                        </p:cTn>
                                        <p:tgtEl>
                                          <p:spTgt spid="10"/>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11"/>
                                        </p:tgtEl>
                                      </p:cBhvr>
                                    </p:animEffect>
                                    <p:set>
                                      <p:cBhvr>
                                        <p:cTn id="30"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8" grpId="0" animBg="1"/>
      <p:bldP spid="9" grpId="0" animBg="1"/>
      <p:bldP spid="10" grpId="0" animBg="1"/>
      <p:bldP spid="11"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4362" y="357166"/>
            <a:ext cx="8243918" cy="592935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第十六条　党组织讨论决定问题，必须执行</a:t>
            </a:r>
            <a:r>
              <a:rPr lang="zh-CN" altLang="en-US" sz="3600" dirty="0" smtClean="0">
                <a:solidFill>
                  <a:srgbClr val="FF0000"/>
                </a:solidFill>
                <a:latin typeface="楷体" pitchFamily="49" charset="-122"/>
                <a:ea typeface="楷体" pitchFamily="49" charset="-122"/>
              </a:rPr>
              <a:t>少数</a:t>
            </a:r>
            <a:r>
              <a:rPr lang="zh-CN" altLang="en-US" sz="3600" dirty="0" smtClean="0">
                <a:latin typeface="黑体" pitchFamily="49" charset="-122"/>
                <a:ea typeface="黑体" pitchFamily="49" charset="-122"/>
              </a:rPr>
              <a:t>服从</a:t>
            </a:r>
            <a:r>
              <a:rPr lang="zh-CN" altLang="en-US" sz="3600" dirty="0" smtClean="0">
                <a:solidFill>
                  <a:srgbClr val="FF0000"/>
                </a:solidFill>
                <a:latin typeface="楷体" pitchFamily="49" charset="-122"/>
                <a:ea typeface="楷体" pitchFamily="49" charset="-122"/>
              </a:rPr>
              <a:t>多数</a:t>
            </a:r>
            <a:r>
              <a:rPr lang="zh-CN" altLang="en-US" sz="3600" dirty="0" smtClean="0">
                <a:latin typeface="黑体" pitchFamily="49" charset="-122"/>
                <a:ea typeface="黑体" pitchFamily="49" charset="-122"/>
              </a:rPr>
              <a:t>的原则。决定重要问题，要进行</a:t>
            </a:r>
            <a:r>
              <a:rPr lang="zh-CN" altLang="en-US" sz="3600" dirty="0" smtClean="0">
                <a:solidFill>
                  <a:srgbClr val="FF0000"/>
                </a:solidFill>
                <a:latin typeface="楷体" pitchFamily="49" charset="-122"/>
                <a:ea typeface="楷体" pitchFamily="49" charset="-122"/>
              </a:rPr>
              <a:t>表决</a:t>
            </a:r>
            <a:r>
              <a:rPr lang="zh-CN" altLang="en-US" sz="3600" dirty="0" smtClean="0">
                <a:latin typeface="黑体" pitchFamily="49" charset="-122"/>
                <a:ea typeface="黑体" pitchFamily="49" charset="-122"/>
              </a:rPr>
              <a:t>。对于少数人的不同意见，应当认真考虑。如对重要问题发生争论，双方人数</a:t>
            </a:r>
            <a:r>
              <a:rPr lang="zh-CN" altLang="en-US" sz="3600" dirty="0" smtClean="0">
                <a:solidFill>
                  <a:srgbClr val="FF0000"/>
                </a:solidFill>
                <a:latin typeface="楷体" pitchFamily="49" charset="-122"/>
                <a:ea typeface="楷体" pitchFamily="49" charset="-122"/>
              </a:rPr>
              <a:t>接近</a:t>
            </a:r>
            <a:r>
              <a:rPr lang="zh-CN" altLang="en-US" sz="3600" dirty="0" smtClean="0">
                <a:latin typeface="黑体" pitchFamily="49" charset="-122"/>
                <a:ea typeface="黑体" pitchFamily="49" charset="-122"/>
              </a:rPr>
              <a:t>，除了在紧急情况下必须按多数意见执行外，应当暂缓作出决定，进一步调查研究，交换意</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43</a:t>
            </a:fld>
            <a:endParaRPr lang="zh-CN" altLang="en-US"/>
          </a:p>
        </p:txBody>
      </p:sp>
      <p:sp>
        <p:nvSpPr>
          <p:cNvPr id="4" name="矩形 3"/>
          <p:cNvSpPr/>
          <p:nvPr/>
        </p:nvSpPr>
        <p:spPr>
          <a:xfrm>
            <a:off x="2601232" y="1512620"/>
            <a:ext cx="85725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985748" y="228599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857752" y="384288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4443872" y="1527368"/>
            <a:ext cx="85725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4362" y="357166"/>
            <a:ext cx="8243918" cy="592935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见，下次再表决；在特殊情况下，也可将争论情况向</a:t>
            </a:r>
            <a:r>
              <a:rPr lang="zh-CN" altLang="en-US" sz="3600" dirty="0" smtClean="0">
                <a:solidFill>
                  <a:srgbClr val="FF0000"/>
                </a:solidFill>
                <a:latin typeface="楷体" pitchFamily="49" charset="-122"/>
                <a:ea typeface="楷体" pitchFamily="49" charset="-122"/>
              </a:rPr>
              <a:t>上级</a:t>
            </a:r>
            <a:r>
              <a:rPr lang="zh-CN" altLang="en-US" sz="3600" dirty="0" smtClean="0">
                <a:latin typeface="黑体" pitchFamily="49" charset="-122"/>
                <a:ea typeface="黑体" pitchFamily="49" charset="-122"/>
              </a:rPr>
              <a:t>组织报告，请求裁决。</a:t>
            </a:r>
            <a:br>
              <a:rPr lang="zh-CN" altLang="en-US" sz="3600" dirty="0" smtClean="0">
                <a:latin typeface="黑体" pitchFamily="49" charset="-122"/>
                <a:ea typeface="黑体" pitchFamily="49" charset="-122"/>
              </a:rPr>
            </a:br>
            <a:r>
              <a:rPr lang="zh-CN" altLang="en-US" sz="3600" dirty="0" smtClean="0">
                <a:latin typeface="黑体" pitchFamily="49" charset="-122"/>
                <a:ea typeface="黑体" pitchFamily="49" charset="-122"/>
              </a:rPr>
              <a:t>　　党员个人代表党组织发表重要主张，如果超出党组织已有决定的范围，必须提交所在的</a:t>
            </a:r>
            <a:r>
              <a:rPr lang="zh-CN" altLang="en-US" sz="3600" dirty="0" smtClean="0">
                <a:solidFill>
                  <a:srgbClr val="FF0000"/>
                </a:solidFill>
                <a:latin typeface="楷体" pitchFamily="49" charset="-122"/>
                <a:ea typeface="楷体" pitchFamily="49" charset="-122"/>
              </a:rPr>
              <a:t>党组织</a:t>
            </a:r>
            <a:r>
              <a:rPr lang="zh-CN" altLang="en-US" sz="3600" dirty="0" smtClean="0">
                <a:latin typeface="黑体" pitchFamily="49" charset="-122"/>
                <a:ea typeface="黑体" pitchFamily="49" charset="-122"/>
              </a:rPr>
              <a:t>讨论决定，或向</a:t>
            </a:r>
            <a:r>
              <a:rPr lang="zh-CN" altLang="en-US" sz="3600" dirty="0" smtClean="0">
                <a:solidFill>
                  <a:srgbClr val="FF0000"/>
                </a:solidFill>
                <a:latin typeface="楷体" pitchFamily="49" charset="-122"/>
                <a:ea typeface="楷体" pitchFamily="49" charset="-122"/>
              </a:rPr>
              <a:t>上级</a:t>
            </a:r>
            <a:r>
              <a:rPr lang="zh-CN" altLang="en-US" sz="3600" dirty="0" smtClean="0">
                <a:latin typeface="黑体" pitchFamily="49" charset="-122"/>
                <a:ea typeface="黑体" pitchFamily="49" charset="-122"/>
              </a:rPr>
              <a:t>党组织请示。任何党员不论</a:t>
            </a:r>
            <a:r>
              <a:rPr lang="zh-CN" altLang="en-US" sz="3600" dirty="0" smtClean="0">
                <a:solidFill>
                  <a:srgbClr val="FF0000"/>
                </a:solidFill>
                <a:latin typeface="楷体" pitchFamily="49" charset="-122"/>
                <a:ea typeface="楷体" pitchFamily="49" charset="-122"/>
              </a:rPr>
              <a:t>职务</a:t>
            </a:r>
            <a:r>
              <a:rPr lang="zh-CN" altLang="en-US" sz="3600" dirty="0" smtClean="0">
                <a:latin typeface="黑体" pitchFamily="49" charset="-122"/>
                <a:ea typeface="黑体" pitchFamily="49" charset="-122"/>
              </a:rPr>
              <a:t>高低，都不能个人决定重大问题；如遇紧急情</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44</a:t>
            </a:fld>
            <a:endParaRPr lang="zh-CN" altLang="en-US"/>
          </a:p>
        </p:txBody>
      </p:sp>
      <p:sp>
        <p:nvSpPr>
          <p:cNvPr id="4" name="矩形 3"/>
          <p:cNvSpPr/>
          <p:nvPr/>
        </p:nvSpPr>
        <p:spPr>
          <a:xfrm>
            <a:off x="3027558" y="3842880"/>
            <a:ext cx="135732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7601892" y="382813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215074" y="4586756"/>
            <a:ext cx="9180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443740" y="150017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4362" y="357166"/>
            <a:ext cx="8243918" cy="592935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况，必须由</a:t>
            </a:r>
            <a:r>
              <a:rPr lang="zh-CN" altLang="en-US" sz="3600" dirty="0" smtClean="0">
                <a:solidFill>
                  <a:srgbClr val="FF0000"/>
                </a:solidFill>
                <a:latin typeface="楷体" pitchFamily="49" charset="-122"/>
                <a:ea typeface="楷体" pitchFamily="49" charset="-122"/>
              </a:rPr>
              <a:t>个人</a:t>
            </a:r>
            <a:r>
              <a:rPr lang="zh-CN" altLang="en-US" sz="3600" dirty="0" smtClean="0">
                <a:latin typeface="黑体" pitchFamily="49" charset="-122"/>
                <a:ea typeface="黑体" pitchFamily="49" charset="-122"/>
              </a:rPr>
              <a:t>作出决定时，事后要迅速向</a:t>
            </a:r>
            <a:r>
              <a:rPr lang="zh-CN" altLang="en-US" sz="3600" dirty="0" smtClean="0">
                <a:solidFill>
                  <a:srgbClr val="FF0000"/>
                </a:solidFill>
                <a:latin typeface="楷体" pitchFamily="49" charset="-122"/>
                <a:ea typeface="楷体" pitchFamily="49" charset="-122"/>
              </a:rPr>
              <a:t>党组织</a:t>
            </a:r>
            <a:r>
              <a:rPr lang="zh-CN" altLang="en-US" sz="3600" dirty="0" smtClean="0">
                <a:latin typeface="黑体" pitchFamily="49" charset="-122"/>
                <a:ea typeface="黑体" pitchFamily="49" charset="-122"/>
              </a:rPr>
              <a:t>报告。不允许任何领导人实行个人专断和把个人</a:t>
            </a:r>
            <a:r>
              <a:rPr lang="zh-CN" altLang="en-US" sz="3600" dirty="0" smtClean="0">
                <a:solidFill>
                  <a:srgbClr val="FF0000"/>
                </a:solidFill>
                <a:latin typeface="楷体" pitchFamily="49" charset="-122"/>
                <a:ea typeface="楷体" pitchFamily="49" charset="-122"/>
              </a:rPr>
              <a:t>凌驾</a:t>
            </a:r>
            <a:r>
              <a:rPr lang="zh-CN" altLang="en-US" sz="3600" dirty="0" smtClean="0">
                <a:latin typeface="黑体" pitchFamily="49" charset="-122"/>
                <a:ea typeface="黑体" pitchFamily="49" charset="-122"/>
              </a:rPr>
              <a:t>于组织之上。</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45</a:t>
            </a:fld>
            <a:endParaRPr lang="zh-CN" altLang="en-US"/>
          </a:p>
        </p:txBody>
      </p:sp>
      <p:sp>
        <p:nvSpPr>
          <p:cNvPr id="4" name="矩形 3"/>
          <p:cNvSpPr/>
          <p:nvPr/>
        </p:nvSpPr>
        <p:spPr>
          <a:xfrm>
            <a:off x="3044608" y="230074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643042" y="3071810"/>
            <a:ext cx="135732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872500" y="382813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4362" y="357166"/>
            <a:ext cx="8243918" cy="592935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第十七条　党的中央、地方和基层组织，都必须重视党的建设，经常讨论和检查党的宣传工作、</a:t>
            </a:r>
            <a:r>
              <a:rPr lang="zh-CN" altLang="en-US" sz="3600" dirty="0" smtClean="0">
                <a:solidFill>
                  <a:srgbClr val="FF0000"/>
                </a:solidFill>
                <a:latin typeface="楷体" pitchFamily="49" charset="-122"/>
                <a:ea typeface="楷体" pitchFamily="49" charset="-122"/>
              </a:rPr>
              <a:t>教育</a:t>
            </a:r>
            <a:r>
              <a:rPr lang="zh-CN" altLang="en-US" sz="3600" dirty="0" smtClean="0">
                <a:latin typeface="黑体" pitchFamily="49" charset="-122"/>
                <a:ea typeface="黑体" pitchFamily="49" charset="-122"/>
              </a:rPr>
              <a:t>工作、组织工作、</a:t>
            </a:r>
            <a:r>
              <a:rPr lang="zh-CN" altLang="en-US" sz="3600" dirty="0" smtClean="0">
                <a:solidFill>
                  <a:srgbClr val="FF0000"/>
                </a:solidFill>
                <a:latin typeface="楷体" pitchFamily="49" charset="-122"/>
                <a:ea typeface="楷体" pitchFamily="49" charset="-122"/>
              </a:rPr>
              <a:t>纪律检查</a:t>
            </a:r>
            <a:r>
              <a:rPr lang="zh-CN" altLang="en-US" sz="3600" dirty="0" smtClean="0">
                <a:latin typeface="黑体" pitchFamily="49" charset="-122"/>
                <a:ea typeface="黑体" pitchFamily="49" charset="-122"/>
              </a:rPr>
              <a:t>工作、群众工作、</a:t>
            </a:r>
            <a:r>
              <a:rPr lang="zh-CN" altLang="en-US" sz="3600" dirty="0" smtClean="0">
                <a:solidFill>
                  <a:srgbClr val="FF0000"/>
                </a:solidFill>
                <a:latin typeface="楷体" pitchFamily="49" charset="-122"/>
                <a:ea typeface="楷体" pitchFamily="49" charset="-122"/>
              </a:rPr>
              <a:t>统一战线</a:t>
            </a:r>
            <a:r>
              <a:rPr lang="zh-CN" altLang="en-US" sz="3600" dirty="0" smtClean="0">
                <a:latin typeface="黑体" pitchFamily="49" charset="-122"/>
                <a:ea typeface="黑体" pitchFamily="49" charset="-122"/>
              </a:rPr>
              <a:t>工作等，注意研究党内外的思想政治状况。</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46</a:t>
            </a:fld>
            <a:endParaRPr lang="zh-CN" altLang="en-US"/>
          </a:p>
        </p:txBody>
      </p:sp>
      <p:sp>
        <p:nvSpPr>
          <p:cNvPr id="4" name="矩形 3"/>
          <p:cNvSpPr/>
          <p:nvPr/>
        </p:nvSpPr>
        <p:spPr>
          <a:xfrm>
            <a:off x="2071670" y="3357562"/>
            <a:ext cx="184494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214942" y="2668074"/>
            <a:ext cx="100013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471462" y="3426698"/>
            <a:ext cx="110106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712046" y="420007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动作按钮: 第一张 8">
            <a:hlinkClick r:id="rId2" action="ppaction://hlinksldjump" highlightClick="1"/>
          </p:cNvPr>
          <p:cNvSpPr/>
          <p:nvPr/>
        </p:nvSpPr>
        <p:spPr>
          <a:xfrm>
            <a:off x="4000496" y="6357958"/>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TextBox 9"/>
          <p:cNvSpPr txBox="1"/>
          <p:nvPr/>
        </p:nvSpPr>
        <p:spPr>
          <a:xfrm>
            <a:off x="4480229" y="6488692"/>
            <a:ext cx="3877985" cy="369332"/>
          </a:xfrm>
          <a:prstGeom prst="rect">
            <a:avLst/>
          </a:prstGeom>
          <a:noFill/>
        </p:spPr>
        <p:txBody>
          <a:bodyPr wrap="none" rtlCol="0">
            <a:spAutoFit/>
          </a:bodyPr>
          <a:lstStyle/>
          <a:p>
            <a:r>
              <a:rPr lang="zh-CN" altLang="en-US" dirty="0" smtClean="0">
                <a:solidFill>
                  <a:srgbClr val="FF5050"/>
                </a:solidFill>
                <a:latin typeface="黑体" pitchFamily="49" charset="-122"/>
                <a:ea typeface="黑体" pitchFamily="49" charset="-122"/>
              </a:rPr>
              <a:t>点击此处返回目录页，或翻页继续。</a:t>
            </a:r>
            <a:endParaRPr lang="zh-CN" altLang="en-US" dirty="0">
              <a:solidFill>
                <a:srgbClr val="FF5050"/>
              </a:solidFill>
              <a:latin typeface="黑体" pitchFamily="49" charset="-122"/>
              <a:ea typeface="黑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par>
                                <p:cTn id="18" presetID="22" presetClass="exit" presetSubtype="8" fill="hold" grpId="0" nodeType="withEffect">
                                  <p:stCondLst>
                                    <p:cond delay="0"/>
                                  </p:stCondLst>
                                  <p:childTnLst>
                                    <p:animEffect transition="out" filter="wipe(left)">
                                      <p:cBhvr>
                                        <p:cTn id="19" dur="500"/>
                                        <p:tgtEl>
                                          <p:spTgt spid="8"/>
                                        </p:tgtEl>
                                      </p:cBhvr>
                                    </p:animEffect>
                                    <p:set>
                                      <p:cBhvr>
                                        <p:cTn id="20"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8"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txBox="1">
            <a:spLocks noGrp="1"/>
          </p:cNvSpPr>
          <p:nvPr>
            <p:ph type="title"/>
          </p:nvPr>
        </p:nvSpPr>
        <p:spPr>
          <a:xfrm>
            <a:off x="1714480" y="2945311"/>
            <a:ext cx="5827236" cy="769441"/>
          </a:xfrm>
          <a:prstGeom prst="rect">
            <a:avLst/>
          </a:prstGeom>
          <a:noFill/>
        </p:spPr>
        <p:txBody>
          <a:bodyPr wrap="none" rtlCol="0">
            <a:spAutoFit/>
          </a:bodyPr>
          <a:lstStyle/>
          <a:p>
            <a:r>
              <a:rPr lang="zh-CN" altLang="en-US" dirty="0" smtClean="0">
                <a:latin typeface="黑体" pitchFamily="49" charset="-122"/>
                <a:ea typeface="黑体" pitchFamily="49" charset="-122"/>
              </a:rPr>
              <a:t>第三章　党的中央组织</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47</a:t>
            </a:fld>
            <a:endParaRPr lang="zh-CN" altLang="en-US"/>
          </a:p>
        </p:txBody>
      </p:sp>
      <p:pic>
        <p:nvPicPr>
          <p:cNvPr id="7" name="Picture 2" descr="C:\Users\lenovo\Desktop\两学一做\党章\5698746_123803031000_2 - 副本.jpg"/>
          <p:cNvPicPr>
            <a:picLocks noChangeAspect="1" noChangeArrowheads="1"/>
          </p:cNvPicPr>
          <p:nvPr/>
        </p:nvPicPr>
        <p:blipFill>
          <a:blip r:embed="rId2"/>
          <a:srcRect/>
          <a:stretch>
            <a:fillRect/>
          </a:stretch>
        </p:blipFill>
        <p:spPr bwMode="auto">
          <a:xfrm>
            <a:off x="214282" y="214290"/>
            <a:ext cx="1998087" cy="1214422"/>
          </a:xfrm>
          <a:prstGeom prst="rect">
            <a:avLst/>
          </a:prstGeom>
          <a:noFill/>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391516"/>
            <a:ext cx="8215369" cy="6075509"/>
          </a:xfrm>
          <a:noFill/>
        </p:spPr>
        <p:txBody>
          <a:bodyPr wrap="square" rtlCol="0">
            <a:spAutoFit/>
          </a:bodyPr>
          <a:lstStyle/>
          <a:p>
            <a:pPr algn="l">
              <a:lnSpc>
                <a:spcPct val="135000"/>
              </a:lnSpc>
            </a:pPr>
            <a:r>
              <a:rPr lang="zh-CN" altLang="en-US" sz="3600" dirty="0" smtClean="0">
                <a:latin typeface="黑体" pitchFamily="49" charset="-122"/>
                <a:ea typeface="黑体" pitchFamily="49" charset="-122"/>
                <a:cs typeface="+mn-cs"/>
              </a:rPr>
              <a:t>    第十八条　党的</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全国代表大会</a:t>
            </a:r>
            <a:r>
              <a:rPr lang="zh-CN" altLang="en-US" sz="3600" dirty="0" smtClean="0">
                <a:latin typeface="黑体" pitchFamily="49" charset="-122"/>
                <a:ea typeface="黑体" pitchFamily="49" charset="-122"/>
                <a:cs typeface="+mn-cs"/>
              </a:rPr>
              <a:t>每</a:t>
            </a:r>
            <a:r>
              <a:rPr lang="zh-CN" altLang="en-US" sz="3600" dirty="0" smtClean="0">
                <a:solidFill>
                  <a:srgbClr val="FF0000"/>
                </a:solidFill>
                <a:latin typeface="楷体" pitchFamily="49" charset="-122"/>
                <a:ea typeface="楷体" pitchFamily="49" charset="-122"/>
              </a:rPr>
              <a:t>五</a:t>
            </a:r>
            <a:r>
              <a:rPr lang="zh-CN" altLang="en-US" sz="3600" dirty="0" smtClean="0">
                <a:latin typeface="黑体" pitchFamily="49" charset="-122"/>
                <a:ea typeface="黑体" pitchFamily="49" charset="-122"/>
                <a:cs typeface="+mn-cs"/>
              </a:rPr>
              <a:t>年举行一次，由</a:t>
            </a:r>
            <a:r>
              <a:rPr lang="zh-CN" altLang="en-US" sz="3600" dirty="0" smtClean="0">
                <a:solidFill>
                  <a:srgbClr val="FF0000"/>
                </a:solidFill>
                <a:latin typeface="楷体" pitchFamily="49" charset="-122"/>
                <a:ea typeface="楷体" pitchFamily="49" charset="-122"/>
              </a:rPr>
              <a:t>中央委员会</a:t>
            </a:r>
            <a:r>
              <a:rPr lang="zh-CN" altLang="en-US" sz="3600" dirty="0" smtClean="0">
                <a:latin typeface="黑体" pitchFamily="49" charset="-122"/>
                <a:ea typeface="黑体" pitchFamily="49" charset="-122"/>
                <a:cs typeface="+mn-cs"/>
              </a:rPr>
              <a:t>召集。中央委员会认为有必要，或者有</a:t>
            </a:r>
            <a:r>
              <a:rPr lang="zh-CN" altLang="en-US" sz="3600" dirty="0" smtClean="0">
                <a:solidFill>
                  <a:srgbClr val="FF0000"/>
                </a:solidFill>
                <a:latin typeface="楷体" pitchFamily="49" charset="-122"/>
                <a:ea typeface="楷体" pitchFamily="49" charset="-122"/>
              </a:rPr>
              <a:t>三</a:t>
            </a:r>
            <a:r>
              <a:rPr lang="zh-CN" altLang="en-US" sz="3600" dirty="0" smtClean="0">
                <a:latin typeface="黑体" pitchFamily="49" charset="-122"/>
                <a:ea typeface="黑体" pitchFamily="49" charset="-122"/>
                <a:cs typeface="+mn-cs"/>
              </a:rPr>
              <a:t>分之</a:t>
            </a:r>
            <a:r>
              <a:rPr lang="zh-CN" altLang="en-US" sz="3600" dirty="0" smtClean="0">
                <a:solidFill>
                  <a:srgbClr val="FF0000"/>
                </a:solidFill>
                <a:latin typeface="楷体" pitchFamily="49" charset="-122"/>
                <a:ea typeface="楷体" pitchFamily="49" charset="-122"/>
                <a:cs typeface="+mn-cs"/>
              </a:rPr>
              <a:t>一</a:t>
            </a:r>
            <a:r>
              <a:rPr lang="zh-CN" altLang="en-US" sz="3600" dirty="0" smtClean="0">
                <a:latin typeface="黑体" pitchFamily="49" charset="-122"/>
                <a:ea typeface="黑体" pitchFamily="49" charset="-122"/>
                <a:cs typeface="+mn-cs"/>
              </a:rPr>
              <a:t>以上的省一级组织提出要求，全国代表大会可以提前举行；如无非常情况，不得</a:t>
            </a:r>
            <a:r>
              <a:rPr lang="zh-CN" altLang="en-US" sz="3600" dirty="0" smtClean="0">
                <a:solidFill>
                  <a:srgbClr val="FF0000"/>
                </a:solidFill>
                <a:latin typeface="楷体" pitchFamily="49" charset="-122"/>
                <a:ea typeface="楷体" pitchFamily="49" charset="-122"/>
              </a:rPr>
              <a:t>延期</a:t>
            </a:r>
            <a:r>
              <a:rPr lang="zh-CN" altLang="en-US" sz="3600" dirty="0" smtClean="0">
                <a:latin typeface="黑体" pitchFamily="49" charset="-122"/>
                <a:ea typeface="黑体" pitchFamily="49" charset="-122"/>
                <a:cs typeface="+mn-cs"/>
              </a:rPr>
              <a:t>举行。</a:t>
            </a:r>
            <a:r>
              <a:rPr lang="en-US" altLang="zh-CN" sz="3600" dirty="0" smtClean="0">
                <a:latin typeface="黑体" pitchFamily="49" charset="-122"/>
                <a:ea typeface="黑体" pitchFamily="49" charset="-122"/>
                <a:cs typeface="+mn-cs"/>
              </a:rPr>
              <a:t/>
            </a:r>
            <a:br>
              <a:rPr lang="en-US" altLang="zh-CN" sz="3600" dirty="0" smtClean="0">
                <a:latin typeface="黑体" pitchFamily="49" charset="-122"/>
                <a:ea typeface="黑体" pitchFamily="49" charset="-122"/>
                <a:cs typeface="+mn-cs"/>
              </a:rPr>
            </a:br>
            <a:r>
              <a:rPr lang="en-US" altLang="zh-CN" sz="3600" dirty="0" smtClean="0">
                <a:latin typeface="黑体" pitchFamily="49" charset="-122"/>
                <a:ea typeface="黑体" pitchFamily="49" charset="-122"/>
                <a:cs typeface="+mn-cs"/>
              </a:rPr>
              <a:t>    </a:t>
            </a:r>
            <a:r>
              <a:rPr lang="zh-CN" altLang="en-US" sz="3600" dirty="0" smtClean="0">
                <a:latin typeface="黑体" pitchFamily="49" charset="-122"/>
                <a:ea typeface="黑体" pitchFamily="49" charset="-122"/>
                <a:cs typeface="+mn-cs"/>
              </a:rPr>
              <a:t>全国代表大会代表的名额和选举办法，由</a:t>
            </a:r>
            <a:r>
              <a:rPr lang="zh-CN" altLang="en-US" sz="3600" dirty="0" smtClean="0">
                <a:solidFill>
                  <a:srgbClr val="FF0000"/>
                </a:solidFill>
                <a:latin typeface="楷体" pitchFamily="49" charset="-122"/>
                <a:ea typeface="楷体" pitchFamily="49" charset="-122"/>
              </a:rPr>
              <a:t>中央委员会</a:t>
            </a:r>
            <a:r>
              <a:rPr lang="zh-CN" altLang="en-US" sz="3600" dirty="0" smtClean="0">
                <a:latin typeface="黑体" pitchFamily="49" charset="-122"/>
                <a:ea typeface="黑体" pitchFamily="49" charset="-122"/>
                <a:cs typeface="+mn-cs"/>
              </a:rPr>
              <a:t>决定。</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48</a:t>
            </a:fld>
            <a:endParaRPr lang="zh-CN" altLang="en-US"/>
          </a:p>
        </p:txBody>
      </p:sp>
      <p:sp>
        <p:nvSpPr>
          <p:cNvPr id="4" name="矩形 3"/>
          <p:cNvSpPr/>
          <p:nvPr/>
        </p:nvSpPr>
        <p:spPr>
          <a:xfrm>
            <a:off x="8013470" y="583926"/>
            <a:ext cx="50006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884814" y="1327802"/>
            <a:ext cx="228601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99600" y="425676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2054620" y="5759260"/>
            <a:ext cx="230306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6183276" y="2039880"/>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7557648" y="2029736"/>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9"/>
                                        </p:tgtEl>
                                      </p:cBhvr>
                                    </p:animEffect>
                                    <p:set>
                                      <p:cBhvr>
                                        <p:cTn id="22" dur="1" fill="hold">
                                          <p:stCondLst>
                                            <p:cond delay="499"/>
                                          </p:stCondLst>
                                        </p:cTn>
                                        <p:tgtEl>
                                          <p:spTgt spid="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6"/>
                                        </p:tgtEl>
                                      </p:cBhvr>
                                    </p:animEffect>
                                    <p:set>
                                      <p:cBhvr>
                                        <p:cTn id="27" dur="1" fill="hold">
                                          <p:stCondLst>
                                            <p:cond delay="499"/>
                                          </p:stCondLst>
                                        </p:cTn>
                                        <p:tgtEl>
                                          <p:spTgt spid="6"/>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7"/>
                                        </p:tgtEl>
                                      </p:cBhvr>
                                    </p:animEffect>
                                    <p:set>
                                      <p:cBhvr>
                                        <p:cTn id="32"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622132"/>
            <a:ext cx="8215369" cy="5521512"/>
          </a:xfrm>
          <a:noFill/>
        </p:spPr>
        <p:txBody>
          <a:bodyPr wrap="square" rtlCol="0">
            <a:spAutoFit/>
          </a:bodyPr>
          <a:lstStyle/>
          <a:p>
            <a:pPr algn="l">
              <a:lnSpc>
                <a:spcPct val="140000"/>
              </a:lnSpc>
            </a:pPr>
            <a:r>
              <a:rPr lang="zh-CN" altLang="en-US" sz="3600" dirty="0" smtClean="0">
                <a:latin typeface="黑体" pitchFamily="49" charset="-122"/>
                <a:ea typeface="黑体" pitchFamily="49" charset="-122"/>
                <a:cs typeface="+mn-cs"/>
              </a:rPr>
              <a:t>    第十九条　党的</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全国代表大会</a:t>
            </a:r>
            <a:r>
              <a:rPr lang="zh-CN" altLang="en-US" sz="3600" dirty="0" smtClean="0">
                <a:latin typeface="黑体" pitchFamily="49" charset="-122"/>
                <a:ea typeface="黑体" pitchFamily="49" charset="-122"/>
                <a:cs typeface="+mn-cs"/>
              </a:rPr>
              <a:t>的职权是：</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（一）听取和审查</a:t>
            </a:r>
            <a:r>
              <a:rPr lang="zh-CN" altLang="en-US" sz="3600" dirty="0" smtClean="0">
                <a:solidFill>
                  <a:srgbClr val="FF0000"/>
                </a:solidFill>
                <a:latin typeface="楷体" pitchFamily="49" charset="-122"/>
                <a:ea typeface="楷体" pitchFamily="49" charset="-122"/>
              </a:rPr>
              <a:t>中央委员会</a:t>
            </a:r>
            <a:r>
              <a:rPr lang="zh-CN" altLang="en-US" sz="3600" dirty="0" smtClean="0">
                <a:latin typeface="黑体" pitchFamily="49" charset="-122"/>
                <a:ea typeface="黑体" pitchFamily="49" charset="-122"/>
                <a:cs typeface="+mn-cs"/>
              </a:rPr>
              <a:t>的报告；</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（二）听取和审查</a:t>
            </a:r>
            <a:r>
              <a:rPr lang="zh-CN" altLang="en-US" sz="3600" dirty="0" smtClean="0">
                <a:solidFill>
                  <a:srgbClr val="FF0000"/>
                </a:solidFill>
                <a:latin typeface="楷体" pitchFamily="49" charset="-122"/>
                <a:ea typeface="楷体" pitchFamily="49" charset="-122"/>
              </a:rPr>
              <a:t>中央纪律检查委员会</a:t>
            </a:r>
            <a:r>
              <a:rPr lang="zh-CN" altLang="en-US" sz="3600" dirty="0" smtClean="0">
                <a:latin typeface="黑体" pitchFamily="49" charset="-122"/>
                <a:ea typeface="黑体" pitchFamily="49" charset="-122"/>
                <a:cs typeface="+mn-cs"/>
              </a:rPr>
              <a:t>的报告；</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（三）讨论并决定党的</a:t>
            </a:r>
            <a:r>
              <a:rPr lang="zh-CN" altLang="en-US" sz="3600" dirty="0" smtClean="0">
                <a:solidFill>
                  <a:srgbClr val="FF0000"/>
                </a:solidFill>
                <a:latin typeface="楷体" pitchFamily="49" charset="-122"/>
                <a:ea typeface="楷体" pitchFamily="49" charset="-122"/>
                <a:cs typeface="+mn-cs"/>
              </a:rPr>
              <a:t>重大</a:t>
            </a:r>
            <a:r>
              <a:rPr lang="zh-CN" altLang="en-US" sz="3600" dirty="0" smtClean="0">
                <a:latin typeface="黑体" pitchFamily="49" charset="-122"/>
                <a:ea typeface="黑体" pitchFamily="49" charset="-122"/>
                <a:cs typeface="+mn-cs"/>
              </a:rPr>
              <a:t>问题；</a:t>
            </a:r>
            <a:endParaRPr lang="zh-CN" altLang="en-US" sz="3600" dirty="0">
              <a:latin typeface="黑体" pitchFamily="49" charset="-122"/>
              <a:ea typeface="黑体" pitchFamily="49" charset="-122"/>
              <a:cs typeface="+mn-cs"/>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49</a:t>
            </a:fld>
            <a:endParaRPr lang="zh-CN" altLang="en-US"/>
          </a:p>
        </p:txBody>
      </p:sp>
      <p:sp>
        <p:nvSpPr>
          <p:cNvPr id="4" name="矩形 3"/>
          <p:cNvSpPr/>
          <p:nvPr/>
        </p:nvSpPr>
        <p:spPr>
          <a:xfrm>
            <a:off x="5313574" y="2372178"/>
            <a:ext cx="221457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313574" y="3857628"/>
            <a:ext cx="321471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14348" y="465589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6199433" y="5415409"/>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par>
                          <p:cTn id="13" fill="hold">
                            <p:stCondLst>
                              <p:cond delay="500"/>
                            </p:stCondLst>
                            <p:childTnLst>
                              <p:par>
                                <p:cTn id="14" presetID="22" presetClass="exit" presetSubtype="8" fill="hold" grpId="0" nodeType="afterEffect">
                                  <p:stCondLst>
                                    <p:cond delay="0"/>
                                  </p:stCondLst>
                                  <p:childTnLst>
                                    <p:animEffect transition="out" filter="wipe(left)">
                                      <p:cBhvr>
                                        <p:cTn id="15" dur="500"/>
                                        <p:tgtEl>
                                          <p:spTgt spid="6"/>
                                        </p:tgtEl>
                                      </p:cBhvr>
                                    </p:animEffect>
                                    <p:set>
                                      <p:cBhvr>
                                        <p:cTn id="16" dur="1" fill="hold">
                                          <p:stCondLst>
                                            <p:cond delay="499"/>
                                          </p:stCondLst>
                                        </p:cTn>
                                        <p:tgtEl>
                                          <p:spTgt spid="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22" presetClass="exit" presetSubtype="8" fill="hold" grpId="0" nodeType="clickEffect">
                                  <p:stCondLst>
                                    <p:cond delay="0"/>
                                  </p:stCondLst>
                                  <p:childTnLst>
                                    <p:animEffect transition="out" filter="wipe(left)">
                                      <p:cBhvr>
                                        <p:cTn id="20" dur="500"/>
                                        <p:tgtEl>
                                          <p:spTgt spid="7"/>
                                        </p:tgtEl>
                                      </p:cBhvr>
                                    </p:animEffect>
                                    <p:set>
                                      <p:cBhvr>
                                        <p:cTn id="21"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4362" y="928670"/>
            <a:ext cx="8243918" cy="4929222"/>
          </a:xfrm>
        </p:spPr>
        <p:txBody>
          <a:bodyPr>
            <a:noAutofit/>
          </a:bodyPr>
          <a:lstStyle/>
          <a:p>
            <a:pPr algn="l">
              <a:lnSpc>
                <a:spcPct val="140000"/>
              </a:lnSpc>
            </a:pPr>
            <a:r>
              <a:rPr lang="zh-CN" altLang="en-US" sz="3600" dirty="0" smtClean="0">
                <a:latin typeface="黑体" pitchFamily="49" charset="-122"/>
                <a:ea typeface="黑体" pitchFamily="49" charset="-122"/>
              </a:rPr>
              <a:t>    第一条　年满</a:t>
            </a:r>
            <a:r>
              <a:rPr lang="zh-CN" altLang="en-US" sz="3600" dirty="0" smtClean="0">
                <a:solidFill>
                  <a:srgbClr val="FF0000"/>
                </a:solidFill>
                <a:latin typeface="楷体" pitchFamily="49" charset="-122"/>
                <a:ea typeface="楷体" pitchFamily="49" charset="-122"/>
              </a:rPr>
              <a:t>十八岁</a:t>
            </a:r>
            <a:r>
              <a:rPr lang="zh-CN" altLang="en-US" sz="3600" dirty="0" smtClean="0">
                <a:latin typeface="黑体" pitchFamily="49" charset="-122"/>
                <a:ea typeface="黑体" pitchFamily="49" charset="-122"/>
              </a:rPr>
              <a:t>的中国工人、农民、军人、</a:t>
            </a:r>
            <a:r>
              <a:rPr lang="zh-CN" altLang="en-US" sz="3600" dirty="0" smtClean="0">
                <a:solidFill>
                  <a:srgbClr val="FF0000"/>
                </a:solidFill>
                <a:latin typeface="楷体" pitchFamily="49" charset="-122"/>
                <a:ea typeface="楷体" pitchFamily="49" charset="-122"/>
              </a:rPr>
              <a:t>知识分子</a:t>
            </a:r>
            <a:r>
              <a:rPr lang="zh-CN" altLang="en-US" sz="3600" dirty="0" smtClean="0">
                <a:latin typeface="黑体" pitchFamily="49" charset="-122"/>
                <a:ea typeface="黑体" pitchFamily="49" charset="-122"/>
              </a:rPr>
              <a:t>和其他</a:t>
            </a:r>
            <a:r>
              <a:rPr lang="zh-CN" altLang="en-US" sz="3600" dirty="0" smtClean="0">
                <a:solidFill>
                  <a:srgbClr val="FF0000"/>
                </a:solidFill>
                <a:latin typeface="楷体" pitchFamily="49" charset="-122"/>
                <a:ea typeface="楷体" pitchFamily="49" charset="-122"/>
              </a:rPr>
              <a:t>社会</a:t>
            </a:r>
            <a:r>
              <a:rPr lang="zh-CN" altLang="en-US" sz="3600" dirty="0" smtClean="0">
                <a:latin typeface="黑体" pitchFamily="49" charset="-122"/>
                <a:ea typeface="黑体" pitchFamily="49" charset="-122"/>
              </a:rPr>
              <a:t>阶层的</a:t>
            </a:r>
            <a:r>
              <a:rPr lang="zh-CN" altLang="en-US" sz="3600" dirty="0" smtClean="0">
                <a:solidFill>
                  <a:srgbClr val="FF0000"/>
                </a:solidFill>
                <a:latin typeface="楷体" pitchFamily="49" charset="-122"/>
                <a:ea typeface="楷体" pitchFamily="49" charset="-122"/>
              </a:rPr>
              <a:t>先进</a:t>
            </a:r>
            <a:r>
              <a:rPr lang="zh-CN" altLang="en-US" sz="3600" dirty="0" smtClean="0">
                <a:latin typeface="黑体" pitchFamily="49" charset="-122"/>
                <a:ea typeface="黑体" pitchFamily="49" charset="-122"/>
              </a:rPr>
              <a:t>分子，承认党的</a:t>
            </a:r>
            <a:r>
              <a:rPr lang="zh-CN" altLang="en-US" sz="3600" dirty="0" smtClean="0">
                <a:solidFill>
                  <a:srgbClr val="FF0000"/>
                </a:solidFill>
                <a:latin typeface="楷体" pitchFamily="49" charset="-122"/>
                <a:ea typeface="楷体" pitchFamily="49" charset="-122"/>
              </a:rPr>
              <a:t>纲领</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章程</a:t>
            </a:r>
            <a:r>
              <a:rPr lang="zh-CN" altLang="en-US" sz="3600" dirty="0" smtClean="0">
                <a:latin typeface="黑体" pitchFamily="49" charset="-122"/>
                <a:ea typeface="黑体" pitchFamily="49" charset="-122"/>
              </a:rPr>
              <a:t>，愿意参加党的一个</a:t>
            </a:r>
            <a:r>
              <a:rPr lang="zh-CN" altLang="en-US" sz="3600" dirty="0" smtClean="0">
                <a:solidFill>
                  <a:srgbClr val="FF0000"/>
                </a:solidFill>
                <a:latin typeface="楷体" pitchFamily="49" charset="-122"/>
                <a:ea typeface="楷体" pitchFamily="49" charset="-122"/>
              </a:rPr>
              <a:t>组织</a:t>
            </a:r>
            <a:r>
              <a:rPr lang="zh-CN" altLang="en-US" sz="3600" dirty="0" smtClean="0">
                <a:latin typeface="黑体" pitchFamily="49" charset="-122"/>
                <a:ea typeface="黑体" pitchFamily="49" charset="-122"/>
              </a:rPr>
              <a:t>并在其中</a:t>
            </a:r>
            <a:r>
              <a:rPr lang="zh-CN" altLang="en-US" sz="3600" dirty="0" smtClean="0">
                <a:solidFill>
                  <a:srgbClr val="FF0000"/>
                </a:solidFill>
                <a:latin typeface="楷体" pitchFamily="49" charset="-122"/>
                <a:ea typeface="楷体" pitchFamily="49" charset="-122"/>
              </a:rPr>
              <a:t>积极工作</a:t>
            </a:r>
            <a:r>
              <a:rPr lang="zh-CN" altLang="en-US" sz="3600" dirty="0" smtClean="0">
                <a:latin typeface="黑体" pitchFamily="49" charset="-122"/>
                <a:ea typeface="黑体" pitchFamily="49" charset="-122"/>
              </a:rPr>
              <a:t>、执行党的</a:t>
            </a:r>
            <a:r>
              <a:rPr lang="zh-CN" altLang="en-US" sz="3600" dirty="0" smtClean="0">
                <a:solidFill>
                  <a:srgbClr val="FF0000"/>
                </a:solidFill>
                <a:latin typeface="楷体" pitchFamily="49" charset="-122"/>
                <a:ea typeface="楷体" pitchFamily="49" charset="-122"/>
              </a:rPr>
              <a:t>决议</a:t>
            </a:r>
            <a:r>
              <a:rPr lang="zh-CN" altLang="en-US" sz="3600" dirty="0" smtClean="0">
                <a:latin typeface="黑体" pitchFamily="49" charset="-122"/>
                <a:ea typeface="黑体" pitchFamily="49" charset="-122"/>
              </a:rPr>
              <a:t>和按期</a:t>
            </a:r>
            <a:r>
              <a:rPr lang="zh-CN" altLang="en-US" sz="3600" dirty="0" smtClean="0">
                <a:solidFill>
                  <a:srgbClr val="FF0000"/>
                </a:solidFill>
                <a:latin typeface="楷体" pitchFamily="49" charset="-122"/>
                <a:ea typeface="楷体" pitchFamily="49" charset="-122"/>
              </a:rPr>
              <a:t>交纳党费</a:t>
            </a:r>
            <a:r>
              <a:rPr lang="zh-CN" altLang="en-US" sz="3600" dirty="0" smtClean="0">
                <a:latin typeface="黑体" pitchFamily="49" charset="-122"/>
                <a:ea typeface="黑体" pitchFamily="49" charset="-122"/>
              </a:rPr>
              <a:t>的，可以申请加入中国共产党。</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5</a:t>
            </a:fld>
            <a:endParaRPr lang="zh-CN" altLang="en-US"/>
          </a:p>
        </p:txBody>
      </p:sp>
      <p:sp>
        <p:nvSpPr>
          <p:cNvPr id="4" name="矩形 3"/>
          <p:cNvSpPr/>
          <p:nvPr/>
        </p:nvSpPr>
        <p:spPr>
          <a:xfrm>
            <a:off x="3428992" y="1928802"/>
            <a:ext cx="1886884"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700392" y="1928802"/>
            <a:ext cx="872004"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884946" y="4214818"/>
            <a:ext cx="18006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6626652" y="3441446"/>
            <a:ext cx="18006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5328322" y="273951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6700392" y="275656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3914310" y="350043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2571736" y="428625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4416678" y="1157732"/>
            <a:ext cx="135732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1170685" y="2643182"/>
            <a:ext cx="914839"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12"/>
                                        </p:tgtEl>
                                      </p:cBhvr>
                                    </p:animEffect>
                                    <p:set>
                                      <p:cBhvr>
                                        <p:cTn id="7" dur="1" fill="hold">
                                          <p:stCondLst>
                                            <p:cond delay="499"/>
                                          </p:stCondLst>
                                        </p:cTn>
                                        <p:tgtEl>
                                          <p:spTgt spid="1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13"/>
                                        </p:tgtEl>
                                      </p:cBhvr>
                                    </p:animEffect>
                                    <p:set>
                                      <p:cBhvr>
                                        <p:cTn id="22" dur="1" fill="hold">
                                          <p:stCondLst>
                                            <p:cond delay="499"/>
                                          </p:stCondLst>
                                        </p:cTn>
                                        <p:tgtEl>
                                          <p:spTgt spid="13"/>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8"/>
                                        </p:tgtEl>
                                      </p:cBhvr>
                                    </p:animEffect>
                                    <p:set>
                                      <p:cBhvr>
                                        <p:cTn id="27" dur="1" fill="hold">
                                          <p:stCondLst>
                                            <p:cond delay="499"/>
                                          </p:stCondLst>
                                        </p:cTn>
                                        <p:tgtEl>
                                          <p:spTgt spid="8"/>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9"/>
                                        </p:tgtEl>
                                      </p:cBhvr>
                                    </p:animEffect>
                                    <p:set>
                                      <p:cBhvr>
                                        <p:cTn id="32" dur="1" fill="hold">
                                          <p:stCondLst>
                                            <p:cond delay="499"/>
                                          </p:stCondLst>
                                        </p:cTn>
                                        <p:tgtEl>
                                          <p:spTgt spid="9"/>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10"/>
                                        </p:tgtEl>
                                      </p:cBhvr>
                                    </p:animEffect>
                                    <p:set>
                                      <p:cBhvr>
                                        <p:cTn id="37" dur="1" fill="hold">
                                          <p:stCondLst>
                                            <p:cond delay="499"/>
                                          </p:stCondLst>
                                        </p:cTn>
                                        <p:tgtEl>
                                          <p:spTgt spid="10"/>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xit" presetSubtype="8" fill="hold" grpId="0" nodeType="clickEffect">
                                  <p:stCondLst>
                                    <p:cond delay="0"/>
                                  </p:stCondLst>
                                  <p:childTnLst>
                                    <p:animEffect transition="out" filter="wipe(left)">
                                      <p:cBhvr>
                                        <p:cTn id="41" dur="500"/>
                                        <p:tgtEl>
                                          <p:spTgt spid="7"/>
                                        </p:tgtEl>
                                      </p:cBhvr>
                                    </p:animEffect>
                                    <p:set>
                                      <p:cBhvr>
                                        <p:cTn id="42" dur="1" fill="hold">
                                          <p:stCondLst>
                                            <p:cond delay="499"/>
                                          </p:stCondLst>
                                        </p:cTn>
                                        <p:tgtEl>
                                          <p:spTgt spid="7"/>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2" presetClass="exit" presetSubtype="8" fill="hold" grpId="0" nodeType="clickEffect">
                                  <p:stCondLst>
                                    <p:cond delay="0"/>
                                  </p:stCondLst>
                                  <p:childTnLst>
                                    <p:animEffect transition="out" filter="wipe(left)">
                                      <p:cBhvr>
                                        <p:cTn id="46" dur="500"/>
                                        <p:tgtEl>
                                          <p:spTgt spid="11"/>
                                        </p:tgtEl>
                                      </p:cBhvr>
                                    </p:animEffect>
                                    <p:set>
                                      <p:cBhvr>
                                        <p:cTn id="47" dur="1" fill="hold">
                                          <p:stCondLst>
                                            <p:cond delay="499"/>
                                          </p:stCondLst>
                                        </p:cTn>
                                        <p:tgtEl>
                                          <p:spTgt spid="11"/>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xit" presetSubtype="8" fill="hold" grpId="0" nodeType="clickEffect">
                                  <p:stCondLst>
                                    <p:cond delay="0"/>
                                  </p:stCondLst>
                                  <p:childTnLst>
                                    <p:animEffect transition="out" filter="wipe(left)">
                                      <p:cBhvr>
                                        <p:cTn id="51" dur="500"/>
                                        <p:tgtEl>
                                          <p:spTgt spid="6"/>
                                        </p:tgtEl>
                                      </p:cBhvr>
                                    </p:animEffect>
                                    <p:set>
                                      <p:cBhvr>
                                        <p:cTn id="52"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1928802"/>
            <a:ext cx="8215369" cy="2419124"/>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（四）修改党的</a:t>
            </a:r>
            <a:r>
              <a:rPr lang="zh-CN" altLang="en-US" sz="3600" dirty="0" smtClean="0">
                <a:solidFill>
                  <a:srgbClr val="FF0000"/>
                </a:solidFill>
                <a:latin typeface="楷体" pitchFamily="49" charset="-122"/>
                <a:ea typeface="楷体" pitchFamily="49" charset="-122"/>
              </a:rPr>
              <a:t>章程</a:t>
            </a:r>
            <a:r>
              <a:rPr lang="zh-CN" altLang="en-US" sz="3600" dirty="0" smtClean="0">
                <a:latin typeface="黑体" pitchFamily="49" charset="-122"/>
                <a:ea typeface="黑体" pitchFamily="49" charset="-122"/>
                <a:cs typeface="+mn-cs"/>
              </a:rPr>
              <a:t>；</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（五）选举</a:t>
            </a:r>
            <a:r>
              <a:rPr lang="zh-CN" altLang="en-US" sz="3600" dirty="0" smtClean="0">
                <a:solidFill>
                  <a:srgbClr val="FF0000"/>
                </a:solidFill>
                <a:latin typeface="楷体" pitchFamily="49" charset="-122"/>
                <a:ea typeface="楷体" pitchFamily="49" charset="-122"/>
              </a:rPr>
              <a:t>中央委员会</a:t>
            </a:r>
            <a:r>
              <a:rPr lang="zh-CN" altLang="en-US" sz="3600" dirty="0" smtClean="0">
                <a:latin typeface="黑体" pitchFamily="49" charset="-122"/>
                <a:ea typeface="黑体" pitchFamily="49" charset="-122"/>
                <a:cs typeface="+mn-cs"/>
              </a:rPr>
              <a:t>；</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（六）选举</a:t>
            </a:r>
            <a:r>
              <a:rPr lang="zh-CN" altLang="en-US" sz="3600" dirty="0" smtClean="0">
                <a:solidFill>
                  <a:srgbClr val="FF0000"/>
                </a:solidFill>
                <a:latin typeface="楷体" pitchFamily="49" charset="-122"/>
                <a:ea typeface="楷体" pitchFamily="49" charset="-122"/>
              </a:rPr>
              <a:t>中央纪律检查委员会</a:t>
            </a:r>
            <a:r>
              <a:rPr lang="zh-CN" altLang="en-US" sz="3600" dirty="0" smtClean="0">
                <a:latin typeface="黑体" pitchFamily="49" charset="-122"/>
                <a:ea typeface="黑体" pitchFamily="49" charset="-122"/>
                <a:cs typeface="+mn-cs"/>
              </a:rPr>
              <a:t>。</a:t>
            </a:r>
            <a:endParaRPr lang="zh-CN" altLang="en-US" sz="3600" dirty="0">
              <a:latin typeface="黑体" pitchFamily="49" charset="-122"/>
              <a:ea typeface="黑体" pitchFamily="49" charset="-122"/>
              <a:cs typeface="+mn-cs"/>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50</a:t>
            </a:fld>
            <a:endParaRPr lang="zh-CN" altLang="en-US"/>
          </a:p>
        </p:txBody>
      </p:sp>
      <p:sp>
        <p:nvSpPr>
          <p:cNvPr id="4" name="矩形 3"/>
          <p:cNvSpPr/>
          <p:nvPr/>
        </p:nvSpPr>
        <p:spPr>
          <a:xfrm>
            <a:off x="4813508" y="2126066"/>
            <a:ext cx="9015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929058" y="2872244"/>
            <a:ext cx="228601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3914310" y="3643314"/>
            <a:ext cx="41040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642918"/>
            <a:ext cx="8215369" cy="5521512"/>
          </a:xfrm>
          <a:noFill/>
        </p:spPr>
        <p:txBody>
          <a:bodyPr wrap="square" rtlCol="0">
            <a:spAutoFit/>
          </a:bodyPr>
          <a:lstStyle/>
          <a:p>
            <a:pPr algn="l">
              <a:lnSpc>
                <a:spcPct val="140000"/>
              </a:lnSpc>
            </a:pPr>
            <a:r>
              <a:rPr lang="zh-CN" altLang="en-US" sz="3600" dirty="0" smtClean="0">
                <a:latin typeface="黑体" pitchFamily="49" charset="-122"/>
                <a:ea typeface="黑体" pitchFamily="49" charset="-122"/>
                <a:cs typeface="+mn-cs"/>
              </a:rPr>
              <a:t>    第二十条　党的</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全国代表会议</a:t>
            </a:r>
            <a:r>
              <a:rPr lang="zh-CN" altLang="en-US" sz="3600" dirty="0" smtClean="0">
                <a:latin typeface="黑体" pitchFamily="49" charset="-122"/>
                <a:ea typeface="黑体" pitchFamily="49" charset="-122"/>
                <a:cs typeface="+mn-cs"/>
              </a:rPr>
              <a:t>的职权是：讨论和决定</a:t>
            </a:r>
            <a:r>
              <a:rPr lang="zh-CN" altLang="en-US" sz="3600" dirty="0" smtClean="0">
                <a:solidFill>
                  <a:srgbClr val="FF0000"/>
                </a:solidFill>
                <a:latin typeface="楷体" pitchFamily="49" charset="-122"/>
                <a:ea typeface="楷体" pitchFamily="49" charset="-122"/>
                <a:cs typeface="+mn-cs"/>
              </a:rPr>
              <a:t>重大</a:t>
            </a:r>
            <a:r>
              <a:rPr lang="zh-CN" altLang="en-US" sz="3600" dirty="0" smtClean="0">
                <a:latin typeface="黑体" pitchFamily="49" charset="-122"/>
                <a:ea typeface="黑体" pitchFamily="49" charset="-122"/>
                <a:cs typeface="+mn-cs"/>
              </a:rPr>
              <a:t>问题；调整和增选</a:t>
            </a:r>
            <a:r>
              <a:rPr lang="zh-CN" altLang="en-US" sz="3600" dirty="0" smtClean="0">
                <a:solidFill>
                  <a:srgbClr val="FF0000"/>
                </a:solidFill>
                <a:latin typeface="楷体" pitchFamily="49" charset="-122"/>
                <a:ea typeface="楷体" pitchFamily="49" charset="-122"/>
              </a:rPr>
              <a:t>中央委员会</a:t>
            </a:r>
            <a:r>
              <a:rPr lang="zh-CN" altLang="en-US" sz="3600" dirty="0" smtClean="0">
                <a:latin typeface="黑体" pitchFamily="49" charset="-122"/>
                <a:ea typeface="黑体" pitchFamily="49" charset="-122"/>
                <a:cs typeface="+mn-cs"/>
              </a:rPr>
              <a:t>、</a:t>
            </a:r>
            <a:r>
              <a:rPr lang="zh-CN" altLang="en-US" sz="3600" dirty="0" smtClean="0">
                <a:solidFill>
                  <a:srgbClr val="FF0000"/>
                </a:solidFill>
                <a:latin typeface="楷体" pitchFamily="49" charset="-122"/>
                <a:ea typeface="楷体" pitchFamily="49" charset="-122"/>
              </a:rPr>
              <a:t>中央纪律检查委员会</a:t>
            </a:r>
            <a:r>
              <a:rPr lang="zh-CN" altLang="en-US" sz="3600" dirty="0" smtClean="0">
                <a:latin typeface="黑体" pitchFamily="49" charset="-122"/>
                <a:ea typeface="黑体" pitchFamily="49" charset="-122"/>
                <a:cs typeface="+mn-cs"/>
              </a:rPr>
              <a:t>的部分成员。调整和增选中央委员及候补中央委员的数额，不得超过党的</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全国代表大会</a:t>
            </a:r>
            <a:r>
              <a:rPr lang="zh-CN" altLang="en-US" sz="3600" dirty="0" smtClean="0">
                <a:latin typeface="黑体" pitchFamily="49" charset="-122"/>
                <a:ea typeface="黑体" pitchFamily="49" charset="-122"/>
                <a:cs typeface="+mn-cs"/>
              </a:rPr>
              <a:t>选出的中央委员及候补中央委员各自总数的</a:t>
            </a:r>
            <a:r>
              <a:rPr lang="zh-CN" altLang="en-US" sz="3600" dirty="0" smtClean="0">
                <a:solidFill>
                  <a:srgbClr val="FF0000"/>
                </a:solidFill>
                <a:latin typeface="楷体" pitchFamily="49" charset="-122"/>
                <a:ea typeface="楷体" pitchFamily="49" charset="-122"/>
              </a:rPr>
              <a:t>五</a:t>
            </a:r>
            <a:r>
              <a:rPr lang="zh-CN" altLang="en-US" sz="3600" dirty="0" smtClean="0">
                <a:latin typeface="黑体" pitchFamily="49" charset="-122"/>
                <a:ea typeface="黑体" pitchFamily="49" charset="-122"/>
                <a:cs typeface="+mn-cs"/>
              </a:rPr>
              <a:t>分之一。</a:t>
            </a:r>
            <a:endParaRPr lang="zh-CN" altLang="en-US" sz="3600" dirty="0">
              <a:latin typeface="黑体" pitchFamily="49" charset="-122"/>
              <a:ea typeface="黑体" pitchFamily="49" charset="-122"/>
              <a:cs typeface="+mn-cs"/>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51</a:t>
            </a:fld>
            <a:endParaRPr lang="zh-CN" altLang="en-US"/>
          </a:p>
        </p:txBody>
      </p:sp>
      <p:sp>
        <p:nvSpPr>
          <p:cNvPr id="4" name="TextBox 3"/>
          <p:cNvSpPr txBox="1"/>
          <p:nvPr/>
        </p:nvSpPr>
        <p:spPr>
          <a:xfrm>
            <a:off x="4071934" y="191136"/>
            <a:ext cx="4493538" cy="523220"/>
          </a:xfrm>
          <a:prstGeom prst="rect">
            <a:avLst/>
          </a:prstGeom>
          <a:noFill/>
        </p:spPr>
        <p:txBody>
          <a:bodyPr wrap="none" rtlCol="0">
            <a:spAutoFit/>
          </a:bodyPr>
          <a:lstStyle/>
          <a:p>
            <a:r>
              <a:rPr lang="zh-CN" altLang="en-US" sz="2800" dirty="0" smtClean="0">
                <a:solidFill>
                  <a:srgbClr val="0000CC"/>
                </a:solidFill>
                <a:latin typeface="隶书" pitchFamily="49" charset="-122"/>
                <a:ea typeface="隶书" pitchFamily="49" charset="-122"/>
              </a:rPr>
              <a:t>注意不是“全国代表大会”</a:t>
            </a:r>
            <a:endParaRPr lang="zh-CN" altLang="en-US" sz="2800" dirty="0">
              <a:solidFill>
                <a:srgbClr val="0000CC"/>
              </a:solidFill>
              <a:latin typeface="隶书" pitchFamily="49" charset="-122"/>
              <a:ea typeface="隶书" pitchFamily="49" charset="-122"/>
            </a:endParaRPr>
          </a:p>
        </p:txBody>
      </p:sp>
      <p:sp>
        <p:nvSpPr>
          <p:cNvPr id="5" name="矩形 4"/>
          <p:cNvSpPr/>
          <p:nvPr/>
        </p:nvSpPr>
        <p:spPr>
          <a:xfrm>
            <a:off x="1172472" y="2384624"/>
            <a:ext cx="228601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3943806" y="2386926"/>
            <a:ext cx="407196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2985616" y="5441710"/>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345994" y="1613177"/>
            <a:ext cx="93600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8"/>
                                        </p:tgtEl>
                                      </p:cBhvr>
                                    </p:animEffect>
                                    <p:set>
                                      <p:cBhvr>
                                        <p:cTn id="7" dur="1" fill="hold">
                                          <p:stCondLst>
                                            <p:cond delay="499"/>
                                          </p:stCondLst>
                                        </p:cTn>
                                        <p:tgtEl>
                                          <p:spTgt spid="8"/>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357166"/>
            <a:ext cx="8215369" cy="6075509"/>
          </a:xfrm>
          <a:noFill/>
        </p:spPr>
        <p:txBody>
          <a:bodyPr wrap="square" rtlCol="0">
            <a:spAutoFit/>
          </a:bodyPr>
          <a:lstStyle/>
          <a:p>
            <a:pPr algn="l">
              <a:lnSpc>
                <a:spcPct val="135000"/>
              </a:lnSpc>
            </a:pPr>
            <a:r>
              <a:rPr lang="zh-CN" altLang="en-US" sz="3600" dirty="0" smtClean="0">
                <a:latin typeface="黑体" pitchFamily="49" charset="-122"/>
                <a:ea typeface="黑体" pitchFamily="49" charset="-122"/>
                <a:cs typeface="+mn-cs"/>
              </a:rPr>
              <a:t>    第二十一条　党的</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中央委员会</a:t>
            </a:r>
            <a:r>
              <a:rPr lang="zh-CN" altLang="en-US" sz="3600" dirty="0" smtClean="0">
                <a:latin typeface="黑体" pitchFamily="49" charset="-122"/>
                <a:ea typeface="黑体" pitchFamily="49" charset="-122"/>
                <a:cs typeface="+mn-cs"/>
              </a:rPr>
              <a:t>每届任期</a:t>
            </a:r>
            <a:r>
              <a:rPr lang="zh-CN" altLang="en-US" sz="3600" dirty="0" smtClean="0">
                <a:solidFill>
                  <a:srgbClr val="FF0000"/>
                </a:solidFill>
                <a:latin typeface="楷体" pitchFamily="49" charset="-122"/>
                <a:ea typeface="楷体" pitchFamily="49" charset="-122"/>
                <a:cs typeface="+mn-cs"/>
              </a:rPr>
              <a:t>五</a:t>
            </a:r>
            <a:r>
              <a:rPr lang="zh-CN" altLang="en-US" sz="3600" dirty="0" smtClean="0">
                <a:latin typeface="黑体" pitchFamily="49" charset="-122"/>
                <a:ea typeface="黑体" pitchFamily="49" charset="-122"/>
                <a:cs typeface="+mn-cs"/>
              </a:rPr>
              <a:t>年。全国代表大会如提前或延期举行，它的</a:t>
            </a:r>
            <a:r>
              <a:rPr lang="zh-CN" altLang="en-US" sz="3600" dirty="0" smtClean="0">
                <a:solidFill>
                  <a:srgbClr val="FF0000"/>
                </a:solidFill>
                <a:latin typeface="楷体" pitchFamily="49" charset="-122"/>
                <a:ea typeface="楷体" pitchFamily="49" charset="-122"/>
                <a:cs typeface="+mn-cs"/>
              </a:rPr>
              <a:t>任期</a:t>
            </a:r>
            <a:r>
              <a:rPr lang="zh-CN" altLang="en-US" sz="3600" dirty="0" smtClean="0">
                <a:latin typeface="黑体" pitchFamily="49" charset="-122"/>
                <a:ea typeface="黑体" pitchFamily="49" charset="-122"/>
                <a:cs typeface="+mn-cs"/>
              </a:rPr>
              <a:t>相应地改变。中央委员会委员和候补委员必须有</a:t>
            </a:r>
            <a:r>
              <a:rPr lang="zh-CN" altLang="en-US" sz="3600" dirty="0" smtClean="0">
                <a:solidFill>
                  <a:srgbClr val="FF0000"/>
                </a:solidFill>
                <a:latin typeface="楷体" pitchFamily="49" charset="-122"/>
                <a:ea typeface="楷体" pitchFamily="49" charset="-122"/>
                <a:cs typeface="+mn-cs"/>
              </a:rPr>
              <a:t>五</a:t>
            </a:r>
            <a:r>
              <a:rPr lang="zh-CN" altLang="en-US" sz="3600" dirty="0" smtClean="0">
                <a:latin typeface="黑体" pitchFamily="49" charset="-122"/>
                <a:ea typeface="黑体" pitchFamily="49" charset="-122"/>
                <a:cs typeface="+mn-cs"/>
              </a:rPr>
              <a:t>年以上的党龄。中央委员会委员和候补委员的名额，由全国代表大会决定。中央委员会委员出缺，由中央委员会候补委员按照</a:t>
            </a:r>
            <a:r>
              <a:rPr lang="zh-CN" altLang="en-US" sz="3600" dirty="0" smtClean="0">
                <a:solidFill>
                  <a:srgbClr val="FF0000"/>
                </a:solidFill>
                <a:latin typeface="楷体" pitchFamily="49" charset="-122"/>
                <a:ea typeface="楷体" pitchFamily="49" charset="-122"/>
                <a:cs typeface="+mn-cs"/>
              </a:rPr>
              <a:t>得票</a:t>
            </a:r>
            <a:r>
              <a:rPr lang="zh-CN" altLang="en-US" sz="3600" dirty="0" smtClean="0">
                <a:latin typeface="黑体" pitchFamily="49" charset="-122"/>
                <a:ea typeface="黑体" pitchFamily="49" charset="-122"/>
                <a:cs typeface="+mn-cs"/>
              </a:rPr>
              <a:t>多少依次递补。</a:t>
            </a:r>
            <a:endParaRPr lang="zh-CN" altLang="en-US" sz="3600" dirty="0">
              <a:latin typeface="黑体" pitchFamily="49" charset="-122"/>
              <a:ea typeface="黑体" pitchFamily="49" charset="-122"/>
              <a:cs typeface="+mn-cs"/>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52</a:t>
            </a:fld>
            <a:endParaRPr lang="zh-CN" altLang="en-US"/>
          </a:p>
        </p:txBody>
      </p:sp>
      <p:sp>
        <p:nvSpPr>
          <p:cNvPr id="4" name="矩形 3"/>
          <p:cNvSpPr/>
          <p:nvPr/>
        </p:nvSpPr>
        <p:spPr>
          <a:xfrm>
            <a:off x="3000364" y="201268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7584842" y="496883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1601100" y="1273414"/>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5744504" y="2741814"/>
            <a:ext cx="41388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5"/>
                                        </p:tgtEl>
                                      </p:cBhvr>
                                    </p:animEffect>
                                    <p:set>
                                      <p:cBhvr>
                                        <p:cTn id="2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622132"/>
            <a:ext cx="8215369" cy="5521512"/>
          </a:xfrm>
          <a:noFill/>
        </p:spPr>
        <p:txBody>
          <a:bodyPr wrap="square" rtlCol="0">
            <a:spAutoFit/>
          </a:bodyPr>
          <a:lstStyle/>
          <a:p>
            <a:pPr algn="l">
              <a:lnSpc>
                <a:spcPct val="140000"/>
              </a:lnSpc>
            </a:pPr>
            <a:r>
              <a:rPr lang="zh-CN" altLang="en-US" sz="3600" dirty="0" smtClean="0">
                <a:latin typeface="黑体" pitchFamily="49" charset="-122"/>
                <a:ea typeface="黑体" pitchFamily="49" charset="-122"/>
                <a:cs typeface="+mn-cs"/>
              </a:rPr>
              <a:t>　　中央委员会全体会议由</a:t>
            </a:r>
            <a:r>
              <a:rPr lang="zh-CN" altLang="en-US" sz="3600" dirty="0" smtClean="0">
                <a:solidFill>
                  <a:srgbClr val="FF0000"/>
                </a:solidFill>
                <a:latin typeface="楷体" pitchFamily="49" charset="-122"/>
                <a:ea typeface="楷体" pitchFamily="49" charset="-122"/>
                <a:cs typeface="+mn-cs"/>
              </a:rPr>
              <a:t>中央政治局</a:t>
            </a:r>
            <a:r>
              <a:rPr lang="zh-CN" altLang="en-US" sz="3600" dirty="0" smtClean="0">
                <a:latin typeface="黑体" pitchFamily="49" charset="-122"/>
                <a:ea typeface="黑体" pitchFamily="49" charset="-122"/>
                <a:cs typeface="+mn-cs"/>
              </a:rPr>
              <a:t>召集，每年至少举行</a:t>
            </a:r>
            <a:r>
              <a:rPr lang="zh-CN" altLang="en-US" sz="3600" dirty="0" smtClean="0">
                <a:solidFill>
                  <a:srgbClr val="FF0000"/>
                </a:solidFill>
                <a:latin typeface="楷体" pitchFamily="49" charset="-122"/>
                <a:ea typeface="楷体" pitchFamily="49" charset="-122"/>
                <a:cs typeface="+mn-cs"/>
              </a:rPr>
              <a:t>一</a:t>
            </a:r>
            <a:r>
              <a:rPr lang="zh-CN" altLang="en-US" sz="3600" dirty="0" smtClean="0">
                <a:latin typeface="黑体" pitchFamily="49" charset="-122"/>
                <a:ea typeface="黑体" pitchFamily="49" charset="-122"/>
                <a:cs typeface="+mn-cs"/>
              </a:rPr>
              <a:t>次。</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中央政治局</a:t>
            </a:r>
            <a:r>
              <a:rPr lang="zh-CN" altLang="en-US" sz="3600" dirty="0" smtClean="0">
                <a:latin typeface="黑体" pitchFamily="49" charset="-122"/>
                <a:ea typeface="黑体" pitchFamily="49" charset="-122"/>
                <a:cs typeface="+mn-cs"/>
              </a:rPr>
              <a:t>向中央委员会</a:t>
            </a:r>
            <a:r>
              <a:rPr lang="zh-CN" altLang="en-US" sz="3600" dirty="0" smtClean="0">
                <a:solidFill>
                  <a:srgbClr val="FF0000"/>
                </a:solidFill>
                <a:latin typeface="楷体" pitchFamily="49" charset="-122"/>
                <a:ea typeface="楷体" pitchFamily="49" charset="-122"/>
                <a:cs typeface="+mn-cs"/>
              </a:rPr>
              <a:t>全体会议</a:t>
            </a:r>
            <a:r>
              <a:rPr lang="zh-CN" altLang="en-US" sz="3600" dirty="0" smtClean="0">
                <a:latin typeface="黑体" pitchFamily="49" charset="-122"/>
                <a:ea typeface="黑体" pitchFamily="49" charset="-122"/>
                <a:cs typeface="+mn-cs"/>
              </a:rPr>
              <a:t>报告工作，接受</a:t>
            </a:r>
            <a:r>
              <a:rPr lang="zh-CN" altLang="en-US" sz="3600" dirty="0" smtClean="0">
                <a:solidFill>
                  <a:srgbClr val="FF0000"/>
                </a:solidFill>
                <a:latin typeface="楷体" pitchFamily="49" charset="-122"/>
                <a:ea typeface="楷体" pitchFamily="49" charset="-122"/>
                <a:cs typeface="+mn-cs"/>
              </a:rPr>
              <a:t>监督</a:t>
            </a:r>
            <a:r>
              <a:rPr lang="zh-CN" altLang="en-US" sz="3600" dirty="0" smtClean="0">
                <a:latin typeface="黑体" pitchFamily="49" charset="-122"/>
                <a:ea typeface="黑体" pitchFamily="49" charset="-122"/>
                <a:cs typeface="+mn-cs"/>
              </a:rPr>
              <a:t>。</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在全国代表大会闭会期间，中央委员会执行</a:t>
            </a:r>
            <a:r>
              <a:rPr lang="zh-CN" altLang="en-US" sz="3600" dirty="0" smtClean="0">
                <a:solidFill>
                  <a:srgbClr val="FF0000"/>
                </a:solidFill>
                <a:latin typeface="楷体" pitchFamily="49" charset="-122"/>
                <a:ea typeface="楷体" pitchFamily="49" charset="-122"/>
                <a:cs typeface="+mn-cs"/>
              </a:rPr>
              <a:t>全国代表大会</a:t>
            </a:r>
            <a:r>
              <a:rPr lang="zh-CN" altLang="en-US" sz="3600" dirty="0" smtClean="0">
                <a:latin typeface="黑体" pitchFamily="49" charset="-122"/>
                <a:ea typeface="黑体" pitchFamily="49" charset="-122"/>
                <a:cs typeface="+mn-cs"/>
              </a:rPr>
              <a:t>的决议，领导党的全部工作，对外代表</a:t>
            </a:r>
            <a:r>
              <a:rPr lang="zh-CN" altLang="en-US" sz="3600" dirty="0" smtClean="0">
                <a:solidFill>
                  <a:srgbClr val="FF0000"/>
                </a:solidFill>
                <a:latin typeface="楷体" pitchFamily="49" charset="-122"/>
                <a:ea typeface="楷体" pitchFamily="49" charset="-122"/>
                <a:cs typeface="+mn-cs"/>
              </a:rPr>
              <a:t>中国共产党</a:t>
            </a:r>
            <a:r>
              <a:rPr lang="zh-CN" altLang="en-US" sz="3600" dirty="0" smtClean="0">
                <a:latin typeface="黑体" pitchFamily="49" charset="-122"/>
                <a:ea typeface="黑体" pitchFamily="49" charset="-122"/>
                <a:cs typeface="+mn-cs"/>
              </a:rPr>
              <a:t>。</a:t>
            </a:r>
            <a:endParaRPr lang="zh-CN" altLang="en-US" sz="3600" dirty="0">
              <a:latin typeface="黑体" pitchFamily="49" charset="-122"/>
              <a:ea typeface="黑体" pitchFamily="49" charset="-122"/>
              <a:cs typeface="+mn-cs"/>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53</a:t>
            </a:fld>
            <a:endParaRPr lang="zh-CN" altLang="en-US"/>
          </a:p>
        </p:txBody>
      </p:sp>
      <p:sp>
        <p:nvSpPr>
          <p:cNvPr id="4" name="矩形 3"/>
          <p:cNvSpPr/>
          <p:nvPr/>
        </p:nvSpPr>
        <p:spPr>
          <a:xfrm>
            <a:off x="6168528" y="714356"/>
            <a:ext cx="233256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424388" y="2298438"/>
            <a:ext cx="184494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2559290" y="4572008"/>
            <a:ext cx="272709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5301128" y="5385020"/>
            <a:ext cx="227126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798760" y="1586360"/>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642910" y="3000372"/>
            <a:ext cx="97242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8"/>
                                        </p:tgtEl>
                                      </p:cBhvr>
                                    </p:animEffect>
                                    <p:set>
                                      <p:cBhvr>
                                        <p:cTn id="12" dur="1" fill="hold">
                                          <p:stCondLst>
                                            <p:cond delay="499"/>
                                          </p:stCondLst>
                                        </p:cTn>
                                        <p:tgtEl>
                                          <p:spTgt spid="8"/>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9"/>
                                        </p:tgtEl>
                                      </p:cBhvr>
                                    </p:animEffect>
                                    <p:set>
                                      <p:cBhvr>
                                        <p:cTn id="22" dur="1" fill="hold">
                                          <p:stCondLst>
                                            <p:cond delay="499"/>
                                          </p:stCondLst>
                                        </p:cTn>
                                        <p:tgtEl>
                                          <p:spTgt spid="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6"/>
                                        </p:tgtEl>
                                      </p:cBhvr>
                                    </p:animEffect>
                                    <p:set>
                                      <p:cBhvr>
                                        <p:cTn id="27" dur="1" fill="hold">
                                          <p:stCondLst>
                                            <p:cond delay="499"/>
                                          </p:stCondLst>
                                        </p:cTn>
                                        <p:tgtEl>
                                          <p:spTgt spid="6"/>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7"/>
                                        </p:tgtEl>
                                      </p:cBhvr>
                                    </p:animEffect>
                                    <p:set>
                                      <p:cBhvr>
                                        <p:cTn id="32"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357166"/>
            <a:ext cx="8215369" cy="6297108"/>
          </a:xfrm>
          <a:noFill/>
        </p:spPr>
        <p:txBody>
          <a:bodyPr wrap="square" rtlCol="0">
            <a:spAutoFit/>
          </a:bodyPr>
          <a:lstStyle/>
          <a:p>
            <a:pPr algn="l">
              <a:lnSpc>
                <a:spcPct val="140000"/>
              </a:lnSpc>
            </a:pPr>
            <a:r>
              <a:rPr lang="zh-CN" altLang="en-US" sz="3600" dirty="0" smtClean="0">
                <a:latin typeface="黑体" pitchFamily="49" charset="-122"/>
                <a:ea typeface="黑体" pitchFamily="49" charset="-122"/>
                <a:cs typeface="+mn-cs"/>
              </a:rPr>
              <a:t>    第二十二条　党的</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中央政治局</a:t>
            </a:r>
            <a:r>
              <a:rPr lang="zh-CN" altLang="en-US" sz="3600" dirty="0" smtClean="0">
                <a:latin typeface="黑体" pitchFamily="49" charset="-122"/>
                <a:ea typeface="黑体" pitchFamily="49" charset="-122"/>
                <a:cs typeface="+mn-cs"/>
              </a:rPr>
              <a:t>、</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中央政治局常务委员会</a:t>
            </a:r>
            <a:r>
              <a:rPr lang="zh-CN" altLang="en-US" sz="3600" dirty="0" smtClean="0">
                <a:latin typeface="黑体" pitchFamily="49" charset="-122"/>
                <a:ea typeface="黑体" pitchFamily="49" charset="-122"/>
                <a:cs typeface="+mn-cs"/>
              </a:rPr>
              <a:t>和</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中央委员会总书记</a:t>
            </a:r>
            <a:r>
              <a:rPr lang="zh-CN" altLang="en-US" sz="3600" dirty="0" smtClean="0">
                <a:latin typeface="黑体" pitchFamily="49" charset="-122"/>
                <a:ea typeface="黑体" pitchFamily="49" charset="-122"/>
                <a:cs typeface="+mn-cs"/>
              </a:rPr>
              <a:t>，由中央委员会</a:t>
            </a:r>
            <a:r>
              <a:rPr lang="zh-CN" altLang="en-US" sz="3600" dirty="0" smtClean="0">
                <a:solidFill>
                  <a:srgbClr val="FF0000"/>
                </a:solidFill>
                <a:latin typeface="楷体" pitchFamily="49" charset="-122"/>
                <a:ea typeface="楷体" pitchFamily="49" charset="-122"/>
                <a:cs typeface="+mn-cs"/>
              </a:rPr>
              <a:t>全体会议</a:t>
            </a:r>
            <a:r>
              <a:rPr lang="zh-CN" altLang="en-US" sz="3600" dirty="0" smtClean="0">
                <a:latin typeface="黑体" pitchFamily="49" charset="-122"/>
                <a:ea typeface="黑体" pitchFamily="49" charset="-122"/>
                <a:cs typeface="+mn-cs"/>
              </a:rPr>
              <a:t>选举。中央委员会总书记必须从中央政治局常务委员会委员中产生。</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中央政治局和它的常务委员会在中央委员会</a:t>
            </a:r>
            <a:r>
              <a:rPr lang="zh-CN" altLang="en-US" sz="3600" dirty="0" smtClean="0">
                <a:solidFill>
                  <a:srgbClr val="FF0000"/>
                </a:solidFill>
                <a:latin typeface="楷体" pitchFamily="49" charset="-122"/>
                <a:ea typeface="楷体" pitchFamily="49" charset="-122"/>
                <a:cs typeface="+mn-cs"/>
              </a:rPr>
              <a:t>全体会议</a:t>
            </a:r>
            <a:r>
              <a:rPr lang="zh-CN" altLang="en-US" sz="3600" dirty="0" smtClean="0">
                <a:latin typeface="黑体" pitchFamily="49" charset="-122"/>
                <a:ea typeface="黑体" pitchFamily="49" charset="-122"/>
                <a:cs typeface="+mn-cs"/>
              </a:rPr>
              <a:t>闭会期间，行使中央委员会的职权。</a:t>
            </a:r>
            <a:endParaRPr lang="zh-CN" altLang="en-US" sz="3600" dirty="0">
              <a:latin typeface="黑体" pitchFamily="49" charset="-122"/>
              <a:ea typeface="黑体" pitchFamily="49" charset="-122"/>
              <a:cs typeface="+mn-cs"/>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54</a:t>
            </a:fld>
            <a:endParaRPr lang="zh-CN" altLang="en-US"/>
          </a:p>
        </p:txBody>
      </p:sp>
      <p:sp>
        <p:nvSpPr>
          <p:cNvPr id="4" name="矩形 3"/>
          <p:cNvSpPr/>
          <p:nvPr/>
        </p:nvSpPr>
        <p:spPr>
          <a:xfrm>
            <a:off x="4342938" y="2012686"/>
            <a:ext cx="184494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2544026" y="5099784"/>
            <a:ext cx="181366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571480"/>
            <a:ext cx="8215369" cy="5521512"/>
          </a:xfrm>
          <a:noFill/>
        </p:spPr>
        <p:txBody>
          <a:bodyPr wrap="square" rtlCol="0">
            <a:spAutoFit/>
          </a:bodyPr>
          <a:lstStyle/>
          <a:p>
            <a:pPr algn="l">
              <a:lnSpc>
                <a:spcPct val="140000"/>
              </a:lnSpc>
            </a:pPr>
            <a:r>
              <a:rPr lang="zh-CN" altLang="en-US" sz="3600" dirty="0" smtClean="0">
                <a:latin typeface="黑体" pitchFamily="49" charset="-122"/>
                <a:ea typeface="黑体" pitchFamily="49" charset="-122"/>
                <a:cs typeface="+mn-cs"/>
              </a:rPr>
              <a:t>　　</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中央书记处</a:t>
            </a:r>
            <a:r>
              <a:rPr lang="zh-CN" altLang="en-US" sz="3600" dirty="0" smtClean="0">
                <a:latin typeface="黑体" pitchFamily="49" charset="-122"/>
                <a:ea typeface="黑体" pitchFamily="49" charset="-122"/>
                <a:cs typeface="+mn-cs"/>
              </a:rPr>
              <a:t>是中央政治局和它的常务委员会的</a:t>
            </a:r>
            <a:r>
              <a:rPr lang="zh-CN" altLang="en-US" sz="3600" dirty="0" smtClean="0">
                <a:solidFill>
                  <a:srgbClr val="FF0000"/>
                </a:solidFill>
                <a:latin typeface="楷体" pitchFamily="49" charset="-122"/>
                <a:ea typeface="楷体" pitchFamily="49" charset="-122"/>
                <a:cs typeface="+mn-cs"/>
              </a:rPr>
              <a:t>办事机构</a:t>
            </a:r>
            <a:r>
              <a:rPr lang="zh-CN" altLang="en-US" sz="3600" dirty="0" smtClean="0">
                <a:latin typeface="黑体" pitchFamily="49" charset="-122"/>
                <a:ea typeface="黑体" pitchFamily="49" charset="-122"/>
                <a:cs typeface="+mn-cs"/>
              </a:rPr>
              <a:t>；成员由中央政治局</a:t>
            </a:r>
            <a:r>
              <a:rPr lang="zh-CN" altLang="en-US" sz="3600" dirty="0" smtClean="0">
                <a:solidFill>
                  <a:srgbClr val="FF0000"/>
                </a:solidFill>
                <a:latin typeface="楷体" pitchFamily="49" charset="-122"/>
                <a:ea typeface="楷体" pitchFamily="49" charset="-122"/>
                <a:cs typeface="+mn-cs"/>
              </a:rPr>
              <a:t>常务委员会</a:t>
            </a:r>
            <a:r>
              <a:rPr lang="zh-CN" altLang="en-US" sz="3600" dirty="0" smtClean="0">
                <a:latin typeface="黑体" pitchFamily="49" charset="-122"/>
                <a:ea typeface="黑体" pitchFamily="49" charset="-122"/>
                <a:cs typeface="+mn-cs"/>
              </a:rPr>
              <a:t>提名，中央委员会</a:t>
            </a:r>
            <a:r>
              <a:rPr lang="zh-CN" altLang="en-US" sz="3600" dirty="0" smtClean="0">
                <a:solidFill>
                  <a:srgbClr val="FF0000"/>
                </a:solidFill>
                <a:latin typeface="楷体" pitchFamily="49" charset="-122"/>
                <a:ea typeface="楷体" pitchFamily="49" charset="-122"/>
                <a:cs typeface="+mn-cs"/>
              </a:rPr>
              <a:t>全体会议</a:t>
            </a:r>
            <a:r>
              <a:rPr lang="zh-CN" altLang="en-US" sz="3600" dirty="0" smtClean="0">
                <a:latin typeface="黑体" pitchFamily="49" charset="-122"/>
                <a:ea typeface="黑体" pitchFamily="49" charset="-122"/>
                <a:cs typeface="+mn-cs"/>
              </a:rPr>
              <a:t>通过。</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中央委员会总书记负责召集中央政治局会议和中央政治局</a:t>
            </a:r>
            <a:r>
              <a:rPr lang="zh-CN" altLang="en-US" sz="3600" dirty="0" smtClean="0">
                <a:solidFill>
                  <a:srgbClr val="FF0000"/>
                </a:solidFill>
                <a:latin typeface="楷体" pitchFamily="49" charset="-122"/>
                <a:ea typeface="楷体" pitchFamily="49" charset="-122"/>
                <a:cs typeface="+mn-cs"/>
              </a:rPr>
              <a:t>常务委员会</a:t>
            </a:r>
            <a:r>
              <a:rPr lang="zh-CN" altLang="en-US" sz="3600" dirty="0" smtClean="0">
                <a:latin typeface="黑体" pitchFamily="49" charset="-122"/>
                <a:ea typeface="黑体" pitchFamily="49" charset="-122"/>
                <a:cs typeface="+mn-cs"/>
              </a:rPr>
              <a:t>会议，并主持</a:t>
            </a:r>
            <a:r>
              <a:rPr lang="zh-CN" altLang="en-US" sz="3600" dirty="0" smtClean="0">
                <a:solidFill>
                  <a:srgbClr val="FF0000"/>
                </a:solidFill>
                <a:latin typeface="楷体" pitchFamily="49" charset="-122"/>
                <a:ea typeface="楷体" pitchFamily="49" charset="-122"/>
                <a:cs typeface="+mn-cs"/>
              </a:rPr>
              <a:t>中央书记处</a:t>
            </a:r>
            <a:r>
              <a:rPr lang="zh-CN" altLang="en-US" sz="3600" dirty="0" smtClean="0">
                <a:latin typeface="黑体" pitchFamily="49" charset="-122"/>
                <a:ea typeface="黑体" pitchFamily="49" charset="-122"/>
                <a:cs typeface="+mn-cs"/>
              </a:rPr>
              <a:t>的工作。</a:t>
            </a:r>
            <a:endParaRPr lang="zh-CN" altLang="en-US" sz="3600" dirty="0">
              <a:latin typeface="黑体" pitchFamily="49" charset="-122"/>
              <a:ea typeface="黑体" pitchFamily="49" charset="-122"/>
              <a:cs typeface="+mn-cs"/>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55</a:t>
            </a:fld>
            <a:endParaRPr lang="zh-CN" altLang="en-US"/>
          </a:p>
        </p:txBody>
      </p:sp>
      <p:sp>
        <p:nvSpPr>
          <p:cNvPr id="4" name="矩形 3"/>
          <p:cNvSpPr/>
          <p:nvPr/>
        </p:nvSpPr>
        <p:spPr>
          <a:xfrm>
            <a:off x="2987918" y="1483124"/>
            <a:ext cx="184494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145278" y="2231604"/>
            <a:ext cx="2283714"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116058" y="2285992"/>
            <a:ext cx="15001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96798" y="3000372"/>
            <a:ext cx="701934"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5244438" y="4561864"/>
            <a:ext cx="2286016"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087688" y="5314098"/>
            <a:ext cx="2286016"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par>
                          <p:cTn id="18" fill="hold">
                            <p:stCondLst>
                              <p:cond delay="500"/>
                            </p:stCondLst>
                            <p:childTnLst>
                              <p:par>
                                <p:cTn id="19" presetID="22" presetClass="exit" presetSubtype="8" fill="hold" grpId="0" nodeType="afterEffect">
                                  <p:stCondLst>
                                    <p:cond delay="0"/>
                                  </p:stCondLst>
                                  <p:childTnLst>
                                    <p:animEffect transition="out" filter="wipe(left)">
                                      <p:cBhvr>
                                        <p:cTn id="20" dur="500"/>
                                        <p:tgtEl>
                                          <p:spTgt spid="7"/>
                                        </p:tgtEl>
                                      </p:cBhvr>
                                    </p:animEffect>
                                    <p:set>
                                      <p:cBhvr>
                                        <p:cTn id="21" dur="1" fill="hold">
                                          <p:stCondLst>
                                            <p:cond delay="499"/>
                                          </p:stCondLst>
                                        </p:cTn>
                                        <p:tgtEl>
                                          <p:spTgt spid="7"/>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22" presetClass="exit" presetSubtype="8" fill="hold" grpId="0" nodeType="clickEffect">
                                  <p:stCondLst>
                                    <p:cond delay="0"/>
                                  </p:stCondLst>
                                  <p:childTnLst>
                                    <p:animEffect transition="out" filter="wipe(left)">
                                      <p:cBhvr>
                                        <p:cTn id="25" dur="500"/>
                                        <p:tgtEl>
                                          <p:spTgt spid="8"/>
                                        </p:tgtEl>
                                      </p:cBhvr>
                                    </p:animEffect>
                                    <p:set>
                                      <p:cBhvr>
                                        <p:cTn id="26" dur="1" fill="hold">
                                          <p:stCondLst>
                                            <p:cond delay="499"/>
                                          </p:stCondLst>
                                        </p:cTn>
                                        <p:tgtEl>
                                          <p:spTgt spid="8"/>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2" presetClass="exit" presetSubtype="8" fill="hold" grpId="0" nodeType="clickEffect">
                                  <p:stCondLst>
                                    <p:cond delay="0"/>
                                  </p:stCondLst>
                                  <p:childTnLst>
                                    <p:animEffect transition="out" filter="wipe(left)">
                                      <p:cBhvr>
                                        <p:cTn id="30" dur="500"/>
                                        <p:tgtEl>
                                          <p:spTgt spid="9"/>
                                        </p:tgtEl>
                                      </p:cBhvr>
                                    </p:animEffect>
                                    <p:set>
                                      <p:cBhvr>
                                        <p:cTn id="31"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642918"/>
            <a:ext cx="8215369" cy="5521512"/>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党的中央军事委员会组成人员由中央委员会决定。</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每届中央委员会产生的中央领导机构和中央领导人，在下届全国代表大会开会期间，继续</a:t>
            </a:r>
            <a:r>
              <a:rPr lang="zh-CN" altLang="en-US" sz="3600" dirty="0" smtClean="0">
                <a:solidFill>
                  <a:srgbClr val="FF0000"/>
                </a:solidFill>
                <a:latin typeface="楷体" pitchFamily="49" charset="-122"/>
                <a:ea typeface="楷体" pitchFamily="49" charset="-122"/>
                <a:cs typeface="+mn-cs"/>
              </a:rPr>
              <a:t>主持</a:t>
            </a:r>
            <a:r>
              <a:rPr lang="zh-CN" altLang="en-US" sz="3600" dirty="0" smtClean="0">
                <a:latin typeface="黑体" pitchFamily="49" charset="-122"/>
                <a:ea typeface="黑体" pitchFamily="49" charset="-122"/>
                <a:cs typeface="+mn-cs"/>
              </a:rPr>
              <a:t>党的经常工作，直到下届中央委员会产生新的</a:t>
            </a:r>
            <a:r>
              <a:rPr lang="zh-CN" altLang="en-US" sz="3600" dirty="0" smtClean="0">
                <a:solidFill>
                  <a:srgbClr val="FF0000"/>
                </a:solidFill>
                <a:latin typeface="楷体" pitchFamily="49" charset="-122"/>
                <a:ea typeface="楷体" pitchFamily="49" charset="-122"/>
                <a:cs typeface="+mn-cs"/>
              </a:rPr>
              <a:t>中央领导</a:t>
            </a:r>
            <a:r>
              <a:rPr lang="zh-CN" altLang="en-US" sz="3600" dirty="0" smtClean="0">
                <a:latin typeface="黑体" pitchFamily="49" charset="-122"/>
                <a:ea typeface="黑体" pitchFamily="49" charset="-122"/>
                <a:cs typeface="+mn-cs"/>
              </a:rPr>
              <a:t>机构和</a:t>
            </a:r>
            <a:r>
              <a:rPr lang="zh-CN" altLang="en-US" sz="3600" dirty="0" smtClean="0">
                <a:solidFill>
                  <a:srgbClr val="FF0000"/>
                </a:solidFill>
                <a:latin typeface="楷体" pitchFamily="49" charset="-122"/>
                <a:ea typeface="楷体" pitchFamily="49" charset="-122"/>
                <a:cs typeface="+mn-cs"/>
              </a:rPr>
              <a:t>中央领导</a:t>
            </a:r>
            <a:r>
              <a:rPr lang="zh-CN" altLang="en-US" sz="3600" dirty="0" smtClean="0">
                <a:latin typeface="黑体" pitchFamily="49" charset="-122"/>
                <a:ea typeface="黑体" pitchFamily="49" charset="-122"/>
                <a:cs typeface="+mn-cs"/>
              </a:rPr>
              <a:t>人为止。</a:t>
            </a:r>
            <a:endParaRPr lang="zh-CN" altLang="en-US" sz="3600" dirty="0">
              <a:latin typeface="黑体" pitchFamily="49" charset="-122"/>
              <a:ea typeface="黑体" pitchFamily="49" charset="-122"/>
              <a:cs typeface="+mn-cs"/>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56</a:t>
            </a:fld>
            <a:endParaRPr lang="zh-CN" altLang="en-US"/>
          </a:p>
        </p:txBody>
      </p:sp>
      <p:sp>
        <p:nvSpPr>
          <p:cNvPr id="4" name="矩形 3"/>
          <p:cNvSpPr/>
          <p:nvPr/>
        </p:nvSpPr>
        <p:spPr>
          <a:xfrm>
            <a:off x="3910256" y="3842880"/>
            <a:ext cx="91800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187880" y="4643446"/>
            <a:ext cx="1813144"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1586352" y="5399768"/>
            <a:ext cx="184264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595249"/>
            <a:ext cx="8215369" cy="5521512"/>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第二十三条　中国人民解放军的党组织，根据中央委员会的指示进行工作。</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中央军事委员会</a:t>
            </a:r>
            <a:r>
              <a:rPr lang="zh-CN" altLang="en-US" sz="3600" dirty="0" smtClean="0">
                <a:latin typeface="黑体" pitchFamily="49" charset="-122"/>
                <a:ea typeface="黑体" pitchFamily="49" charset="-122"/>
                <a:cs typeface="+mn-cs"/>
              </a:rPr>
              <a:t>的政治工作机关是中国人民解放军总政治部，总政治部负责管理军队中党的工作和政治工作。军队中党的组织体制和机构，由中央军事委员会作出规定。</a:t>
            </a:r>
            <a:endParaRPr lang="zh-CN" altLang="en-US" sz="3600" dirty="0">
              <a:latin typeface="黑体" pitchFamily="49" charset="-122"/>
              <a:ea typeface="黑体" pitchFamily="49" charset="-122"/>
              <a:cs typeface="+mn-cs"/>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57</a:t>
            </a:fld>
            <a:endParaRPr lang="zh-CN" altLang="en-US"/>
          </a:p>
        </p:txBody>
      </p:sp>
      <p:sp>
        <p:nvSpPr>
          <p:cNvPr id="4" name="动作按钮: 第一张 3">
            <a:hlinkClick r:id="rId2" action="ppaction://hlinksldjump" highlightClick="1"/>
          </p:cNvPr>
          <p:cNvSpPr/>
          <p:nvPr/>
        </p:nvSpPr>
        <p:spPr>
          <a:xfrm>
            <a:off x="4000496" y="6357958"/>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TextBox 4"/>
          <p:cNvSpPr txBox="1"/>
          <p:nvPr/>
        </p:nvSpPr>
        <p:spPr>
          <a:xfrm>
            <a:off x="4480229" y="6488692"/>
            <a:ext cx="3877985" cy="369332"/>
          </a:xfrm>
          <a:prstGeom prst="rect">
            <a:avLst/>
          </a:prstGeom>
          <a:noFill/>
        </p:spPr>
        <p:txBody>
          <a:bodyPr wrap="none" rtlCol="0">
            <a:spAutoFit/>
          </a:bodyPr>
          <a:lstStyle/>
          <a:p>
            <a:r>
              <a:rPr lang="zh-CN" altLang="en-US" dirty="0" smtClean="0">
                <a:solidFill>
                  <a:srgbClr val="FF5050"/>
                </a:solidFill>
                <a:latin typeface="黑体" pitchFamily="49" charset="-122"/>
                <a:ea typeface="黑体" pitchFamily="49" charset="-122"/>
              </a:rPr>
              <a:t>点击此处返回目录页，或翻页继续。</a:t>
            </a:r>
            <a:endParaRPr lang="zh-CN" altLang="en-US" dirty="0">
              <a:solidFill>
                <a:srgbClr val="FF505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txBox="1">
            <a:spLocks noGrp="1"/>
          </p:cNvSpPr>
          <p:nvPr>
            <p:ph type="title"/>
          </p:nvPr>
        </p:nvSpPr>
        <p:spPr>
          <a:xfrm>
            <a:off x="1714480" y="3016749"/>
            <a:ext cx="5827236" cy="769441"/>
          </a:xfrm>
          <a:prstGeom prst="rect">
            <a:avLst/>
          </a:prstGeom>
          <a:noFill/>
        </p:spPr>
        <p:txBody>
          <a:bodyPr wrap="none" rtlCol="0">
            <a:spAutoFit/>
          </a:bodyPr>
          <a:lstStyle/>
          <a:p>
            <a:r>
              <a:rPr lang="zh-CN" altLang="en-US" dirty="0" smtClean="0">
                <a:latin typeface="黑体" pitchFamily="49" charset="-122"/>
                <a:ea typeface="黑体" pitchFamily="49" charset="-122"/>
              </a:rPr>
              <a:t>第四章　党的地方组织</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58</a:t>
            </a:fld>
            <a:endParaRPr lang="zh-CN" altLang="en-US"/>
          </a:p>
        </p:txBody>
      </p:sp>
      <p:pic>
        <p:nvPicPr>
          <p:cNvPr id="4" name="Picture 2" descr="C:\Users\lenovo\Desktop\两学一做\党章\5698746_123803031000_2 - 副本.jpg"/>
          <p:cNvPicPr>
            <a:picLocks noChangeAspect="1" noChangeArrowheads="1"/>
          </p:cNvPicPr>
          <p:nvPr/>
        </p:nvPicPr>
        <p:blipFill>
          <a:blip r:embed="rId2"/>
          <a:srcRect/>
          <a:stretch>
            <a:fillRect/>
          </a:stretch>
        </p:blipFill>
        <p:spPr bwMode="auto">
          <a:xfrm>
            <a:off x="214282" y="214290"/>
            <a:ext cx="1998087" cy="1214422"/>
          </a:xfrm>
          <a:prstGeom prst="rect">
            <a:avLst/>
          </a:prstGeom>
          <a:noFill/>
        </p:spPr>
      </p:pic>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642918"/>
            <a:ext cx="8215369" cy="5521512"/>
          </a:xfrm>
          <a:noFill/>
        </p:spPr>
        <p:txBody>
          <a:bodyPr wrap="square" rtlCol="0">
            <a:spAutoFit/>
          </a:bodyPr>
          <a:lstStyle/>
          <a:p>
            <a:pPr algn="l">
              <a:lnSpc>
                <a:spcPct val="140000"/>
              </a:lnSpc>
            </a:pPr>
            <a:r>
              <a:rPr lang="zh-CN" altLang="en-US" sz="3600" dirty="0" smtClean="0">
                <a:latin typeface="黑体" pitchFamily="49" charset="-122"/>
                <a:ea typeface="黑体" pitchFamily="49" charset="-122"/>
                <a:cs typeface="+mn-cs"/>
              </a:rPr>
              <a:t>    第二十四条　党的省、自治区、直辖市的代表大会，设区的市和自治州的代表大会，县（旗）、自治县、不设区的市和市辖区的代表大会，每</a:t>
            </a:r>
            <a:r>
              <a:rPr lang="zh-CN" altLang="en-US" sz="3600" dirty="0" smtClean="0">
                <a:solidFill>
                  <a:srgbClr val="FF0000"/>
                </a:solidFill>
                <a:latin typeface="楷体" pitchFamily="49" charset="-122"/>
                <a:ea typeface="楷体" pitchFamily="49" charset="-122"/>
                <a:cs typeface="+mn-cs"/>
              </a:rPr>
              <a:t>五</a:t>
            </a:r>
            <a:r>
              <a:rPr lang="zh-CN" altLang="en-US" sz="3600" dirty="0" smtClean="0">
                <a:latin typeface="黑体" pitchFamily="49" charset="-122"/>
                <a:ea typeface="黑体" pitchFamily="49" charset="-122"/>
                <a:cs typeface="+mn-cs"/>
              </a:rPr>
              <a:t>年举行一次。</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党的地方各级代表大会由同级党的</a:t>
            </a:r>
            <a:r>
              <a:rPr lang="zh-CN" altLang="en-US" sz="3600" dirty="0" smtClean="0">
                <a:solidFill>
                  <a:srgbClr val="FF0000"/>
                </a:solidFill>
                <a:latin typeface="楷体" pitchFamily="49" charset="-122"/>
                <a:ea typeface="楷体" pitchFamily="49" charset="-122"/>
                <a:cs typeface="+mn-cs"/>
              </a:rPr>
              <a:t>委员会</a:t>
            </a:r>
            <a:r>
              <a:rPr lang="zh-CN" altLang="en-US" sz="3600" dirty="0" smtClean="0">
                <a:latin typeface="黑体" pitchFamily="49" charset="-122"/>
                <a:ea typeface="黑体" pitchFamily="49" charset="-122"/>
                <a:cs typeface="+mn-cs"/>
              </a:rPr>
              <a:t>召集。在特殊情况下，经上一级</a:t>
            </a:r>
            <a:endParaRPr lang="zh-CN" altLang="en-US" sz="3600" dirty="0">
              <a:latin typeface="黑体" pitchFamily="49" charset="-122"/>
              <a:ea typeface="黑体" pitchFamily="49" charset="-122"/>
              <a:cs typeface="+mn-cs"/>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59</a:t>
            </a:fld>
            <a:endParaRPr lang="zh-CN" altLang="en-US"/>
          </a:p>
        </p:txBody>
      </p:sp>
      <p:sp>
        <p:nvSpPr>
          <p:cNvPr id="4" name="矩形 3"/>
          <p:cNvSpPr/>
          <p:nvPr/>
        </p:nvSpPr>
        <p:spPr>
          <a:xfrm>
            <a:off x="573774" y="5385020"/>
            <a:ext cx="15001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641400" y="3128500"/>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4362" y="142876"/>
            <a:ext cx="8243918" cy="6572272"/>
          </a:xfrm>
        </p:spPr>
        <p:txBody>
          <a:bodyPr>
            <a:noAutofit/>
          </a:bodyPr>
          <a:lstStyle/>
          <a:p>
            <a:pPr algn="l">
              <a:lnSpc>
                <a:spcPct val="140000"/>
              </a:lnSpc>
            </a:pPr>
            <a:r>
              <a:rPr lang="zh-CN" altLang="en-US" sz="3200" dirty="0" smtClean="0">
                <a:latin typeface="黑体" pitchFamily="49" charset="-122"/>
                <a:ea typeface="黑体" pitchFamily="49" charset="-122"/>
              </a:rPr>
              <a:t>    第二条　中国共产党党员是中国工人阶级的有</a:t>
            </a:r>
            <a:r>
              <a:rPr lang="zh-CN" altLang="en-US" sz="3200" dirty="0" smtClean="0">
                <a:solidFill>
                  <a:srgbClr val="FF0000"/>
                </a:solidFill>
                <a:latin typeface="楷体" pitchFamily="49" charset="-122"/>
                <a:ea typeface="楷体" pitchFamily="49" charset="-122"/>
              </a:rPr>
              <a:t>共产主义觉悟</a:t>
            </a:r>
            <a:r>
              <a:rPr lang="zh-CN" altLang="en-US" sz="3200" dirty="0" smtClean="0">
                <a:latin typeface="黑体" pitchFamily="49" charset="-122"/>
                <a:ea typeface="黑体" pitchFamily="49" charset="-122"/>
              </a:rPr>
              <a:t>的先锋战士。</a:t>
            </a:r>
            <a:br>
              <a:rPr lang="zh-CN" altLang="en-US" sz="3200" dirty="0" smtClean="0">
                <a:latin typeface="黑体" pitchFamily="49" charset="-122"/>
                <a:ea typeface="黑体" pitchFamily="49" charset="-122"/>
              </a:rPr>
            </a:br>
            <a:r>
              <a:rPr lang="zh-CN" altLang="en-US" sz="3200" dirty="0" smtClean="0">
                <a:latin typeface="黑体" pitchFamily="49" charset="-122"/>
                <a:ea typeface="黑体" pitchFamily="49" charset="-122"/>
              </a:rPr>
              <a:t>　　中国共产党党员必须</a:t>
            </a:r>
            <a:r>
              <a:rPr lang="zh-CN" altLang="en-US" sz="3200" dirty="0" smtClean="0">
                <a:solidFill>
                  <a:srgbClr val="FF0000"/>
                </a:solidFill>
                <a:latin typeface="楷体" pitchFamily="49" charset="-122"/>
                <a:ea typeface="楷体" pitchFamily="49" charset="-122"/>
              </a:rPr>
              <a:t>全心全意为人民服务</a:t>
            </a:r>
            <a:r>
              <a:rPr lang="zh-CN" altLang="en-US" sz="3200" dirty="0" smtClean="0">
                <a:latin typeface="黑体" pitchFamily="49" charset="-122"/>
                <a:ea typeface="黑体" pitchFamily="49" charset="-122"/>
              </a:rPr>
              <a:t>，不惜牺牲个人的一切，为实现共产主义奋斗终身。</a:t>
            </a:r>
            <a:br>
              <a:rPr lang="zh-CN" altLang="en-US" sz="3200" dirty="0" smtClean="0">
                <a:latin typeface="黑体" pitchFamily="49" charset="-122"/>
                <a:ea typeface="黑体" pitchFamily="49" charset="-122"/>
              </a:rPr>
            </a:br>
            <a:r>
              <a:rPr lang="zh-CN" altLang="en-US" sz="3200" dirty="0" smtClean="0">
                <a:latin typeface="黑体" pitchFamily="49" charset="-122"/>
                <a:ea typeface="黑体" pitchFamily="49" charset="-122"/>
              </a:rPr>
              <a:t>　　中国共产党党员永远是劳动人民的</a:t>
            </a:r>
            <a:r>
              <a:rPr lang="zh-CN" altLang="en-US" sz="3200" dirty="0" smtClean="0">
                <a:solidFill>
                  <a:srgbClr val="FF0000"/>
                </a:solidFill>
                <a:latin typeface="楷体" pitchFamily="49" charset="-122"/>
                <a:ea typeface="楷体" pitchFamily="49" charset="-122"/>
              </a:rPr>
              <a:t>普通一员</a:t>
            </a:r>
            <a:r>
              <a:rPr lang="zh-CN" altLang="en-US" sz="3200" dirty="0" smtClean="0">
                <a:latin typeface="黑体" pitchFamily="49" charset="-122"/>
                <a:ea typeface="黑体" pitchFamily="49" charset="-122"/>
              </a:rPr>
              <a:t>。除了</a:t>
            </a:r>
            <a:r>
              <a:rPr lang="zh-CN" altLang="en-US" sz="3200" dirty="0" smtClean="0">
                <a:solidFill>
                  <a:srgbClr val="FF0000"/>
                </a:solidFill>
                <a:latin typeface="楷体" pitchFamily="49" charset="-122"/>
                <a:ea typeface="楷体" pitchFamily="49" charset="-122"/>
              </a:rPr>
              <a:t>法律</a:t>
            </a:r>
            <a:r>
              <a:rPr lang="zh-CN" altLang="en-US" sz="3200" dirty="0" smtClean="0">
                <a:latin typeface="黑体" pitchFamily="49" charset="-122"/>
                <a:ea typeface="黑体" pitchFamily="49" charset="-122"/>
              </a:rPr>
              <a:t>和</a:t>
            </a:r>
            <a:r>
              <a:rPr lang="zh-CN" altLang="en-US" sz="3200" dirty="0" smtClean="0">
                <a:solidFill>
                  <a:srgbClr val="FF0000"/>
                </a:solidFill>
                <a:latin typeface="楷体" pitchFamily="49" charset="-122"/>
                <a:ea typeface="楷体" pitchFamily="49" charset="-122"/>
              </a:rPr>
              <a:t>政策</a:t>
            </a:r>
            <a:r>
              <a:rPr lang="zh-CN" altLang="en-US" sz="3200" dirty="0" smtClean="0">
                <a:latin typeface="黑体" pitchFamily="49" charset="-122"/>
                <a:ea typeface="黑体" pitchFamily="49" charset="-122"/>
              </a:rPr>
              <a:t>规定范围内的个人利益和工作职权以外，所有共产党员都不得谋求任何</a:t>
            </a:r>
            <a:r>
              <a:rPr lang="zh-CN" altLang="en-US" sz="3200" dirty="0" smtClean="0">
                <a:solidFill>
                  <a:srgbClr val="FF0000"/>
                </a:solidFill>
                <a:latin typeface="楷体" pitchFamily="49" charset="-122"/>
                <a:ea typeface="楷体" pitchFamily="49" charset="-122"/>
              </a:rPr>
              <a:t>私</a:t>
            </a:r>
            <a:r>
              <a:rPr lang="zh-CN" altLang="en-US" sz="3200" dirty="0" smtClean="0">
                <a:latin typeface="黑体" pitchFamily="49" charset="-122"/>
                <a:ea typeface="黑体" pitchFamily="49" charset="-122"/>
              </a:rPr>
              <a:t>利和</a:t>
            </a:r>
            <a:r>
              <a:rPr lang="zh-CN" altLang="en-US" sz="3200" dirty="0" smtClean="0">
                <a:solidFill>
                  <a:srgbClr val="FF0000"/>
                </a:solidFill>
                <a:latin typeface="楷体" pitchFamily="49" charset="-122"/>
                <a:ea typeface="楷体" pitchFamily="49" charset="-122"/>
              </a:rPr>
              <a:t>特</a:t>
            </a:r>
            <a:r>
              <a:rPr lang="zh-CN" altLang="en-US" sz="3200" dirty="0" smtClean="0">
                <a:latin typeface="黑体" pitchFamily="49" charset="-122"/>
                <a:ea typeface="黑体" pitchFamily="49" charset="-122"/>
              </a:rPr>
              <a:t>权。</a:t>
            </a:r>
            <a:endParaRPr lang="zh-CN" altLang="en-US" sz="32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6</a:t>
            </a:fld>
            <a:endParaRPr lang="zh-CN" altLang="en-US"/>
          </a:p>
        </p:txBody>
      </p:sp>
      <p:sp>
        <p:nvSpPr>
          <p:cNvPr id="4" name="矩形 3"/>
          <p:cNvSpPr/>
          <p:nvPr/>
        </p:nvSpPr>
        <p:spPr>
          <a:xfrm>
            <a:off x="1928794" y="1101042"/>
            <a:ext cx="248558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254582" y="1785926"/>
            <a:ext cx="321471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87154" y="2500306"/>
            <a:ext cx="42862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7673330" y="3842880"/>
            <a:ext cx="78581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714348" y="4500570"/>
            <a:ext cx="78581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800798" y="4542512"/>
            <a:ext cx="78581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015244" y="4527764"/>
            <a:ext cx="78581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1958290" y="5857892"/>
            <a:ext cx="39913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3143240" y="5927028"/>
            <a:ext cx="42862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par>
                          <p:cTn id="13" fill="hold">
                            <p:stCondLst>
                              <p:cond delay="500"/>
                            </p:stCondLst>
                            <p:childTnLst>
                              <p:par>
                                <p:cTn id="14" presetID="22" presetClass="exit" presetSubtype="8" fill="hold" grpId="0" nodeType="afterEffect">
                                  <p:stCondLst>
                                    <p:cond delay="0"/>
                                  </p:stCondLst>
                                  <p:childTnLst>
                                    <p:animEffect transition="out" filter="wipe(left)">
                                      <p:cBhvr>
                                        <p:cTn id="15" dur="500"/>
                                        <p:tgtEl>
                                          <p:spTgt spid="6"/>
                                        </p:tgtEl>
                                      </p:cBhvr>
                                    </p:animEffect>
                                    <p:set>
                                      <p:cBhvr>
                                        <p:cTn id="16" dur="1" fill="hold">
                                          <p:stCondLst>
                                            <p:cond delay="499"/>
                                          </p:stCondLst>
                                        </p:cTn>
                                        <p:tgtEl>
                                          <p:spTgt spid="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22" presetClass="exit" presetSubtype="8" fill="hold" grpId="0" nodeType="clickEffect">
                                  <p:stCondLst>
                                    <p:cond delay="0"/>
                                  </p:stCondLst>
                                  <p:childTnLst>
                                    <p:animEffect transition="out" filter="wipe(left)">
                                      <p:cBhvr>
                                        <p:cTn id="20" dur="500"/>
                                        <p:tgtEl>
                                          <p:spTgt spid="7"/>
                                        </p:tgtEl>
                                      </p:cBhvr>
                                    </p:animEffect>
                                    <p:set>
                                      <p:cBhvr>
                                        <p:cTn id="21" dur="1" fill="hold">
                                          <p:stCondLst>
                                            <p:cond delay="499"/>
                                          </p:stCondLst>
                                        </p:cTn>
                                        <p:tgtEl>
                                          <p:spTgt spid="7"/>
                                        </p:tgtEl>
                                        <p:attrNameLst>
                                          <p:attrName>style.visibility</p:attrName>
                                        </p:attrNameLst>
                                      </p:cBhvr>
                                      <p:to>
                                        <p:strVal val="hidden"/>
                                      </p:to>
                                    </p:set>
                                  </p:childTnLst>
                                </p:cTn>
                              </p:par>
                            </p:childTnLst>
                          </p:cTn>
                        </p:par>
                        <p:par>
                          <p:cTn id="22" fill="hold">
                            <p:stCondLst>
                              <p:cond delay="500"/>
                            </p:stCondLst>
                            <p:childTnLst>
                              <p:par>
                                <p:cTn id="23" presetID="22" presetClass="exit" presetSubtype="8" fill="hold" grpId="0" nodeType="afterEffect">
                                  <p:stCondLst>
                                    <p:cond delay="0"/>
                                  </p:stCondLst>
                                  <p:childTnLst>
                                    <p:animEffect transition="out" filter="wipe(left)">
                                      <p:cBhvr>
                                        <p:cTn id="24" dur="500"/>
                                        <p:tgtEl>
                                          <p:spTgt spid="8"/>
                                        </p:tgtEl>
                                      </p:cBhvr>
                                    </p:animEffect>
                                    <p:set>
                                      <p:cBhvr>
                                        <p:cTn id="25" dur="1" fill="hold">
                                          <p:stCondLst>
                                            <p:cond delay="499"/>
                                          </p:stCondLst>
                                        </p:cTn>
                                        <p:tgtEl>
                                          <p:spTgt spid="8"/>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9"/>
                                        </p:tgtEl>
                                      </p:cBhvr>
                                    </p:animEffect>
                                    <p:set>
                                      <p:cBhvr>
                                        <p:cTn id="30" dur="1" fill="hold">
                                          <p:stCondLst>
                                            <p:cond delay="499"/>
                                          </p:stCondLst>
                                        </p:cTn>
                                        <p:tgtEl>
                                          <p:spTgt spid="9"/>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10"/>
                                        </p:tgtEl>
                                      </p:cBhvr>
                                    </p:animEffect>
                                    <p:set>
                                      <p:cBhvr>
                                        <p:cTn id="35" dur="1" fill="hold">
                                          <p:stCondLst>
                                            <p:cond delay="499"/>
                                          </p:stCondLst>
                                        </p:cTn>
                                        <p:tgtEl>
                                          <p:spTgt spid="10"/>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xit" presetSubtype="8" fill="hold" grpId="0" nodeType="clickEffect">
                                  <p:stCondLst>
                                    <p:cond delay="0"/>
                                  </p:stCondLst>
                                  <p:childTnLst>
                                    <p:animEffect transition="out" filter="wipe(left)">
                                      <p:cBhvr>
                                        <p:cTn id="39" dur="500"/>
                                        <p:tgtEl>
                                          <p:spTgt spid="11"/>
                                        </p:tgtEl>
                                      </p:cBhvr>
                                    </p:animEffect>
                                    <p:set>
                                      <p:cBhvr>
                                        <p:cTn id="40" dur="1" fill="hold">
                                          <p:stCondLst>
                                            <p:cond delay="499"/>
                                          </p:stCondLst>
                                        </p:cTn>
                                        <p:tgtEl>
                                          <p:spTgt spid="11"/>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xit" presetSubtype="8" fill="hold" grpId="0" nodeType="clickEffect">
                                  <p:stCondLst>
                                    <p:cond delay="0"/>
                                  </p:stCondLst>
                                  <p:childTnLst>
                                    <p:animEffect transition="out" filter="wipe(left)">
                                      <p:cBhvr>
                                        <p:cTn id="44" dur="500"/>
                                        <p:tgtEl>
                                          <p:spTgt spid="12"/>
                                        </p:tgtEl>
                                      </p:cBhvr>
                                    </p:animEffect>
                                    <p:set>
                                      <p:cBhvr>
                                        <p:cTn id="45"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1500174"/>
            <a:ext cx="8215369" cy="3194721"/>
          </a:xfrm>
          <a:noFill/>
        </p:spPr>
        <p:txBody>
          <a:bodyPr wrap="square" rtlCol="0">
            <a:spAutoFit/>
          </a:bodyPr>
          <a:lstStyle/>
          <a:p>
            <a:pPr algn="l">
              <a:lnSpc>
                <a:spcPct val="140000"/>
              </a:lnSpc>
            </a:pPr>
            <a:r>
              <a:rPr lang="zh-CN" altLang="en-US" sz="3600" dirty="0" smtClean="0">
                <a:latin typeface="黑体" pitchFamily="49" charset="-122"/>
                <a:ea typeface="黑体" pitchFamily="49" charset="-122"/>
                <a:cs typeface="+mn-cs"/>
              </a:rPr>
              <a:t>委员会批准，可以提前或延期举行。</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党的地方各级代表大会代表的名额和选举办法，由</a:t>
            </a:r>
            <a:r>
              <a:rPr lang="zh-CN" altLang="en-US" sz="3600" dirty="0" smtClean="0">
                <a:solidFill>
                  <a:srgbClr val="FF0000"/>
                </a:solidFill>
                <a:latin typeface="楷体" pitchFamily="49" charset="-122"/>
                <a:ea typeface="楷体" pitchFamily="49" charset="-122"/>
                <a:cs typeface="+mn-cs"/>
              </a:rPr>
              <a:t>同级</a:t>
            </a:r>
            <a:r>
              <a:rPr lang="zh-CN" altLang="en-US" sz="3600" dirty="0" smtClean="0">
                <a:latin typeface="黑体" pitchFamily="49" charset="-122"/>
                <a:ea typeface="黑体" pitchFamily="49" charset="-122"/>
                <a:cs typeface="+mn-cs"/>
              </a:rPr>
              <a:t>党的委员会决定，并报</a:t>
            </a:r>
            <a:r>
              <a:rPr lang="zh-CN" altLang="en-US" sz="3600" dirty="0" smtClean="0">
                <a:solidFill>
                  <a:srgbClr val="FF0000"/>
                </a:solidFill>
                <a:latin typeface="楷体" pitchFamily="49" charset="-122"/>
                <a:ea typeface="楷体" pitchFamily="49" charset="-122"/>
                <a:cs typeface="+mn-cs"/>
              </a:rPr>
              <a:t>上一级</a:t>
            </a:r>
            <a:r>
              <a:rPr lang="zh-CN" altLang="en-US" sz="3600" dirty="0" smtClean="0">
                <a:latin typeface="黑体" pitchFamily="49" charset="-122"/>
                <a:ea typeface="黑体" pitchFamily="49" charset="-122"/>
                <a:cs typeface="+mn-cs"/>
              </a:rPr>
              <a:t>党的委员会</a:t>
            </a:r>
            <a:r>
              <a:rPr lang="zh-CN" altLang="en-US" sz="3600" dirty="0" smtClean="0">
                <a:solidFill>
                  <a:srgbClr val="FF0000"/>
                </a:solidFill>
                <a:latin typeface="楷体" pitchFamily="49" charset="-122"/>
                <a:ea typeface="楷体" pitchFamily="49" charset="-122"/>
                <a:cs typeface="+mn-cs"/>
              </a:rPr>
              <a:t>批准</a:t>
            </a:r>
            <a:r>
              <a:rPr lang="zh-CN" altLang="en-US" sz="3600" dirty="0" smtClean="0">
                <a:latin typeface="黑体" pitchFamily="49" charset="-122"/>
                <a:ea typeface="黑体" pitchFamily="49" charset="-122"/>
                <a:cs typeface="+mn-cs"/>
              </a:rPr>
              <a:t>。</a:t>
            </a:r>
            <a:endParaRPr lang="zh-CN" altLang="en-US" sz="3600" dirty="0">
              <a:latin typeface="黑体" pitchFamily="49" charset="-122"/>
              <a:ea typeface="黑体" pitchFamily="49" charset="-122"/>
              <a:cs typeface="+mn-cs"/>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60</a:t>
            </a:fld>
            <a:endParaRPr lang="zh-CN" altLang="en-US"/>
          </a:p>
        </p:txBody>
      </p:sp>
      <p:sp>
        <p:nvSpPr>
          <p:cNvPr id="4" name="矩形 3"/>
          <p:cNvSpPr/>
          <p:nvPr/>
        </p:nvSpPr>
        <p:spPr>
          <a:xfrm>
            <a:off x="1613546" y="3926764"/>
            <a:ext cx="135732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899562" y="321468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5256884" y="398575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1000108"/>
            <a:ext cx="8215369" cy="4745915"/>
          </a:xfrm>
          <a:noFill/>
        </p:spPr>
        <p:txBody>
          <a:bodyPr wrap="square" rtlCol="0">
            <a:spAutoFit/>
          </a:bodyPr>
          <a:lstStyle/>
          <a:p>
            <a:pPr algn="l">
              <a:lnSpc>
                <a:spcPct val="140000"/>
              </a:lnSpc>
            </a:pPr>
            <a:r>
              <a:rPr lang="zh-CN" altLang="en-US" sz="3600" dirty="0" smtClean="0">
                <a:latin typeface="黑体" pitchFamily="49" charset="-122"/>
                <a:ea typeface="黑体" pitchFamily="49" charset="-122"/>
                <a:cs typeface="+mn-cs"/>
              </a:rPr>
              <a:t>    第二十五条　党的地方各级代表大会的职权是：</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（一）听取和审查</a:t>
            </a:r>
            <a:r>
              <a:rPr lang="zh-CN" altLang="en-US" sz="3600" dirty="0" smtClean="0">
                <a:solidFill>
                  <a:srgbClr val="FF0000"/>
                </a:solidFill>
                <a:latin typeface="楷体" pitchFamily="49" charset="-122"/>
                <a:ea typeface="楷体" pitchFamily="49" charset="-122"/>
                <a:cs typeface="+mn-cs"/>
              </a:rPr>
              <a:t>同级委员会</a:t>
            </a:r>
            <a:r>
              <a:rPr lang="zh-CN" altLang="en-US" sz="3600" dirty="0" smtClean="0">
                <a:latin typeface="黑体" pitchFamily="49" charset="-122"/>
                <a:ea typeface="黑体" pitchFamily="49" charset="-122"/>
                <a:cs typeface="+mn-cs"/>
              </a:rPr>
              <a:t>的报告；</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（二）听取和审查</a:t>
            </a:r>
            <a:r>
              <a:rPr lang="zh-CN" altLang="en-US" sz="3600" dirty="0" smtClean="0">
                <a:solidFill>
                  <a:srgbClr val="FF0000"/>
                </a:solidFill>
                <a:latin typeface="楷体" pitchFamily="49" charset="-122"/>
                <a:ea typeface="楷体" pitchFamily="49" charset="-122"/>
                <a:cs typeface="+mn-cs"/>
              </a:rPr>
              <a:t>同级纪律检查委员会</a:t>
            </a:r>
            <a:r>
              <a:rPr lang="zh-CN" altLang="en-US" sz="3600" dirty="0" smtClean="0">
                <a:latin typeface="黑体" pitchFamily="49" charset="-122"/>
                <a:ea typeface="黑体" pitchFamily="49" charset="-122"/>
                <a:cs typeface="+mn-cs"/>
              </a:rPr>
              <a:t>的报告；</a:t>
            </a:r>
            <a:endParaRPr lang="zh-CN" altLang="en-US" sz="3600" dirty="0">
              <a:latin typeface="黑体" pitchFamily="49" charset="-122"/>
              <a:ea typeface="黑体" pitchFamily="49" charset="-122"/>
              <a:cs typeface="+mn-cs"/>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61</a:t>
            </a:fld>
            <a:endParaRPr lang="zh-CN" altLang="en-US"/>
          </a:p>
        </p:txBody>
      </p:sp>
      <p:sp>
        <p:nvSpPr>
          <p:cNvPr id="4" name="矩形 3"/>
          <p:cNvSpPr/>
          <p:nvPr/>
        </p:nvSpPr>
        <p:spPr>
          <a:xfrm>
            <a:off x="5286380" y="2689728"/>
            <a:ext cx="221457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286380" y="4214818"/>
            <a:ext cx="321471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60394" y="4960996"/>
            <a:ext cx="114300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par>
                          <p:cTn id="13" fill="hold">
                            <p:stCondLst>
                              <p:cond delay="500"/>
                            </p:stCondLst>
                            <p:childTnLst>
                              <p:par>
                                <p:cTn id="14" presetID="22" presetClass="exit" presetSubtype="8" fill="hold" grpId="0" nodeType="afterEffect">
                                  <p:stCondLst>
                                    <p:cond delay="0"/>
                                  </p:stCondLst>
                                  <p:childTnLst>
                                    <p:animEffect transition="out" filter="wipe(left)">
                                      <p:cBhvr>
                                        <p:cTn id="15" dur="500"/>
                                        <p:tgtEl>
                                          <p:spTgt spid="6"/>
                                        </p:tgtEl>
                                      </p:cBhvr>
                                    </p:animEffect>
                                    <p:set>
                                      <p:cBhvr>
                                        <p:cTn id="16"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1591601"/>
            <a:ext cx="8215369" cy="3194721"/>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（三）讨论</a:t>
            </a:r>
            <a:r>
              <a:rPr lang="zh-CN" altLang="en-US" sz="3600" dirty="0" smtClean="0">
                <a:solidFill>
                  <a:srgbClr val="FF0000"/>
                </a:solidFill>
                <a:latin typeface="楷体" pitchFamily="49" charset="-122"/>
                <a:ea typeface="楷体" pitchFamily="49" charset="-122"/>
                <a:cs typeface="+mn-cs"/>
              </a:rPr>
              <a:t>本地区</a:t>
            </a:r>
            <a:r>
              <a:rPr lang="zh-CN" altLang="en-US" sz="3600" dirty="0" smtClean="0">
                <a:latin typeface="黑体" pitchFamily="49" charset="-122"/>
                <a:ea typeface="黑体" pitchFamily="49" charset="-122"/>
                <a:cs typeface="+mn-cs"/>
              </a:rPr>
              <a:t>范围内的</a:t>
            </a:r>
            <a:r>
              <a:rPr lang="zh-CN" altLang="en-US" sz="3600" dirty="0" smtClean="0">
                <a:solidFill>
                  <a:srgbClr val="FF0000"/>
                </a:solidFill>
                <a:latin typeface="楷体" pitchFamily="49" charset="-122"/>
                <a:ea typeface="楷体" pitchFamily="49" charset="-122"/>
                <a:cs typeface="+mn-cs"/>
              </a:rPr>
              <a:t>重大</a:t>
            </a:r>
            <a:r>
              <a:rPr lang="zh-CN" altLang="en-US" sz="3600" dirty="0" smtClean="0">
                <a:latin typeface="黑体" pitchFamily="49" charset="-122"/>
                <a:ea typeface="黑体" pitchFamily="49" charset="-122"/>
                <a:cs typeface="+mn-cs"/>
              </a:rPr>
              <a:t>问题并作出决议；</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（四）选举</a:t>
            </a:r>
            <a:r>
              <a:rPr lang="zh-CN" altLang="en-US" sz="3600" dirty="0" smtClean="0">
                <a:solidFill>
                  <a:srgbClr val="FF0000"/>
                </a:solidFill>
                <a:latin typeface="楷体" pitchFamily="49" charset="-122"/>
                <a:ea typeface="楷体" pitchFamily="49" charset="-122"/>
                <a:cs typeface="+mn-cs"/>
              </a:rPr>
              <a:t>同级</a:t>
            </a:r>
            <a:r>
              <a:rPr lang="zh-CN" altLang="en-US" sz="3600" dirty="0" smtClean="0">
                <a:latin typeface="黑体" pitchFamily="49" charset="-122"/>
                <a:ea typeface="黑体" pitchFamily="49" charset="-122"/>
                <a:cs typeface="+mn-cs"/>
              </a:rPr>
              <a:t>党的委员会，选举</a:t>
            </a:r>
            <a:r>
              <a:rPr lang="zh-CN" altLang="en-US" sz="3600" dirty="0" smtClean="0">
                <a:solidFill>
                  <a:srgbClr val="FF0000"/>
                </a:solidFill>
                <a:latin typeface="楷体" pitchFamily="49" charset="-122"/>
                <a:ea typeface="楷体" pitchFamily="49" charset="-122"/>
                <a:cs typeface="+mn-cs"/>
              </a:rPr>
              <a:t>同级党的纪律检查委员会</a:t>
            </a:r>
            <a:r>
              <a:rPr lang="zh-CN" altLang="en-US" sz="3600" dirty="0" smtClean="0">
                <a:latin typeface="黑体" pitchFamily="49" charset="-122"/>
                <a:ea typeface="黑体" pitchFamily="49" charset="-122"/>
                <a:cs typeface="+mn-cs"/>
              </a:rPr>
              <a:t>。</a:t>
            </a:r>
            <a:endParaRPr lang="zh-CN" altLang="en-US" sz="3600" dirty="0">
              <a:latin typeface="黑体" pitchFamily="49" charset="-122"/>
              <a:ea typeface="黑体" pitchFamily="49" charset="-122"/>
              <a:cs typeface="+mn-cs"/>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62</a:t>
            </a:fld>
            <a:endParaRPr lang="zh-CN" altLang="en-US"/>
          </a:p>
        </p:txBody>
      </p:sp>
      <p:sp>
        <p:nvSpPr>
          <p:cNvPr id="4" name="矩形 3"/>
          <p:cNvSpPr/>
          <p:nvPr/>
        </p:nvSpPr>
        <p:spPr>
          <a:xfrm>
            <a:off x="401402" y="3985756"/>
            <a:ext cx="535785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927649" y="1788228"/>
            <a:ext cx="135732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3929058" y="333036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7113895" y="178592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4"/>
                                        </p:tgtEl>
                                      </p:cBhvr>
                                    </p:animEffect>
                                    <p:set>
                                      <p:cBhvr>
                                        <p:cTn id="22"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3" y="428604"/>
            <a:ext cx="8215369" cy="6181116"/>
          </a:xfrm>
          <a:noFill/>
        </p:spPr>
        <p:txBody>
          <a:bodyPr wrap="square" rtlCol="0">
            <a:spAutoFit/>
          </a:bodyPr>
          <a:lstStyle/>
          <a:p>
            <a:pPr algn="l">
              <a:lnSpc>
                <a:spcPct val="140000"/>
              </a:lnSpc>
            </a:pPr>
            <a:r>
              <a:rPr lang="zh-CN" altLang="en-US" sz="3600" dirty="0" smtClean="0">
                <a:latin typeface="黑体" pitchFamily="49" charset="-122"/>
                <a:ea typeface="黑体" pitchFamily="49" charset="-122"/>
                <a:cs typeface="+mn-cs"/>
              </a:rPr>
              <a:t>    第二十六条　党的省、自治区、直辖市、设区的市和自治州的委员会，每届任期</a:t>
            </a:r>
            <a:r>
              <a:rPr lang="zh-CN" altLang="en-US" sz="3600" dirty="0" smtClean="0">
                <a:solidFill>
                  <a:srgbClr val="FF0000"/>
                </a:solidFill>
                <a:latin typeface="楷体" pitchFamily="49" charset="-122"/>
                <a:ea typeface="楷体" pitchFamily="49" charset="-122"/>
                <a:cs typeface="+mn-cs"/>
              </a:rPr>
              <a:t>五</a:t>
            </a:r>
            <a:r>
              <a:rPr lang="zh-CN" altLang="en-US" sz="3600" dirty="0" smtClean="0">
                <a:latin typeface="黑体" pitchFamily="49" charset="-122"/>
                <a:ea typeface="黑体" pitchFamily="49" charset="-122"/>
                <a:cs typeface="+mn-cs"/>
              </a:rPr>
              <a:t>年。这些委员会的委员和候补委员必须有</a:t>
            </a:r>
            <a:r>
              <a:rPr lang="zh-CN" altLang="en-US" sz="3600" dirty="0" smtClean="0">
                <a:solidFill>
                  <a:srgbClr val="FF0000"/>
                </a:solidFill>
                <a:latin typeface="楷体" pitchFamily="49" charset="-122"/>
                <a:ea typeface="楷体" pitchFamily="49" charset="-122"/>
                <a:cs typeface="+mn-cs"/>
              </a:rPr>
              <a:t>五</a:t>
            </a:r>
            <a:r>
              <a:rPr lang="zh-CN" altLang="en-US" sz="3600" dirty="0" smtClean="0">
                <a:latin typeface="黑体" pitchFamily="49" charset="-122"/>
                <a:ea typeface="黑体" pitchFamily="49" charset="-122"/>
                <a:cs typeface="+mn-cs"/>
              </a:rPr>
              <a:t>年以上的党龄。</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党的县（旗）、自治县、不设区的市和市辖区的委员会，每届任期</a:t>
            </a:r>
            <a:r>
              <a:rPr lang="zh-CN" altLang="en-US" sz="3600" dirty="0" smtClean="0">
                <a:solidFill>
                  <a:srgbClr val="FF0000"/>
                </a:solidFill>
                <a:latin typeface="楷体" pitchFamily="49" charset="-122"/>
                <a:ea typeface="楷体" pitchFamily="49" charset="-122"/>
                <a:cs typeface="+mn-cs"/>
              </a:rPr>
              <a:t>五</a:t>
            </a:r>
            <a:r>
              <a:rPr lang="zh-CN" altLang="en-US" sz="3600" dirty="0" smtClean="0">
                <a:latin typeface="黑体" pitchFamily="49" charset="-122"/>
                <a:ea typeface="黑体" pitchFamily="49" charset="-122"/>
                <a:cs typeface="+mn-cs"/>
              </a:rPr>
              <a:t>年。这些委员会的委员和候补委员必须有</a:t>
            </a:r>
            <a:r>
              <a:rPr lang="zh-CN" altLang="en-US" sz="3600" dirty="0" smtClean="0">
                <a:solidFill>
                  <a:srgbClr val="FF0000"/>
                </a:solidFill>
                <a:latin typeface="楷体" pitchFamily="49" charset="-122"/>
                <a:ea typeface="楷体" pitchFamily="49" charset="-122"/>
                <a:cs typeface="+mn-cs"/>
              </a:rPr>
              <a:t>三</a:t>
            </a:r>
            <a:r>
              <a:rPr lang="zh-CN" altLang="en-US" sz="3600" dirty="0" smtClean="0">
                <a:latin typeface="黑体" pitchFamily="49" charset="-122"/>
                <a:ea typeface="黑体" pitchFamily="49" charset="-122"/>
                <a:cs typeface="+mn-cs"/>
              </a:rPr>
              <a:t>年以上的党龄。</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63</a:t>
            </a:fld>
            <a:endParaRPr lang="zh-CN" altLang="en-US"/>
          </a:p>
        </p:txBody>
      </p:sp>
      <p:sp>
        <p:nvSpPr>
          <p:cNvPr id="4" name="矩形 3"/>
          <p:cNvSpPr/>
          <p:nvPr/>
        </p:nvSpPr>
        <p:spPr>
          <a:xfrm>
            <a:off x="2071670" y="2071678"/>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2987918" y="2869942"/>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114272" y="4357694"/>
            <a:ext cx="41618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8013470" y="5158260"/>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710786"/>
            <a:ext cx="8215369" cy="5327612"/>
          </a:xfrm>
          <a:noFill/>
        </p:spPr>
        <p:txBody>
          <a:bodyPr wrap="square" rtlCol="0">
            <a:spAutoFit/>
          </a:bodyPr>
          <a:lstStyle/>
          <a:p>
            <a:pPr algn="l">
              <a:lnSpc>
                <a:spcPct val="135000"/>
              </a:lnSpc>
            </a:pPr>
            <a:r>
              <a:rPr lang="zh-CN" altLang="en-US" sz="3600" dirty="0" smtClean="0">
                <a:latin typeface="黑体" pitchFamily="49" charset="-122"/>
                <a:ea typeface="黑体" pitchFamily="49" charset="-122"/>
                <a:cs typeface="+mn-cs"/>
              </a:rPr>
              <a:t>    党的地方各级代表大会如提前或延期举行，由它选举的委员会的</a:t>
            </a:r>
            <a:r>
              <a:rPr lang="zh-CN" altLang="en-US" sz="3600" dirty="0" smtClean="0">
                <a:solidFill>
                  <a:srgbClr val="FF0000"/>
                </a:solidFill>
                <a:latin typeface="楷体" pitchFamily="49" charset="-122"/>
                <a:ea typeface="楷体" pitchFamily="49" charset="-122"/>
                <a:cs typeface="+mn-cs"/>
              </a:rPr>
              <a:t>任期</a:t>
            </a:r>
            <a:r>
              <a:rPr lang="zh-CN" altLang="en-US" sz="3600" dirty="0" smtClean="0">
                <a:latin typeface="黑体" pitchFamily="49" charset="-122"/>
                <a:ea typeface="黑体" pitchFamily="49" charset="-122"/>
                <a:cs typeface="+mn-cs"/>
              </a:rPr>
              <a:t>相应地改变。</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党的地方各级委员会的委员和候补委员的名额，分别由</a:t>
            </a:r>
            <a:r>
              <a:rPr lang="zh-CN" altLang="en-US" sz="3600" dirty="0" smtClean="0">
                <a:solidFill>
                  <a:srgbClr val="FF0000"/>
                </a:solidFill>
                <a:latin typeface="楷体" pitchFamily="49" charset="-122"/>
                <a:ea typeface="楷体" pitchFamily="49" charset="-122"/>
                <a:cs typeface="+mn-cs"/>
              </a:rPr>
              <a:t>上一级</a:t>
            </a:r>
            <a:r>
              <a:rPr lang="zh-CN" altLang="en-US" sz="3600" dirty="0" smtClean="0">
                <a:latin typeface="黑体" pitchFamily="49" charset="-122"/>
                <a:ea typeface="黑体" pitchFamily="49" charset="-122"/>
                <a:cs typeface="+mn-cs"/>
              </a:rPr>
              <a:t>委员会决定。党的地方各级委员会委员出缺，由候补委员按照</a:t>
            </a:r>
            <a:r>
              <a:rPr lang="zh-CN" altLang="en-US" sz="3600" dirty="0" smtClean="0">
                <a:solidFill>
                  <a:srgbClr val="FF0000"/>
                </a:solidFill>
                <a:latin typeface="楷体" pitchFamily="49" charset="-122"/>
                <a:ea typeface="楷体" pitchFamily="49" charset="-122"/>
                <a:cs typeface="+mn-cs"/>
              </a:rPr>
              <a:t>得票多少</a:t>
            </a:r>
            <a:r>
              <a:rPr lang="zh-CN" altLang="en-US" sz="3600" dirty="0" smtClean="0">
                <a:latin typeface="黑体" pitchFamily="49" charset="-122"/>
                <a:ea typeface="黑体" pitchFamily="49" charset="-122"/>
                <a:cs typeface="+mn-cs"/>
              </a:rPr>
              <a:t>依次递补。</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64</a:t>
            </a:fld>
            <a:endParaRPr lang="zh-CN" altLang="en-US"/>
          </a:p>
        </p:txBody>
      </p:sp>
      <p:sp>
        <p:nvSpPr>
          <p:cNvPr id="4" name="矩形 3"/>
          <p:cNvSpPr/>
          <p:nvPr/>
        </p:nvSpPr>
        <p:spPr>
          <a:xfrm>
            <a:off x="2537636" y="5288690"/>
            <a:ext cx="18006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656148" y="164305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756818" y="3857628"/>
            <a:ext cx="138681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4"/>
                                        </p:tgtEl>
                                      </p:cBhvr>
                                    </p:animEffect>
                                    <p:set>
                                      <p:cBhvr>
                                        <p:cTn id="17"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958617"/>
            <a:ext cx="8215369" cy="4745915"/>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党的地方各级委员会全体会议，每年至少召开</a:t>
            </a:r>
            <a:r>
              <a:rPr lang="zh-CN" altLang="en-US" sz="3600" dirty="0" smtClean="0">
                <a:solidFill>
                  <a:srgbClr val="FF0000"/>
                </a:solidFill>
                <a:latin typeface="楷体" pitchFamily="49" charset="-122"/>
                <a:ea typeface="楷体" pitchFamily="49" charset="-122"/>
                <a:cs typeface="+mn-cs"/>
              </a:rPr>
              <a:t>两</a:t>
            </a:r>
            <a:r>
              <a:rPr lang="zh-CN" altLang="en-US" sz="3600" dirty="0" smtClean="0">
                <a:latin typeface="黑体" pitchFamily="49" charset="-122"/>
                <a:ea typeface="黑体" pitchFamily="49" charset="-122"/>
                <a:cs typeface="+mn-cs"/>
              </a:rPr>
              <a:t>次。</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党的地方各级委员会在代表大会闭会期间，执行</a:t>
            </a:r>
            <a:r>
              <a:rPr lang="zh-CN" altLang="en-US" sz="3600" dirty="0" smtClean="0">
                <a:solidFill>
                  <a:srgbClr val="FF0000"/>
                </a:solidFill>
                <a:latin typeface="楷体" pitchFamily="49" charset="-122"/>
                <a:ea typeface="楷体" pitchFamily="49" charset="-122"/>
                <a:cs typeface="+mn-cs"/>
              </a:rPr>
              <a:t>上级</a:t>
            </a:r>
            <a:r>
              <a:rPr lang="zh-CN" altLang="en-US" sz="3600" dirty="0" smtClean="0">
                <a:latin typeface="黑体" pitchFamily="49" charset="-122"/>
                <a:ea typeface="黑体" pitchFamily="49" charset="-122"/>
                <a:cs typeface="+mn-cs"/>
              </a:rPr>
              <a:t>党组织的指示和</a:t>
            </a:r>
            <a:r>
              <a:rPr lang="zh-CN" altLang="en-US" sz="3600" dirty="0" smtClean="0">
                <a:solidFill>
                  <a:srgbClr val="FF0000"/>
                </a:solidFill>
                <a:latin typeface="楷体" pitchFamily="49" charset="-122"/>
                <a:ea typeface="楷体" pitchFamily="49" charset="-122"/>
                <a:cs typeface="+mn-cs"/>
              </a:rPr>
              <a:t>同级</a:t>
            </a:r>
            <a:r>
              <a:rPr lang="zh-CN" altLang="en-US" sz="3600" dirty="0" smtClean="0">
                <a:latin typeface="黑体" pitchFamily="49" charset="-122"/>
                <a:ea typeface="黑体" pitchFamily="49" charset="-122"/>
                <a:cs typeface="+mn-cs"/>
              </a:rPr>
              <a:t>党代表大会的决议，领导本地方的工作，定期向上级党的委员会报告工作。</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65</a:t>
            </a:fld>
            <a:endParaRPr lang="zh-CN" altLang="en-US"/>
          </a:p>
        </p:txBody>
      </p:sp>
      <p:sp>
        <p:nvSpPr>
          <p:cNvPr id="4" name="矩形 3"/>
          <p:cNvSpPr/>
          <p:nvPr/>
        </p:nvSpPr>
        <p:spPr>
          <a:xfrm>
            <a:off x="3470934" y="345849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7572396" y="345849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2985616" y="1872112"/>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601718"/>
            <a:ext cx="8215369" cy="5521512"/>
          </a:xfrm>
          <a:noFill/>
        </p:spPr>
        <p:txBody>
          <a:bodyPr wrap="square" rtlCol="0">
            <a:spAutoFit/>
          </a:bodyPr>
          <a:lstStyle/>
          <a:p>
            <a:pPr algn="l">
              <a:lnSpc>
                <a:spcPct val="140000"/>
              </a:lnSpc>
            </a:pPr>
            <a:r>
              <a:rPr lang="zh-CN" altLang="en-US" sz="3600" dirty="0" smtClean="0">
                <a:latin typeface="黑体" pitchFamily="49" charset="-122"/>
                <a:ea typeface="黑体" pitchFamily="49" charset="-122"/>
                <a:cs typeface="+mn-cs"/>
              </a:rPr>
              <a:t>    第二十七条　党的地方各级委员会全体会议，选举常务委员会和书记、副书记，并报</a:t>
            </a:r>
            <a:r>
              <a:rPr lang="zh-CN" altLang="en-US" sz="3600" dirty="0" smtClean="0">
                <a:solidFill>
                  <a:srgbClr val="FF0000"/>
                </a:solidFill>
                <a:latin typeface="楷体" pitchFamily="49" charset="-122"/>
                <a:ea typeface="楷体" pitchFamily="49" charset="-122"/>
                <a:cs typeface="+mn-cs"/>
              </a:rPr>
              <a:t>上级</a:t>
            </a:r>
            <a:r>
              <a:rPr lang="zh-CN" altLang="en-US" sz="3600" dirty="0" smtClean="0">
                <a:latin typeface="黑体" pitchFamily="49" charset="-122"/>
                <a:ea typeface="黑体" pitchFamily="49" charset="-122"/>
                <a:cs typeface="+mn-cs"/>
              </a:rPr>
              <a:t>党的委员会</a:t>
            </a:r>
            <a:r>
              <a:rPr lang="zh-CN" altLang="en-US" sz="3600" dirty="0" smtClean="0">
                <a:solidFill>
                  <a:srgbClr val="FF0000"/>
                </a:solidFill>
                <a:latin typeface="楷体" pitchFamily="49" charset="-122"/>
                <a:ea typeface="楷体" pitchFamily="49" charset="-122"/>
                <a:cs typeface="+mn-cs"/>
              </a:rPr>
              <a:t>批准</a:t>
            </a:r>
            <a:r>
              <a:rPr lang="zh-CN" altLang="en-US" sz="3600" dirty="0" smtClean="0">
                <a:latin typeface="黑体" pitchFamily="49" charset="-122"/>
                <a:ea typeface="黑体" pitchFamily="49" charset="-122"/>
                <a:cs typeface="+mn-cs"/>
              </a:rPr>
              <a:t>。党的地方各级委员会的常务委员会，在委员会</a:t>
            </a:r>
            <a:r>
              <a:rPr lang="zh-CN" altLang="en-US" sz="3600" dirty="0" smtClean="0">
                <a:solidFill>
                  <a:srgbClr val="FF0000"/>
                </a:solidFill>
                <a:latin typeface="楷体" pitchFamily="49" charset="-122"/>
                <a:ea typeface="楷体" pitchFamily="49" charset="-122"/>
                <a:cs typeface="+mn-cs"/>
              </a:rPr>
              <a:t>全体会议</a:t>
            </a:r>
            <a:r>
              <a:rPr lang="zh-CN" altLang="en-US" sz="3600" dirty="0" smtClean="0">
                <a:latin typeface="黑体" pitchFamily="49" charset="-122"/>
                <a:ea typeface="黑体" pitchFamily="49" charset="-122"/>
                <a:cs typeface="+mn-cs"/>
              </a:rPr>
              <a:t>闭会期间，行使委员会职权；在下届代表大会开会期间，继续</a:t>
            </a:r>
            <a:r>
              <a:rPr lang="zh-CN" altLang="en-US" sz="3600" dirty="0" smtClean="0">
                <a:solidFill>
                  <a:srgbClr val="FF0000"/>
                </a:solidFill>
                <a:latin typeface="楷体" pitchFamily="49" charset="-122"/>
                <a:ea typeface="楷体" pitchFamily="49" charset="-122"/>
                <a:cs typeface="+mn-cs"/>
              </a:rPr>
              <a:t>主持</a:t>
            </a:r>
            <a:r>
              <a:rPr lang="zh-CN" altLang="en-US" sz="3600" dirty="0" smtClean="0">
                <a:latin typeface="黑体" pitchFamily="49" charset="-122"/>
                <a:ea typeface="黑体" pitchFamily="49" charset="-122"/>
                <a:cs typeface="+mn-cs"/>
              </a:rPr>
              <a:t>经常工作，直到新的</a:t>
            </a:r>
            <a:r>
              <a:rPr lang="zh-CN" altLang="en-US" sz="3600" dirty="0" smtClean="0">
                <a:solidFill>
                  <a:srgbClr val="FF0000"/>
                </a:solidFill>
                <a:latin typeface="楷体" pitchFamily="49" charset="-122"/>
                <a:ea typeface="楷体" pitchFamily="49" charset="-122"/>
                <a:cs typeface="+mn-cs"/>
              </a:rPr>
              <a:t>常务</a:t>
            </a:r>
            <a:r>
              <a:rPr lang="zh-CN" altLang="en-US" sz="3600" dirty="0" smtClean="0">
                <a:latin typeface="黑体" pitchFamily="49" charset="-122"/>
                <a:ea typeface="黑体" pitchFamily="49" charset="-122"/>
                <a:cs typeface="+mn-cs"/>
              </a:rPr>
              <a:t>委员会产生为止。</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66</a:t>
            </a:fld>
            <a:endParaRPr lang="zh-CN" altLang="en-US"/>
          </a:p>
        </p:txBody>
      </p:sp>
      <p:sp>
        <p:nvSpPr>
          <p:cNvPr id="4" name="矩形 3"/>
          <p:cNvSpPr/>
          <p:nvPr/>
        </p:nvSpPr>
        <p:spPr>
          <a:xfrm>
            <a:off x="1142976" y="3756694"/>
            <a:ext cx="18006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2998062" y="228599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170830" y="2285992"/>
            <a:ext cx="95819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4330492" y="536012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7114272" y="462869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4"/>
                                        </p:tgtEl>
                                      </p:cBhvr>
                                    </p:animEffect>
                                    <p:set>
                                      <p:cBhvr>
                                        <p:cTn id="17" dur="1" fill="hold">
                                          <p:stCondLst>
                                            <p:cond delay="499"/>
                                          </p:stCondLst>
                                        </p:cTn>
                                        <p:tgtEl>
                                          <p:spTgt spid="4"/>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8"/>
                                        </p:tgtEl>
                                      </p:cBhvr>
                                    </p:animEffect>
                                    <p:set>
                                      <p:cBhvr>
                                        <p:cTn id="22" dur="1" fill="hold">
                                          <p:stCondLst>
                                            <p:cond delay="499"/>
                                          </p:stCondLst>
                                        </p:cTn>
                                        <p:tgtEl>
                                          <p:spTgt spid="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7"/>
                                        </p:tgtEl>
                                      </p:cBhvr>
                                    </p:animEffect>
                                    <p:set>
                                      <p:cBhvr>
                                        <p:cTn id="27"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1950232"/>
            <a:ext cx="8215369" cy="2419124"/>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党的地方各级委员会的常务委员会定期向委员会</a:t>
            </a:r>
            <a:r>
              <a:rPr lang="zh-CN" altLang="en-US" sz="3600" dirty="0" smtClean="0">
                <a:solidFill>
                  <a:srgbClr val="FF0000"/>
                </a:solidFill>
                <a:latin typeface="楷体" pitchFamily="49" charset="-122"/>
                <a:ea typeface="楷体" pitchFamily="49" charset="-122"/>
                <a:cs typeface="+mn-cs"/>
              </a:rPr>
              <a:t>全体会议</a:t>
            </a:r>
            <a:r>
              <a:rPr lang="zh-CN" altLang="en-US" sz="3600" dirty="0" smtClean="0">
                <a:latin typeface="黑体" pitchFamily="49" charset="-122"/>
                <a:ea typeface="黑体" pitchFamily="49" charset="-122"/>
                <a:cs typeface="+mn-cs"/>
              </a:rPr>
              <a:t>报告工作，接受</a:t>
            </a:r>
            <a:r>
              <a:rPr lang="zh-CN" altLang="en-US" sz="3600" dirty="0" smtClean="0">
                <a:solidFill>
                  <a:srgbClr val="FF0000"/>
                </a:solidFill>
                <a:latin typeface="楷体" pitchFamily="49" charset="-122"/>
                <a:ea typeface="楷体" pitchFamily="49" charset="-122"/>
                <a:cs typeface="+mn-cs"/>
              </a:rPr>
              <a:t>监督</a:t>
            </a:r>
            <a:r>
              <a:rPr lang="zh-CN" altLang="en-US" sz="3600" dirty="0" smtClean="0">
                <a:latin typeface="黑体" pitchFamily="49" charset="-122"/>
                <a:ea typeface="黑体" pitchFamily="49" charset="-122"/>
                <a:cs typeface="+mn-cs"/>
              </a:rPr>
              <a:t>。</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67</a:t>
            </a:fld>
            <a:endParaRPr lang="zh-CN" altLang="en-US"/>
          </a:p>
        </p:txBody>
      </p:sp>
      <p:sp>
        <p:nvSpPr>
          <p:cNvPr id="4" name="矩形 3"/>
          <p:cNvSpPr/>
          <p:nvPr/>
        </p:nvSpPr>
        <p:spPr>
          <a:xfrm>
            <a:off x="699600" y="368525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441438" y="2897136"/>
            <a:ext cx="181544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1349324"/>
            <a:ext cx="8215369" cy="3970318"/>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第二十八条　党的地区委员会和相当于地区委员会的组织，是党的省、自治区委员会在几个县、自治县、市范围内派出的</a:t>
            </a:r>
            <a:r>
              <a:rPr lang="zh-CN" altLang="en-US" sz="3600" dirty="0" smtClean="0">
                <a:solidFill>
                  <a:srgbClr val="FF0000"/>
                </a:solidFill>
                <a:latin typeface="楷体" pitchFamily="49" charset="-122"/>
                <a:ea typeface="楷体" pitchFamily="49" charset="-122"/>
                <a:cs typeface="+mn-cs"/>
              </a:rPr>
              <a:t>代表机关</a:t>
            </a:r>
            <a:r>
              <a:rPr lang="zh-CN" altLang="en-US" sz="3600" dirty="0" smtClean="0">
                <a:latin typeface="黑体" pitchFamily="49" charset="-122"/>
                <a:ea typeface="黑体" pitchFamily="49" charset="-122"/>
                <a:cs typeface="+mn-cs"/>
              </a:rPr>
              <a:t>。它根据省、自治区委员会的授权，领导本地区的工作。</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68</a:t>
            </a:fld>
            <a:endParaRPr lang="zh-CN" altLang="en-US"/>
          </a:p>
        </p:txBody>
      </p:sp>
      <p:sp>
        <p:nvSpPr>
          <p:cNvPr id="4" name="矩形 3"/>
          <p:cNvSpPr/>
          <p:nvPr/>
        </p:nvSpPr>
        <p:spPr>
          <a:xfrm>
            <a:off x="2527492" y="3771442"/>
            <a:ext cx="18006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动作按钮: 第一张 4">
            <a:hlinkClick r:id="rId2" action="ppaction://hlinksldjump" highlightClick="1"/>
          </p:cNvPr>
          <p:cNvSpPr/>
          <p:nvPr/>
        </p:nvSpPr>
        <p:spPr>
          <a:xfrm>
            <a:off x="4000496" y="6357958"/>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TextBox 5"/>
          <p:cNvSpPr txBox="1"/>
          <p:nvPr/>
        </p:nvSpPr>
        <p:spPr>
          <a:xfrm>
            <a:off x="4480229" y="6488692"/>
            <a:ext cx="3877985" cy="369332"/>
          </a:xfrm>
          <a:prstGeom prst="rect">
            <a:avLst/>
          </a:prstGeom>
          <a:noFill/>
        </p:spPr>
        <p:txBody>
          <a:bodyPr wrap="none" rtlCol="0">
            <a:spAutoFit/>
          </a:bodyPr>
          <a:lstStyle/>
          <a:p>
            <a:r>
              <a:rPr lang="zh-CN" altLang="en-US" dirty="0" smtClean="0">
                <a:solidFill>
                  <a:srgbClr val="FF5050"/>
                </a:solidFill>
                <a:latin typeface="黑体" pitchFamily="49" charset="-122"/>
                <a:ea typeface="黑体" pitchFamily="49" charset="-122"/>
              </a:rPr>
              <a:t>点击此处返回目录页，或翻页继续。</a:t>
            </a:r>
            <a:endParaRPr lang="zh-CN" altLang="en-US" dirty="0">
              <a:solidFill>
                <a:srgbClr val="FF5050"/>
              </a:solidFill>
              <a:latin typeface="黑体" pitchFamily="49" charset="-122"/>
              <a:ea typeface="黑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txBox="1">
            <a:spLocks noGrp="1"/>
          </p:cNvSpPr>
          <p:nvPr>
            <p:ph type="title"/>
          </p:nvPr>
        </p:nvSpPr>
        <p:spPr>
          <a:xfrm>
            <a:off x="1714480" y="3016749"/>
            <a:ext cx="5827236" cy="769441"/>
          </a:xfrm>
          <a:prstGeom prst="rect">
            <a:avLst/>
          </a:prstGeom>
          <a:noFill/>
        </p:spPr>
        <p:txBody>
          <a:bodyPr wrap="none" rtlCol="0">
            <a:spAutoFit/>
          </a:bodyPr>
          <a:lstStyle/>
          <a:p>
            <a:r>
              <a:rPr lang="zh-CN" altLang="en-US" dirty="0" smtClean="0">
                <a:latin typeface="黑体" pitchFamily="49" charset="-122"/>
                <a:ea typeface="黑体" pitchFamily="49" charset="-122"/>
              </a:rPr>
              <a:t>第五章　党的基层组织</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69</a:t>
            </a:fld>
            <a:endParaRPr lang="zh-CN" altLang="en-US"/>
          </a:p>
        </p:txBody>
      </p:sp>
      <p:pic>
        <p:nvPicPr>
          <p:cNvPr id="4" name="Picture 2" descr="C:\Users\lenovo\Desktop\两学一做\党章\5698746_123803031000_2 - 副本.jpg"/>
          <p:cNvPicPr>
            <a:picLocks noChangeAspect="1" noChangeArrowheads="1"/>
          </p:cNvPicPr>
          <p:nvPr/>
        </p:nvPicPr>
        <p:blipFill>
          <a:blip r:embed="rId2"/>
          <a:srcRect/>
          <a:stretch>
            <a:fillRect/>
          </a:stretch>
        </p:blipFill>
        <p:spPr bwMode="auto">
          <a:xfrm>
            <a:off x="214282" y="214290"/>
            <a:ext cx="1998087" cy="121442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00034" y="357190"/>
            <a:ext cx="8243918" cy="5786454"/>
          </a:xfrm>
        </p:spPr>
        <p:txBody>
          <a:bodyPr>
            <a:noAutofit/>
          </a:bodyPr>
          <a:lstStyle/>
          <a:p>
            <a:pPr algn="l">
              <a:lnSpc>
                <a:spcPct val="140000"/>
              </a:lnSpc>
            </a:pPr>
            <a:r>
              <a:rPr lang="zh-CN" altLang="en-US" sz="3600" dirty="0" smtClean="0">
                <a:latin typeface="黑体" pitchFamily="49" charset="-122"/>
                <a:ea typeface="黑体" pitchFamily="49" charset="-122"/>
              </a:rPr>
              <a:t>    第三条　党员必须履行下列</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义务</a:t>
            </a:r>
            <a:r>
              <a:rPr lang="zh-CN" altLang="en-US" sz="3600" dirty="0" smtClean="0">
                <a:latin typeface="黑体" pitchFamily="49" charset="-122"/>
                <a:ea typeface="黑体" pitchFamily="49" charset="-122"/>
              </a:rPr>
              <a:t>：</a:t>
            </a:r>
            <a:br>
              <a:rPr lang="zh-CN" altLang="en-US" sz="3600" dirty="0" smtClean="0">
                <a:latin typeface="黑体" pitchFamily="49" charset="-122"/>
                <a:ea typeface="黑体" pitchFamily="49" charset="-122"/>
              </a:rPr>
            </a:br>
            <a:r>
              <a:rPr lang="zh-CN" altLang="en-US" sz="3600" dirty="0" smtClean="0">
                <a:latin typeface="黑体" pitchFamily="49" charset="-122"/>
                <a:ea typeface="黑体" pitchFamily="49" charset="-122"/>
              </a:rPr>
              <a:t>　　（一）认真学习</a:t>
            </a:r>
            <a:r>
              <a:rPr lang="zh-CN" altLang="en-US" sz="3600" dirty="0" smtClean="0">
                <a:solidFill>
                  <a:srgbClr val="FF0000"/>
                </a:solidFill>
                <a:latin typeface="楷体" pitchFamily="49" charset="-122"/>
                <a:ea typeface="楷体" pitchFamily="49" charset="-122"/>
              </a:rPr>
              <a:t>马克思列宁主义、毛泽东思想、邓小平理论、“三个代表”重要思想和科学发展观</a:t>
            </a:r>
            <a:r>
              <a:rPr lang="zh-CN" altLang="en-US" sz="3600" dirty="0" smtClean="0">
                <a:latin typeface="黑体" pitchFamily="49" charset="-122"/>
                <a:ea typeface="黑体" pitchFamily="49" charset="-122"/>
              </a:rPr>
              <a:t>，学习党的路线、方针、政策和</a:t>
            </a:r>
            <a:r>
              <a:rPr lang="zh-CN" altLang="en-US" sz="3600" dirty="0" smtClean="0">
                <a:solidFill>
                  <a:srgbClr val="FF0000"/>
                </a:solidFill>
                <a:latin typeface="楷体" pitchFamily="49" charset="-122"/>
                <a:ea typeface="楷体" pitchFamily="49" charset="-122"/>
              </a:rPr>
              <a:t>决议</a:t>
            </a:r>
            <a:r>
              <a:rPr lang="zh-CN" altLang="en-US" sz="3600" dirty="0" smtClean="0">
                <a:latin typeface="黑体" pitchFamily="49" charset="-122"/>
                <a:ea typeface="黑体" pitchFamily="49" charset="-122"/>
              </a:rPr>
              <a:t>，学习党的基本知识，学习</a:t>
            </a:r>
            <a:r>
              <a:rPr lang="zh-CN" altLang="en-US" sz="3600" dirty="0" smtClean="0">
                <a:solidFill>
                  <a:srgbClr val="FF0000"/>
                </a:solidFill>
                <a:latin typeface="楷体" pitchFamily="49" charset="-122"/>
                <a:ea typeface="楷体" pitchFamily="49" charset="-122"/>
              </a:rPr>
              <a:t>科学</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文化</a:t>
            </a:r>
            <a:r>
              <a:rPr lang="zh-CN" altLang="en-US" sz="3600" dirty="0" smtClean="0">
                <a:latin typeface="黑体" pitchFamily="49" charset="-122"/>
                <a:ea typeface="黑体" pitchFamily="49" charset="-122"/>
              </a:rPr>
              <a:t>、法律和</a:t>
            </a:r>
            <a:r>
              <a:rPr lang="zh-CN" altLang="en-US" sz="3600" dirty="0" smtClean="0">
                <a:solidFill>
                  <a:srgbClr val="FF0000"/>
                </a:solidFill>
                <a:latin typeface="楷体" pitchFamily="49" charset="-122"/>
                <a:ea typeface="楷体" pitchFamily="49" charset="-122"/>
              </a:rPr>
              <a:t>业务知识</a:t>
            </a:r>
            <a:r>
              <a:rPr lang="zh-CN" altLang="en-US" sz="3600" dirty="0" smtClean="0">
                <a:latin typeface="黑体" pitchFamily="49" charset="-122"/>
                <a:ea typeface="黑体" pitchFamily="49" charset="-122"/>
              </a:rPr>
              <a:t>，努力提高</a:t>
            </a:r>
            <a:r>
              <a:rPr lang="zh-CN" altLang="en-US" sz="3600" dirty="0" smtClean="0">
                <a:solidFill>
                  <a:srgbClr val="FF0000"/>
                </a:solidFill>
                <a:latin typeface="楷体" pitchFamily="49" charset="-122"/>
                <a:ea typeface="楷体" pitchFamily="49" charset="-122"/>
              </a:rPr>
              <a:t>为人民服务</a:t>
            </a:r>
            <a:r>
              <a:rPr lang="zh-CN" altLang="en-US" sz="3600" dirty="0" smtClean="0">
                <a:latin typeface="黑体" pitchFamily="49" charset="-122"/>
                <a:ea typeface="黑体" pitchFamily="49" charset="-122"/>
              </a:rPr>
              <a:t>的本领。　　</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7</a:t>
            </a:fld>
            <a:endParaRPr lang="zh-CN" altLang="en-US"/>
          </a:p>
        </p:txBody>
      </p:sp>
      <p:sp>
        <p:nvSpPr>
          <p:cNvPr id="4" name="矩形 3"/>
          <p:cNvSpPr/>
          <p:nvPr/>
        </p:nvSpPr>
        <p:spPr>
          <a:xfrm>
            <a:off x="5673066" y="4441578"/>
            <a:ext cx="18006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512612" y="451762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2956120" y="452776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714876" y="1285860"/>
            <a:ext cx="3786214"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571472" y="2071678"/>
            <a:ext cx="821537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43344" y="2859798"/>
            <a:ext cx="471490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2000232" y="5214950"/>
            <a:ext cx="2286016"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3328058" y="372950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8"/>
                                        </p:tgtEl>
                                      </p:cBhvr>
                                    </p:animEffect>
                                    <p:set>
                                      <p:cBhvr>
                                        <p:cTn id="7" dur="1" fill="hold">
                                          <p:stCondLst>
                                            <p:cond delay="499"/>
                                          </p:stCondLst>
                                        </p:cTn>
                                        <p:tgtEl>
                                          <p:spTgt spid="8"/>
                                        </p:tgtEl>
                                        <p:attrNameLst>
                                          <p:attrName>style.visibility</p:attrName>
                                        </p:attrNameLst>
                                      </p:cBhvr>
                                      <p:to>
                                        <p:strVal val="hidden"/>
                                      </p:to>
                                    </p:set>
                                  </p:childTnLst>
                                </p:cTn>
                              </p:par>
                            </p:childTnLst>
                          </p:cTn>
                        </p:par>
                        <p:par>
                          <p:cTn id="8" fill="hold">
                            <p:stCondLst>
                              <p:cond delay="500"/>
                            </p:stCondLst>
                            <p:childTnLst>
                              <p:par>
                                <p:cTn id="9" presetID="22" presetClass="exit" presetSubtype="8" fill="hold" grpId="0" nodeType="afterEffect">
                                  <p:stCondLst>
                                    <p:cond delay="0"/>
                                  </p:stCondLst>
                                  <p:childTnLst>
                                    <p:animEffect transition="out" filter="wipe(left)">
                                      <p:cBhvr>
                                        <p:cTn id="10" dur="500"/>
                                        <p:tgtEl>
                                          <p:spTgt spid="9"/>
                                        </p:tgtEl>
                                      </p:cBhvr>
                                    </p:animEffect>
                                    <p:set>
                                      <p:cBhvr>
                                        <p:cTn id="11" dur="1" fill="hold">
                                          <p:stCondLst>
                                            <p:cond delay="499"/>
                                          </p:stCondLst>
                                        </p:cTn>
                                        <p:tgtEl>
                                          <p:spTgt spid="9"/>
                                        </p:tgtEl>
                                        <p:attrNameLst>
                                          <p:attrName>style.visibility</p:attrName>
                                        </p:attrNameLst>
                                      </p:cBhvr>
                                      <p:to>
                                        <p:strVal val="hidden"/>
                                      </p:to>
                                    </p:set>
                                  </p:childTnLst>
                                </p:cTn>
                              </p:par>
                            </p:childTnLst>
                          </p:cTn>
                        </p:par>
                        <p:par>
                          <p:cTn id="12" fill="hold">
                            <p:stCondLst>
                              <p:cond delay="1000"/>
                            </p:stCondLst>
                            <p:childTnLst>
                              <p:par>
                                <p:cTn id="13" presetID="22" presetClass="exit" presetSubtype="8" fill="hold" grpId="0" nodeType="afterEffect">
                                  <p:stCondLst>
                                    <p:cond delay="0"/>
                                  </p:stCondLst>
                                  <p:childTnLst>
                                    <p:animEffect transition="out" filter="wipe(left)">
                                      <p:cBhvr>
                                        <p:cTn id="14" dur="500"/>
                                        <p:tgtEl>
                                          <p:spTgt spid="10"/>
                                        </p:tgtEl>
                                      </p:cBhvr>
                                    </p:animEffect>
                                    <p:set>
                                      <p:cBhvr>
                                        <p:cTn id="15" dur="1" fill="hold">
                                          <p:stCondLst>
                                            <p:cond delay="499"/>
                                          </p:stCondLst>
                                        </p:cTn>
                                        <p:tgtEl>
                                          <p:spTgt spid="10"/>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12"/>
                                        </p:tgtEl>
                                      </p:cBhvr>
                                    </p:animEffect>
                                    <p:set>
                                      <p:cBhvr>
                                        <p:cTn id="20" dur="1" fill="hold">
                                          <p:stCondLst>
                                            <p:cond delay="499"/>
                                          </p:stCondLst>
                                        </p:cTn>
                                        <p:tgtEl>
                                          <p:spTgt spid="1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5"/>
                                        </p:tgtEl>
                                      </p:cBhvr>
                                    </p:animEffect>
                                    <p:set>
                                      <p:cBhvr>
                                        <p:cTn id="25" dur="1" fill="hold">
                                          <p:stCondLst>
                                            <p:cond delay="499"/>
                                          </p:stCondLst>
                                        </p:cTn>
                                        <p:tgtEl>
                                          <p:spTgt spid="5"/>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6"/>
                                        </p:tgtEl>
                                      </p:cBhvr>
                                    </p:animEffect>
                                    <p:set>
                                      <p:cBhvr>
                                        <p:cTn id="30" dur="1" fill="hold">
                                          <p:stCondLst>
                                            <p:cond delay="499"/>
                                          </p:stCondLst>
                                        </p:cTn>
                                        <p:tgtEl>
                                          <p:spTgt spid="6"/>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4"/>
                                        </p:tgtEl>
                                      </p:cBhvr>
                                    </p:animEffect>
                                    <p:set>
                                      <p:cBhvr>
                                        <p:cTn id="35" dur="1" fill="hold">
                                          <p:stCondLst>
                                            <p:cond delay="499"/>
                                          </p:stCondLst>
                                        </p:cTn>
                                        <p:tgtEl>
                                          <p:spTgt spid="4"/>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xit" presetSubtype="8" fill="hold" grpId="0" nodeType="clickEffect">
                                  <p:stCondLst>
                                    <p:cond delay="0"/>
                                  </p:stCondLst>
                                  <p:childTnLst>
                                    <p:animEffect transition="out" filter="wipe(left)">
                                      <p:cBhvr>
                                        <p:cTn id="39" dur="500"/>
                                        <p:tgtEl>
                                          <p:spTgt spid="11"/>
                                        </p:tgtEl>
                                      </p:cBhvr>
                                    </p:animEffect>
                                    <p:set>
                                      <p:cBhvr>
                                        <p:cTn id="40"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8" grpId="0" animBg="1"/>
      <p:bldP spid="9" grpId="0" animBg="1"/>
      <p:bldP spid="10" grpId="0" animBg="1"/>
      <p:bldP spid="11" grpId="0" animBg="1"/>
      <p:bldP spid="12" grpId="0" animBg="1"/>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571480"/>
            <a:ext cx="8215369" cy="5521512"/>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第二十九条　企业、农村、机关、学校、</a:t>
            </a:r>
            <a:r>
              <a:rPr lang="zh-CN" altLang="en-US" sz="3600" dirty="0" smtClean="0">
                <a:solidFill>
                  <a:srgbClr val="FF0000"/>
                </a:solidFill>
                <a:latin typeface="楷体" pitchFamily="49" charset="-122"/>
                <a:ea typeface="楷体" pitchFamily="49" charset="-122"/>
                <a:cs typeface="+mn-cs"/>
              </a:rPr>
              <a:t>科研院所</a:t>
            </a:r>
            <a:r>
              <a:rPr lang="zh-CN" altLang="en-US" sz="3600" dirty="0" smtClean="0">
                <a:latin typeface="黑体" pitchFamily="49" charset="-122"/>
                <a:ea typeface="黑体" pitchFamily="49" charset="-122"/>
                <a:cs typeface="+mn-cs"/>
              </a:rPr>
              <a:t>、街道社区、社会组织、人民解放军连队和其他基层单位，凡是有正式党员</a:t>
            </a:r>
            <a:r>
              <a:rPr lang="zh-CN" altLang="en-US" sz="3600" dirty="0" smtClean="0">
                <a:solidFill>
                  <a:srgbClr val="FF0000"/>
                </a:solidFill>
                <a:latin typeface="楷体" pitchFamily="49" charset="-122"/>
                <a:ea typeface="楷体" pitchFamily="49" charset="-122"/>
                <a:cs typeface="+mn-cs"/>
              </a:rPr>
              <a:t>三</a:t>
            </a:r>
            <a:r>
              <a:rPr lang="zh-CN" altLang="en-US" sz="3600" dirty="0" smtClean="0">
                <a:latin typeface="黑体" pitchFamily="49" charset="-122"/>
                <a:ea typeface="黑体" pitchFamily="49" charset="-122"/>
                <a:cs typeface="+mn-cs"/>
              </a:rPr>
              <a:t>人以上的，都应当成立党的基层组织。</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党的基层组织，根据工作需要和党员人数，经</a:t>
            </a:r>
            <a:r>
              <a:rPr lang="zh-CN" altLang="en-US" sz="3600" dirty="0" smtClean="0">
                <a:solidFill>
                  <a:srgbClr val="FF0000"/>
                </a:solidFill>
                <a:latin typeface="楷体" pitchFamily="49" charset="-122"/>
                <a:ea typeface="楷体" pitchFamily="49" charset="-122"/>
                <a:cs typeface="+mn-cs"/>
              </a:rPr>
              <a:t>上级</a:t>
            </a:r>
            <a:r>
              <a:rPr lang="zh-CN" altLang="en-US" sz="3600" dirty="0" smtClean="0">
                <a:latin typeface="黑体" pitchFamily="49" charset="-122"/>
                <a:ea typeface="黑体" pitchFamily="49" charset="-122"/>
                <a:cs typeface="+mn-cs"/>
              </a:rPr>
              <a:t>党组织批准，分别设立</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70</a:t>
            </a:fld>
            <a:endParaRPr lang="zh-CN" altLang="en-US"/>
          </a:p>
        </p:txBody>
      </p:sp>
      <p:sp>
        <p:nvSpPr>
          <p:cNvPr id="4" name="矩形 3"/>
          <p:cNvSpPr/>
          <p:nvPr/>
        </p:nvSpPr>
        <p:spPr>
          <a:xfrm>
            <a:off x="2059224" y="1475282"/>
            <a:ext cx="18006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012810" y="537257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2987918" y="3057062"/>
            <a:ext cx="44107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1311694"/>
            <a:ext cx="8215369" cy="3970318"/>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党的基层委员会、总支部委员会、支部委员会。基层委员会由</a:t>
            </a:r>
            <a:r>
              <a:rPr lang="zh-CN" altLang="en-US" sz="3600" dirty="0" smtClean="0">
                <a:solidFill>
                  <a:srgbClr val="FF0000"/>
                </a:solidFill>
                <a:latin typeface="楷体" pitchFamily="49" charset="-122"/>
                <a:ea typeface="楷体" pitchFamily="49" charset="-122"/>
                <a:cs typeface="+mn-cs"/>
              </a:rPr>
              <a:t>党员大会</a:t>
            </a:r>
            <a:r>
              <a:rPr lang="zh-CN" altLang="en-US" sz="3600" dirty="0" smtClean="0">
                <a:latin typeface="黑体" pitchFamily="49" charset="-122"/>
                <a:ea typeface="黑体" pitchFamily="49" charset="-122"/>
                <a:cs typeface="+mn-cs"/>
              </a:rPr>
              <a:t>或</a:t>
            </a:r>
            <a:r>
              <a:rPr lang="zh-CN" altLang="en-US" sz="3600" dirty="0" smtClean="0">
                <a:solidFill>
                  <a:srgbClr val="FF0000"/>
                </a:solidFill>
                <a:latin typeface="楷体" pitchFamily="49" charset="-122"/>
                <a:ea typeface="楷体" pitchFamily="49" charset="-122"/>
                <a:cs typeface="+mn-cs"/>
              </a:rPr>
              <a:t>代表大会</a:t>
            </a:r>
            <a:r>
              <a:rPr lang="zh-CN" altLang="en-US" sz="3600" dirty="0" smtClean="0">
                <a:latin typeface="黑体" pitchFamily="49" charset="-122"/>
                <a:ea typeface="黑体" pitchFamily="49" charset="-122"/>
                <a:cs typeface="+mn-cs"/>
              </a:rPr>
              <a:t>选举产生，总支部委员会和支部委员会由</a:t>
            </a:r>
            <a:r>
              <a:rPr lang="zh-CN" altLang="en-US" sz="3600" dirty="0" smtClean="0">
                <a:solidFill>
                  <a:srgbClr val="FF0000"/>
                </a:solidFill>
                <a:latin typeface="楷体" pitchFamily="49" charset="-122"/>
                <a:ea typeface="楷体" pitchFamily="49" charset="-122"/>
                <a:cs typeface="+mn-cs"/>
              </a:rPr>
              <a:t>党员大会</a:t>
            </a:r>
            <a:r>
              <a:rPr lang="zh-CN" altLang="en-US" sz="3600" dirty="0" smtClean="0">
                <a:latin typeface="黑体" pitchFamily="49" charset="-122"/>
                <a:ea typeface="黑体" pitchFamily="49" charset="-122"/>
                <a:cs typeface="+mn-cs"/>
              </a:rPr>
              <a:t>选举产生，提出委员候选人要广泛征求党员和</a:t>
            </a:r>
            <a:r>
              <a:rPr lang="zh-CN" altLang="en-US" sz="3600" dirty="0" smtClean="0">
                <a:solidFill>
                  <a:srgbClr val="FF0000"/>
                </a:solidFill>
                <a:latin typeface="楷体" pitchFamily="49" charset="-122"/>
                <a:ea typeface="楷体" pitchFamily="49" charset="-122"/>
                <a:cs typeface="+mn-cs"/>
              </a:rPr>
              <a:t>群众</a:t>
            </a:r>
            <a:r>
              <a:rPr lang="zh-CN" altLang="en-US" sz="3600" dirty="0" smtClean="0">
                <a:latin typeface="黑体" pitchFamily="49" charset="-122"/>
                <a:ea typeface="黑体" pitchFamily="49" charset="-122"/>
                <a:cs typeface="+mn-cs"/>
              </a:rPr>
              <a:t>的意见。</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71</a:t>
            </a:fld>
            <a:endParaRPr lang="zh-CN" altLang="en-US"/>
          </a:p>
        </p:txBody>
      </p:sp>
      <p:sp>
        <p:nvSpPr>
          <p:cNvPr id="4" name="矩形 3"/>
          <p:cNvSpPr/>
          <p:nvPr/>
        </p:nvSpPr>
        <p:spPr>
          <a:xfrm>
            <a:off x="5286380" y="2185058"/>
            <a:ext cx="18006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7557648" y="2204410"/>
            <a:ext cx="928694"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571472" y="2987926"/>
            <a:ext cx="100013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2025124" y="3744248"/>
            <a:ext cx="187443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5271632" y="4500570"/>
            <a:ext cx="92880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par>
                          <p:cTn id="13" fill="hold">
                            <p:stCondLst>
                              <p:cond delay="500"/>
                            </p:stCondLst>
                            <p:childTnLst>
                              <p:par>
                                <p:cTn id="14" presetID="22" presetClass="exit" presetSubtype="8" fill="hold" grpId="0" nodeType="afterEffect">
                                  <p:stCondLst>
                                    <p:cond delay="0"/>
                                  </p:stCondLst>
                                  <p:childTnLst>
                                    <p:animEffect transition="out" filter="wipe(left)">
                                      <p:cBhvr>
                                        <p:cTn id="15" dur="500"/>
                                        <p:tgtEl>
                                          <p:spTgt spid="6"/>
                                        </p:tgtEl>
                                      </p:cBhvr>
                                    </p:animEffect>
                                    <p:set>
                                      <p:cBhvr>
                                        <p:cTn id="16" dur="1" fill="hold">
                                          <p:stCondLst>
                                            <p:cond delay="499"/>
                                          </p:stCondLst>
                                        </p:cTn>
                                        <p:tgtEl>
                                          <p:spTgt spid="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22" presetClass="exit" presetSubtype="8" fill="hold" grpId="0" nodeType="clickEffect">
                                  <p:stCondLst>
                                    <p:cond delay="0"/>
                                  </p:stCondLst>
                                  <p:childTnLst>
                                    <p:animEffect transition="out" filter="wipe(left)">
                                      <p:cBhvr>
                                        <p:cTn id="20" dur="500"/>
                                        <p:tgtEl>
                                          <p:spTgt spid="7"/>
                                        </p:tgtEl>
                                      </p:cBhvr>
                                    </p:animEffect>
                                    <p:set>
                                      <p:cBhvr>
                                        <p:cTn id="21" dur="1" fill="hold">
                                          <p:stCondLst>
                                            <p:cond delay="499"/>
                                          </p:stCondLst>
                                        </p:cTn>
                                        <p:tgtEl>
                                          <p:spTgt spid="7"/>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22" presetClass="exit" presetSubtype="8" fill="hold" grpId="0" nodeType="clickEffect">
                                  <p:stCondLst>
                                    <p:cond delay="0"/>
                                  </p:stCondLst>
                                  <p:childTnLst>
                                    <p:animEffect transition="out" filter="wipe(left)">
                                      <p:cBhvr>
                                        <p:cTn id="25" dur="500"/>
                                        <p:tgtEl>
                                          <p:spTgt spid="8"/>
                                        </p:tgtEl>
                                      </p:cBhvr>
                                    </p:animEffect>
                                    <p:set>
                                      <p:cBhvr>
                                        <p:cTn id="26"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1285860"/>
            <a:ext cx="8215369" cy="3970318"/>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第三十条　党的基层委员会每届任期</a:t>
            </a:r>
            <a:r>
              <a:rPr lang="zh-CN" altLang="en-US" sz="3600" dirty="0" smtClean="0">
                <a:solidFill>
                  <a:srgbClr val="FF0000"/>
                </a:solidFill>
                <a:latin typeface="楷体" pitchFamily="49" charset="-122"/>
                <a:ea typeface="楷体" pitchFamily="49" charset="-122"/>
                <a:cs typeface="+mn-cs"/>
              </a:rPr>
              <a:t>三</a:t>
            </a:r>
            <a:r>
              <a:rPr lang="zh-CN" altLang="en-US" sz="3600" dirty="0" smtClean="0">
                <a:latin typeface="黑体" pitchFamily="49" charset="-122"/>
                <a:ea typeface="黑体" pitchFamily="49" charset="-122"/>
                <a:cs typeface="+mn-cs"/>
              </a:rPr>
              <a:t>年至</a:t>
            </a:r>
            <a:r>
              <a:rPr lang="zh-CN" altLang="en-US" sz="3600" dirty="0" smtClean="0">
                <a:solidFill>
                  <a:srgbClr val="FF0000"/>
                </a:solidFill>
                <a:latin typeface="楷体" pitchFamily="49" charset="-122"/>
                <a:ea typeface="楷体" pitchFamily="49" charset="-122"/>
                <a:cs typeface="+mn-cs"/>
              </a:rPr>
              <a:t>五</a:t>
            </a:r>
            <a:r>
              <a:rPr lang="zh-CN" altLang="en-US" sz="3600" dirty="0" smtClean="0">
                <a:latin typeface="黑体" pitchFamily="49" charset="-122"/>
                <a:ea typeface="黑体" pitchFamily="49" charset="-122"/>
                <a:cs typeface="+mn-cs"/>
              </a:rPr>
              <a:t>年，总支部委员会、支部委员会每届任期</a:t>
            </a:r>
            <a:r>
              <a:rPr lang="zh-CN" altLang="en-US" sz="3600" dirty="0" smtClean="0">
                <a:solidFill>
                  <a:srgbClr val="FF0000"/>
                </a:solidFill>
                <a:latin typeface="楷体" pitchFamily="49" charset="-122"/>
                <a:ea typeface="楷体" pitchFamily="49" charset="-122"/>
                <a:cs typeface="+mn-cs"/>
              </a:rPr>
              <a:t>两</a:t>
            </a:r>
            <a:r>
              <a:rPr lang="zh-CN" altLang="en-US" sz="3600" dirty="0" smtClean="0">
                <a:latin typeface="黑体" pitchFamily="49" charset="-122"/>
                <a:ea typeface="黑体" pitchFamily="49" charset="-122"/>
                <a:cs typeface="+mn-cs"/>
              </a:rPr>
              <a:t>年或</a:t>
            </a:r>
            <a:r>
              <a:rPr lang="zh-CN" altLang="en-US" sz="3600" dirty="0" smtClean="0">
                <a:solidFill>
                  <a:srgbClr val="FF0000"/>
                </a:solidFill>
                <a:latin typeface="楷体" pitchFamily="49" charset="-122"/>
                <a:ea typeface="楷体" pitchFamily="49" charset="-122"/>
                <a:cs typeface="+mn-cs"/>
              </a:rPr>
              <a:t>三</a:t>
            </a:r>
            <a:r>
              <a:rPr lang="zh-CN" altLang="en-US" sz="3600" dirty="0" smtClean="0">
                <a:latin typeface="黑体" pitchFamily="49" charset="-122"/>
                <a:ea typeface="黑体" pitchFamily="49" charset="-122"/>
                <a:cs typeface="+mn-cs"/>
              </a:rPr>
              <a:t>年。基层委员会、总支部委员会、支部委员会的书记、副书记选举产生后，应报</a:t>
            </a:r>
            <a:r>
              <a:rPr lang="zh-CN" altLang="en-US" sz="3600" dirty="0" smtClean="0">
                <a:solidFill>
                  <a:srgbClr val="FF0000"/>
                </a:solidFill>
                <a:latin typeface="楷体" pitchFamily="49" charset="-122"/>
                <a:ea typeface="楷体" pitchFamily="49" charset="-122"/>
                <a:cs typeface="+mn-cs"/>
              </a:rPr>
              <a:t>上级</a:t>
            </a:r>
            <a:r>
              <a:rPr lang="zh-CN" altLang="en-US" sz="3600" dirty="0" smtClean="0">
                <a:latin typeface="黑体" pitchFamily="49" charset="-122"/>
                <a:ea typeface="黑体" pitchFamily="49" charset="-122"/>
                <a:cs typeface="+mn-cs"/>
              </a:rPr>
              <a:t>党组织批准。</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72</a:t>
            </a:fld>
            <a:endParaRPr lang="zh-CN" altLang="en-US"/>
          </a:p>
        </p:txBody>
      </p:sp>
      <p:sp>
        <p:nvSpPr>
          <p:cNvPr id="4" name="矩形 3"/>
          <p:cNvSpPr/>
          <p:nvPr/>
        </p:nvSpPr>
        <p:spPr>
          <a:xfrm>
            <a:off x="5244438" y="457200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128228" y="2246352"/>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2527492" y="2239446"/>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399496" y="3000372"/>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771566" y="3012818"/>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8"/>
                                        </p:tgtEl>
                                      </p:cBhvr>
                                    </p:animEffect>
                                    <p:set>
                                      <p:cBhvr>
                                        <p:cTn id="22" dur="1" fill="hold">
                                          <p:stCondLst>
                                            <p:cond delay="499"/>
                                          </p:stCondLst>
                                        </p:cTn>
                                        <p:tgtEl>
                                          <p:spTgt spid="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4"/>
                                        </p:tgtEl>
                                      </p:cBhvr>
                                    </p:animEffect>
                                    <p:set>
                                      <p:cBhvr>
                                        <p:cTn id="27"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571480"/>
            <a:ext cx="8215369" cy="5521512"/>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第三十一条　党的基层组织是党在社会基层组织中的</a:t>
            </a:r>
            <a:r>
              <a:rPr lang="zh-CN" altLang="en-US" sz="3600" dirty="0" smtClean="0">
                <a:solidFill>
                  <a:srgbClr val="FF0000"/>
                </a:solidFill>
                <a:latin typeface="楷体" pitchFamily="49" charset="-122"/>
                <a:ea typeface="楷体" pitchFamily="49" charset="-122"/>
                <a:cs typeface="+mn-cs"/>
              </a:rPr>
              <a:t>战斗堡垒</a:t>
            </a:r>
            <a:r>
              <a:rPr lang="zh-CN" altLang="en-US" sz="3600" dirty="0" smtClean="0">
                <a:latin typeface="黑体" pitchFamily="49" charset="-122"/>
                <a:ea typeface="黑体" pitchFamily="49" charset="-122"/>
                <a:cs typeface="+mn-cs"/>
              </a:rPr>
              <a:t>，是党的全部工作和战斗力的基础。它的</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基本任务</a:t>
            </a:r>
            <a:r>
              <a:rPr lang="zh-CN" altLang="en-US" sz="3600" dirty="0" smtClean="0">
                <a:latin typeface="黑体" pitchFamily="49" charset="-122"/>
                <a:ea typeface="黑体" pitchFamily="49" charset="-122"/>
                <a:cs typeface="+mn-cs"/>
              </a:rPr>
              <a:t>是：</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（一）宣传和执行党的路线、</a:t>
            </a:r>
            <a:r>
              <a:rPr lang="zh-CN" altLang="en-US" sz="3600" dirty="0" smtClean="0">
                <a:solidFill>
                  <a:srgbClr val="FF0000"/>
                </a:solidFill>
                <a:latin typeface="楷体" pitchFamily="49" charset="-122"/>
                <a:ea typeface="楷体" pitchFamily="49" charset="-122"/>
                <a:cs typeface="+mn-cs"/>
              </a:rPr>
              <a:t>方针</a:t>
            </a:r>
            <a:r>
              <a:rPr lang="zh-CN" altLang="en-US" sz="3600" dirty="0" smtClean="0">
                <a:latin typeface="黑体" pitchFamily="49" charset="-122"/>
                <a:ea typeface="黑体" pitchFamily="49" charset="-122"/>
                <a:cs typeface="+mn-cs"/>
              </a:rPr>
              <a:t>、</a:t>
            </a:r>
            <a:r>
              <a:rPr lang="zh-CN" altLang="en-US" sz="3600" dirty="0" smtClean="0">
                <a:solidFill>
                  <a:srgbClr val="FF0000"/>
                </a:solidFill>
                <a:latin typeface="楷体" pitchFamily="49" charset="-122"/>
                <a:ea typeface="楷体" pitchFamily="49" charset="-122"/>
                <a:cs typeface="+mn-cs"/>
              </a:rPr>
              <a:t>政策</a:t>
            </a:r>
            <a:r>
              <a:rPr lang="zh-CN" altLang="en-US" sz="3600" dirty="0" smtClean="0">
                <a:latin typeface="黑体" pitchFamily="49" charset="-122"/>
                <a:ea typeface="黑体" pitchFamily="49" charset="-122"/>
                <a:cs typeface="+mn-cs"/>
              </a:rPr>
              <a:t>，宣传和执行党中央、上级组织和本组织的</a:t>
            </a:r>
            <a:r>
              <a:rPr lang="zh-CN" altLang="en-US" sz="3600" dirty="0" smtClean="0">
                <a:solidFill>
                  <a:srgbClr val="FF0000"/>
                </a:solidFill>
                <a:latin typeface="楷体" pitchFamily="49" charset="-122"/>
                <a:ea typeface="楷体" pitchFamily="49" charset="-122"/>
                <a:cs typeface="+mn-cs"/>
              </a:rPr>
              <a:t>决议</a:t>
            </a:r>
            <a:r>
              <a:rPr lang="zh-CN" altLang="en-US" sz="3600" dirty="0" smtClean="0">
                <a:latin typeface="黑体" pitchFamily="49" charset="-122"/>
                <a:ea typeface="黑体" pitchFamily="49" charset="-122"/>
                <a:cs typeface="+mn-cs"/>
              </a:rPr>
              <a:t>，充分发挥党员的先锋模</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73</a:t>
            </a:fld>
            <a:endParaRPr lang="zh-CN" altLang="en-US"/>
          </a:p>
        </p:txBody>
      </p:sp>
      <p:sp>
        <p:nvSpPr>
          <p:cNvPr id="4" name="矩形 3"/>
          <p:cNvSpPr/>
          <p:nvPr/>
        </p:nvSpPr>
        <p:spPr>
          <a:xfrm>
            <a:off x="4355384" y="1472980"/>
            <a:ext cx="18006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2527492" y="5399768"/>
            <a:ext cx="91624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7429520" y="3813384"/>
            <a:ext cx="101257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571472" y="4572008"/>
            <a:ext cx="101257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5"/>
                                        </p:tgtEl>
                                      </p:cBhvr>
                                    </p:animEffect>
                                    <p:set>
                                      <p:cBhvr>
                                        <p:cTn id="2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571480"/>
            <a:ext cx="8215369" cy="5521512"/>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范作用，积极创先争优，团结、组织党内外的干部和群众，努力完成</a:t>
            </a:r>
            <a:r>
              <a:rPr lang="zh-CN" altLang="en-US" sz="3600" dirty="0" smtClean="0">
                <a:solidFill>
                  <a:srgbClr val="FF0000"/>
                </a:solidFill>
                <a:latin typeface="楷体" pitchFamily="49" charset="-122"/>
                <a:ea typeface="楷体" pitchFamily="49" charset="-122"/>
                <a:cs typeface="+mn-cs"/>
              </a:rPr>
              <a:t>本单位</a:t>
            </a:r>
            <a:r>
              <a:rPr lang="zh-CN" altLang="en-US" sz="3600" dirty="0" smtClean="0">
                <a:latin typeface="黑体" pitchFamily="49" charset="-122"/>
                <a:ea typeface="黑体" pitchFamily="49" charset="-122"/>
                <a:cs typeface="+mn-cs"/>
              </a:rPr>
              <a:t>所担负的任务。</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（二）组织党员认真学习</a:t>
            </a:r>
            <a:r>
              <a:rPr lang="zh-CN" altLang="en-US" sz="3600" dirty="0" smtClean="0">
                <a:solidFill>
                  <a:srgbClr val="FF0000"/>
                </a:solidFill>
                <a:latin typeface="楷体" pitchFamily="49" charset="-122"/>
                <a:ea typeface="楷体" pitchFamily="49" charset="-122"/>
                <a:cs typeface="+mn-cs"/>
              </a:rPr>
              <a:t>马克思列宁主义、毛泽东思想、邓小平理论、“三个代表”重要思想和科学发展观</a:t>
            </a:r>
            <a:r>
              <a:rPr lang="zh-CN" altLang="en-US" sz="3600" dirty="0" smtClean="0">
                <a:latin typeface="黑体" pitchFamily="49" charset="-122"/>
                <a:ea typeface="黑体" pitchFamily="49" charset="-122"/>
                <a:cs typeface="+mn-cs"/>
              </a:rPr>
              <a:t>，学习党的</a:t>
            </a:r>
            <a:r>
              <a:rPr lang="zh-CN" altLang="en-US" sz="3600" dirty="0" smtClean="0">
                <a:solidFill>
                  <a:srgbClr val="FF0000"/>
                </a:solidFill>
                <a:latin typeface="楷体" pitchFamily="49" charset="-122"/>
                <a:ea typeface="楷体" pitchFamily="49" charset="-122"/>
                <a:cs typeface="+mn-cs"/>
              </a:rPr>
              <a:t>路线</a:t>
            </a:r>
            <a:r>
              <a:rPr lang="zh-CN" altLang="en-US" sz="3600" dirty="0" smtClean="0">
                <a:latin typeface="黑体" pitchFamily="49" charset="-122"/>
                <a:ea typeface="黑体" pitchFamily="49" charset="-122"/>
                <a:cs typeface="+mn-cs"/>
              </a:rPr>
              <a:t>、</a:t>
            </a:r>
            <a:r>
              <a:rPr lang="zh-CN" altLang="en-US" sz="3600" dirty="0" smtClean="0">
                <a:solidFill>
                  <a:srgbClr val="FF0000"/>
                </a:solidFill>
                <a:latin typeface="楷体" pitchFamily="49" charset="-122"/>
                <a:ea typeface="楷体" pitchFamily="49" charset="-122"/>
                <a:cs typeface="+mn-cs"/>
              </a:rPr>
              <a:t>方针</a:t>
            </a:r>
            <a:r>
              <a:rPr lang="zh-CN" altLang="en-US" sz="3600" dirty="0" smtClean="0">
                <a:latin typeface="黑体" pitchFamily="49" charset="-122"/>
                <a:ea typeface="黑体" pitchFamily="49" charset="-122"/>
                <a:cs typeface="+mn-cs"/>
              </a:rPr>
              <a:t>、</a:t>
            </a:r>
            <a:r>
              <a:rPr lang="zh-CN" altLang="en-US" sz="3600" dirty="0" smtClean="0">
                <a:solidFill>
                  <a:srgbClr val="FF0000"/>
                </a:solidFill>
                <a:latin typeface="楷体" pitchFamily="49" charset="-122"/>
                <a:ea typeface="楷体" pitchFamily="49" charset="-122"/>
                <a:cs typeface="+mn-cs"/>
              </a:rPr>
              <a:t>政策</a:t>
            </a:r>
            <a:r>
              <a:rPr lang="zh-CN" altLang="en-US" sz="3600" dirty="0" smtClean="0">
                <a:latin typeface="黑体" pitchFamily="49" charset="-122"/>
                <a:ea typeface="黑体" pitchFamily="49" charset="-122"/>
                <a:cs typeface="+mn-cs"/>
              </a:rPr>
              <a:t>和决议，学</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74</a:t>
            </a:fld>
            <a:endParaRPr lang="zh-CN" altLang="en-US"/>
          </a:p>
        </p:txBody>
      </p:sp>
      <p:sp>
        <p:nvSpPr>
          <p:cNvPr id="4" name="矩形 3"/>
          <p:cNvSpPr/>
          <p:nvPr/>
        </p:nvSpPr>
        <p:spPr>
          <a:xfrm>
            <a:off x="6614206" y="2987926"/>
            <a:ext cx="18006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42910" y="3714752"/>
            <a:ext cx="7643866"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58092" y="4500570"/>
            <a:ext cx="757242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6658450" y="1458232"/>
            <a:ext cx="135732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2529794" y="5330632"/>
            <a:ext cx="93600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3887116" y="5313582"/>
            <a:ext cx="93600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5251880" y="5284086"/>
            <a:ext cx="93600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par>
                          <p:cTn id="13" fill="hold">
                            <p:stCondLst>
                              <p:cond delay="500"/>
                            </p:stCondLst>
                            <p:childTnLst>
                              <p:par>
                                <p:cTn id="14" presetID="22" presetClass="exit" presetSubtype="8" fill="hold" grpId="0" nodeType="afterEffect">
                                  <p:stCondLst>
                                    <p:cond delay="0"/>
                                  </p:stCondLst>
                                  <p:childTnLst>
                                    <p:animEffect transition="out" filter="wipe(left)">
                                      <p:cBhvr>
                                        <p:cTn id="15" dur="500"/>
                                        <p:tgtEl>
                                          <p:spTgt spid="5"/>
                                        </p:tgtEl>
                                      </p:cBhvr>
                                    </p:animEffect>
                                    <p:set>
                                      <p:cBhvr>
                                        <p:cTn id="16" dur="1" fill="hold">
                                          <p:stCondLst>
                                            <p:cond delay="499"/>
                                          </p:stCondLst>
                                        </p:cTn>
                                        <p:tgtEl>
                                          <p:spTgt spid="5"/>
                                        </p:tgtEl>
                                        <p:attrNameLst>
                                          <p:attrName>style.visibility</p:attrName>
                                        </p:attrNameLst>
                                      </p:cBhvr>
                                      <p:to>
                                        <p:strVal val="hidden"/>
                                      </p:to>
                                    </p:set>
                                  </p:childTnLst>
                                </p:cTn>
                              </p:par>
                            </p:childTnLst>
                          </p:cTn>
                        </p:par>
                        <p:par>
                          <p:cTn id="17" fill="hold">
                            <p:stCondLst>
                              <p:cond delay="1000"/>
                            </p:stCondLst>
                            <p:childTnLst>
                              <p:par>
                                <p:cTn id="18" presetID="22" presetClass="exit" presetSubtype="8" fill="hold" grpId="0" nodeType="afterEffect">
                                  <p:stCondLst>
                                    <p:cond delay="0"/>
                                  </p:stCondLst>
                                  <p:childTnLst>
                                    <p:animEffect transition="out" filter="wipe(left)">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8"/>
                                        </p:tgtEl>
                                      </p:cBhvr>
                                    </p:animEffect>
                                    <p:set>
                                      <p:cBhvr>
                                        <p:cTn id="25" dur="1" fill="hold">
                                          <p:stCondLst>
                                            <p:cond delay="499"/>
                                          </p:stCondLst>
                                        </p:cTn>
                                        <p:tgtEl>
                                          <p:spTgt spid="8"/>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9"/>
                                        </p:tgtEl>
                                      </p:cBhvr>
                                    </p:animEffect>
                                    <p:set>
                                      <p:cBhvr>
                                        <p:cTn id="30" dur="1" fill="hold">
                                          <p:stCondLst>
                                            <p:cond delay="499"/>
                                          </p:stCondLst>
                                        </p:cTn>
                                        <p:tgtEl>
                                          <p:spTgt spid="9"/>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10"/>
                                        </p:tgtEl>
                                      </p:cBhvr>
                                    </p:animEffect>
                                    <p:set>
                                      <p:cBhvr>
                                        <p:cTn id="35"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550694"/>
            <a:ext cx="8215369" cy="5521512"/>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习党的基本知识，学习科学、文化、</a:t>
            </a:r>
            <a:r>
              <a:rPr lang="zh-CN" altLang="en-US" sz="3600" dirty="0" smtClean="0">
                <a:solidFill>
                  <a:srgbClr val="FF0000"/>
                </a:solidFill>
                <a:latin typeface="楷体" pitchFamily="49" charset="-122"/>
                <a:ea typeface="楷体" pitchFamily="49" charset="-122"/>
                <a:cs typeface="+mn-cs"/>
              </a:rPr>
              <a:t>法律</a:t>
            </a:r>
            <a:r>
              <a:rPr lang="zh-CN" altLang="en-US" sz="3600" dirty="0" smtClean="0">
                <a:latin typeface="黑体" pitchFamily="49" charset="-122"/>
                <a:ea typeface="黑体" pitchFamily="49" charset="-122"/>
                <a:cs typeface="+mn-cs"/>
              </a:rPr>
              <a:t>和</a:t>
            </a:r>
            <a:r>
              <a:rPr lang="zh-CN" altLang="en-US" sz="3600" dirty="0" smtClean="0">
                <a:solidFill>
                  <a:srgbClr val="FF0000"/>
                </a:solidFill>
                <a:latin typeface="楷体" pitchFamily="49" charset="-122"/>
                <a:ea typeface="楷体" pitchFamily="49" charset="-122"/>
                <a:cs typeface="+mn-cs"/>
              </a:rPr>
              <a:t>业务知识</a:t>
            </a:r>
            <a:r>
              <a:rPr lang="zh-CN" altLang="en-US" sz="3600" dirty="0" smtClean="0">
                <a:latin typeface="黑体" pitchFamily="49" charset="-122"/>
                <a:ea typeface="黑体" pitchFamily="49" charset="-122"/>
                <a:cs typeface="+mn-cs"/>
              </a:rPr>
              <a:t>。</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（三）对党员进行教育、管理、监督和</a:t>
            </a:r>
            <a:r>
              <a:rPr lang="zh-CN" altLang="en-US" sz="3600" dirty="0" smtClean="0">
                <a:solidFill>
                  <a:srgbClr val="FF0000"/>
                </a:solidFill>
                <a:latin typeface="楷体" pitchFamily="49" charset="-122"/>
                <a:ea typeface="楷体" pitchFamily="49" charset="-122"/>
                <a:cs typeface="+mn-cs"/>
              </a:rPr>
              <a:t>服务</a:t>
            </a:r>
            <a:r>
              <a:rPr lang="zh-CN" altLang="en-US" sz="3600" dirty="0" smtClean="0">
                <a:latin typeface="黑体" pitchFamily="49" charset="-122"/>
                <a:ea typeface="黑体" pitchFamily="49" charset="-122"/>
                <a:cs typeface="+mn-cs"/>
              </a:rPr>
              <a:t>，提高党员素质，增强党性，严格党的</a:t>
            </a:r>
            <a:r>
              <a:rPr lang="zh-CN" altLang="en-US" sz="3600" dirty="0" smtClean="0">
                <a:solidFill>
                  <a:srgbClr val="FF0000"/>
                </a:solidFill>
                <a:latin typeface="楷体" pitchFamily="49" charset="-122"/>
                <a:ea typeface="楷体" pitchFamily="49" charset="-122"/>
                <a:cs typeface="+mn-cs"/>
              </a:rPr>
              <a:t>组织</a:t>
            </a:r>
            <a:r>
              <a:rPr lang="zh-CN" altLang="en-US" sz="3600" dirty="0" smtClean="0">
                <a:latin typeface="黑体" pitchFamily="49" charset="-122"/>
                <a:ea typeface="黑体" pitchFamily="49" charset="-122"/>
                <a:cs typeface="+mn-cs"/>
              </a:rPr>
              <a:t>生活，开展批评和</a:t>
            </a:r>
            <a:r>
              <a:rPr lang="zh-CN" altLang="en-US" sz="3600" dirty="0" smtClean="0">
                <a:solidFill>
                  <a:srgbClr val="FF0000"/>
                </a:solidFill>
                <a:latin typeface="楷体" pitchFamily="49" charset="-122"/>
                <a:ea typeface="楷体" pitchFamily="49" charset="-122"/>
                <a:cs typeface="+mn-cs"/>
              </a:rPr>
              <a:t>自我</a:t>
            </a:r>
            <a:r>
              <a:rPr lang="zh-CN" altLang="en-US" sz="3600" dirty="0" smtClean="0">
                <a:latin typeface="黑体" pitchFamily="49" charset="-122"/>
                <a:ea typeface="黑体" pitchFamily="49" charset="-122"/>
                <a:cs typeface="+mn-cs"/>
              </a:rPr>
              <a:t>批评，维护和执行党的纪律，监督党员切实履行</a:t>
            </a:r>
            <a:r>
              <a:rPr lang="zh-CN" altLang="en-US" sz="3600" dirty="0" smtClean="0">
                <a:solidFill>
                  <a:srgbClr val="FF0000"/>
                </a:solidFill>
                <a:latin typeface="楷体" pitchFamily="49" charset="-122"/>
                <a:ea typeface="楷体" pitchFamily="49" charset="-122"/>
                <a:cs typeface="+mn-cs"/>
              </a:rPr>
              <a:t>义务</a:t>
            </a:r>
            <a:r>
              <a:rPr lang="zh-CN" altLang="en-US" sz="3600" dirty="0" smtClean="0">
                <a:latin typeface="黑体" pitchFamily="49" charset="-122"/>
                <a:ea typeface="黑体" pitchFamily="49" charset="-122"/>
                <a:cs typeface="+mn-cs"/>
              </a:rPr>
              <a:t>，保障党员的</a:t>
            </a:r>
            <a:r>
              <a:rPr lang="zh-CN" altLang="en-US" sz="3600" dirty="0" smtClean="0">
                <a:solidFill>
                  <a:srgbClr val="FF0000"/>
                </a:solidFill>
                <a:latin typeface="楷体" pitchFamily="49" charset="-122"/>
                <a:ea typeface="楷体" pitchFamily="49" charset="-122"/>
                <a:cs typeface="+mn-cs"/>
              </a:rPr>
              <a:t>权利</a:t>
            </a:r>
            <a:r>
              <a:rPr lang="zh-CN" altLang="en-US" sz="3600" dirty="0" smtClean="0">
                <a:latin typeface="黑体" pitchFamily="49" charset="-122"/>
                <a:ea typeface="黑体" pitchFamily="49" charset="-122"/>
                <a:cs typeface="+mn-cs"/>
              </a:rPr>
              <a:t>不受侵犯。</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75</a:t>
            </a:fld>
            <a:endParaRPr lang="zh-CN" altLang="en-US"/>
          </a:p>
        </p:txBody>
      </p:sp>
      <p:sp>
        <p:nvSpPr>
          <p:cNvPr id="4" name="矩形 3"/>
          <p:cNvSpPr/>
          <p:nvPr/>
        </p:nvSpPr>
        <p:spPr>
          <a:xfrm>
            <a:off x="2544542" y="382813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7114272" y="382813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2056922" y="537257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5687814" y="539976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7872896" y="684860"/>
            <a:ext cx="642974"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384384" y="1455930"/>
            <a:ext cx="71434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1601100" y="1445786"/>
            <a:ext cx="185738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1584050" y="3042314"/>
            <a:ext cx="9360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8"/>
                                        </p:tgtEl>
                                      </p:cBhvr>
                                    </p:animEffect>
                                    <p:set>
                                      <p:cBhvr>
                                        <p:cTn id="7" dur="1" fill="hold">
                                          <p:stCondLst>
                                            <p:cond delay="499"/>
                                          </p:stCondLst>
                                        </p:cTn>
                                        <p:tgtEl>
                                          <p:spTgt spid="8"/>
                                        </p:tgtEl>
                                        <p:attrNameLst>
                                          <p:attrName>style.visibility</p:attrName>
                                        </p:attrNameLst>
                                      </p:cBhvr>
                                      <p:to>
                                        <p:strVal val="hidden"/>
                                      </p:to>
                                    </p:set>
                                  </p:childTnLst>
                                </p:cTn>
                              </p:par>
                              <p:par>
                                <p:cTn id="8" presetID="22" presetClass="exit" presetSubtype="8" fill="hold" grpId="0" nodeType="withEffect">
                                  <p:stCondLst>
                                    <p:cond delay="0"/>
                                  </p:stCondLst>
                                  <p:childTnLst>
                                    <p:animEffect transition="out" filter="wipe(left)">
                                      <p:cBhvr>
                                        <p:cTn id="9" dur="500"/>
                                        <p:tgtEl>
                                          <p:spTgt spid="9"/>
                                        </p:tgtEl>
                                      </p:cBhvr>
                                    </p:animEffect>
                                    <p:set>
                                      <p:cBhvr>
                                        <p:cTn id="10" dur="1" fill="hold">
                                          <p:stCondLst>
                                            <p:cond delay="499"/>
                                          </p:stCondLst>
                                        </p:cTn>
                                        <p:tgtEl>
                                          <p:spTgt spid="9"/>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22" presetClass="exit" presetSubtype="8" fill="hold" grpId="0" nodeType="clickEffect">
                                  <p:stCondLst>
                                    <p:cond delay="0"/>
                                  </p:stCondLst>
                                  <p:childTnLst>
                                    <p:animEffect transition="out" filter="wipe(left)">
                                      <p:cBhvr>
                                        <p:cTn id="14" dur="500"/>
                                        <p:tgtEl>
                                          <p:spTgt spid="10"/>
                                        </p:tgtEl>
                                      </p:cBhvr>
                                    </p:animEffect>
                                    <p:set>
                                      <p:cBhvr>
                                        <p:cTn id="15" dur="1" fill="hold">
                                          <p:stCondLst>
                                            <p:cond delay="499"/>
                                          </p:stCondLst>
                                        </p:cTn>
                                        <p:tgtEl>
                                          <p:spTgt spid="10"/>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11"/>
                                        </p:tgtEl>
                                      </p:cBhvr>
                                    </p:animEffect>
                                    <p:set>
                                      <p:cBhvr>
                                        <p:cTn id="20" dur="1" fill="hold">
                                          <p:stCondLst>
                                            <p:cond delay="499"/>
                                          </p:stCondLst>
                                        </p:cTn>
                                        <p:tgtEl>
                                          <p:spTgt spid="11"/>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4"/>
                                        </p:tgtEl>
                                      </p:cBhvr>
                                    </p:animEffect>
                                    <p:set>
                                      <p:cBhvr>
                                        <p:cTn id="25" dur="1" fill="hold">
                                          <p:stCondLst>
                                            <p:cond delay="499"/>
                                          </p:stCondLst>
                                        </p:cTn>
                                        <p:tgtEl>
                                          <p:spTgt spid="4"/>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5"/>
                                        </p:tgtEl>
                                      </p:cBhvr>
                                    </p:animEffect>
                                    <p:set>
                                      <p:cBhvr>
                                        <p:cTn id="30" dur="1" fill="hold">
                                          <p:stCondLst>
                                            <p:cond delay="499"/>
                                          </p:stCondLst>
                                        </p:cTn>
                                        <p:tgtEl>
                                          <p:spTgt spid="5"/>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6"/>
                                        </p:tgtEl>
                                      </p:cBhvr>
                                    </p:animEffect>
                                    <p:set>
                                      <p:cBhvr>
                                        <p:cTn id="35" dur="1" fill="hold">
                                          <p:stCondLst>
                                            <p:cond delay="499"/>
                                          </p:stCondLst>
                                        </p:cTn>
                                        <p:tgtEl>
                                          <p:spTgt spid="6"/>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xit" presetSubtype="8" fill="hold" grpId="0" nodeType="clickEffect">
                                  <p:stCondLst>
                                    <p:cond delay="0"/>
                                  </p:stCondLst>
                                  <p:childTnLst>
                                    <p:animEffect transition="out" filter="wipe(left)">
                                      <p:cBhvr>
                                        <p:cTn id="39" dur="500"/>
                                        <p:tgtEl>
                                          <p:spTgt spid="7"/>
                                        </p:tgtEl>
                                      </p:cBhvr>
                                    </p:animEffect>
                                    <p:set>
                                      <p:cBhvr>
                                        <p:cTn id="40"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500042"/>
            <a:ext cx="8215369" cy="5521512"/>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加强和改进流动党员管理。</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（四）密切联系</a:t>
            </a:r>
            <a:r>
              <a:rPr lang="zh-CN" altLang="en-US" sz="3600" dirty="0" smtClean="0">
                <a:solidFill>
                  <a:srgbClr val="FF0000"/>
                </a:solidFill>
                <a:latin typeface="楷体" pitchFamily="49" charset="-122"/>
                <a:ea typeface="楷体" pitchFamily="49" charset="-122"/>
                <a:cs typeface="+mn-cs"/>
              </a:rPr>
              <a:t>群众</a:t>
            </a:r>
            <a:r>
              <a:rPr lang="zh-CN" altLang="en-US" sz="3600" dirty="0" smtClean="0">
                <a:latin typeface="黑体" pitchFamily="49" charset="-122"/>
                <a:ea typeface="黑体" pitchFamily="49" charset="-122"/>
                <a:cs typeface="+mn-cs"/>
              </a:rPr>
              <a:t>，经常了解群众对党员、党的工作的批评和意见，维护</a:t>
            </a:r>
            <a:r>
              <a:rPr lang="zh-CN" altLang="en-US" sz="3600" dirty="0" smtClean="0">
                <a:solidFill>
                  <a:srgbClr val="FF0000"/>
                </a:solidFill>
                <a:latin typeface="楷体" pitchFamily="49" charset="-122"/>
                <a:ea typeface="楷体" pitchFamily="49" charset="-122"/>
                <a:cs typeface="+mn-cs"/>
              </a:rPr>
              <a:t>群众</a:t>
            </a:r>
            <a:r>
              <a:rPr lang="zh-CN" altLang="en-US" sz="3600" dirty="0" smtClean="0">
                <a:latin typeface="黑体" pitchFamily="49" charset="-122"/>
                <a:ea typeface="黑体" pitchFamily="49" charset="-122"/>
                <a:cs typeface="+mn-cs"/>
              </a:rPr>
              <a:t>的正当权利和利益，做好</a:t>
            </a:r>
            <a:r>
              <a:rPr lang="zh-CN" altLang="en-US" sz="3600" dirty="0" smtClean="0">
                <a:solidFill>
                  <a:srgbClr val="FF0000"/>
                </a:solidFill>
                <a:latin typeface="楷体" pitchFamily="49" charset="-122"/>
                <a:ea typeface="楷体" pitchFamily="49" charset="-122"/>
                <a:cs typeface="+mn-cs"/>
              </a:rPr>
              <a:t>群众</a:t>
            </a:r>
            <a:r>
              <a:rPr lang="zh-CN" altLang="en-US" sz="3600" dirty="0" smtClean="0">
                <a:latin typeface="黑体" pitchFamily="49" charset="-122"/>
                <a:ea typeface="黑体" pitchFamily="49" charset="-122"/>
                <a:cs typeface="+mn-cs"/>
              </a:rPr>
              <a:t>的思想政治工作。</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（五）充分发挥党员和群众的积极性</a:t>
            </a:r>
            <a:r>
              <a:rPr lang="zh-CN" altLang="en-US" sz="3600" dirty="0" smtClean="0">
                <a:solidFill>
                  <a:srgbClr val="FF0000"/>
                </a:solidFill>
                <a:latin typeface="楷体" pitchFamily="49" charset="-122"/>
                <a:ea typeface="楷体" pitchFamily="49" charset="-122"/>
                <a:cs typeface="+mn-cs"/>
              </a:rPr>
              <a:t>创造</a:t>
            </a:r>
            <a:r>
              <a:rPr lang="zh-CN" altLang="en-US" sz="3600" dirty="0" smtClean="0">
                <a:latin typeface="黑体" pitchFamily="49" charset="-122"/>
                <a:ea typeface="黑体" pitchFamily="49" charset="-122"/>
                <a:cs typeface="+mn-cs"/>
              </a:rPr>
              <a:t>性，发现、培养和推荐他们中间</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76</a:t>
            </a:fld>
            <a:endParaRPr lang="zh-CN" altLang="en-US"/>
          </a:p>
        </p:txBody>
      </p:sp>
      <p:sp>
        <p:nvSpPr>
          <p:cNvPr id="4" name="矩形 3"/>
          <p:cNvSpPr/>
          <p:nvPr/>
        </p:nvSpPr>
        <p:spPr>
          <a:xfrm>
            <a:off x="4828256" y="1386794"/>
            <a:ext cx="928694"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1128228" y="531358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1172472" y="300037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7111970" y="300037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500042"/>
            <a:ext cx="8215369" cy="5521512"/>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的</a:t>
            </a:r>
            <a:r>
              <a:rPr lang="zh-CN" altLang="en-US" sz="3600" dirty="0" smtClean="0">
                <a:solidFill>
                  <a:srgbClr val="FF0000"/>
                </a:solidFill>
                <a:latin typeface="楷体" pitchFamily="49" charset="-122"/>
                <a:ea typeface="楷体" pitchFamily="49" charset="-122"/>
                <a:cs typeface="+mn-cs"/>
              </a:rPr>
              <a:t>优秀</a:t>
            </a:r>
            <a:r>
              <a:rPr lang="zh-CN" altLang="en-US" sz="3600" dirty="0" smtClean="0">
                <a:latin typeface="黑体" pitchFamily="49" charset="-122"/>
                <a:ea typeface="黑体" pitchFamily="49" charset="-122"/>
                <a:cs typeface="+mn-cs"/>
              </a:rPr>
              <a:t>人才，鼓励和支持他们在改革开放和社会主义现代化建设中贡献自己的聪明才智。</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（六）对要求入党的积极分子进行教育和培养，做好经常性的发展党员工作，重视在生产、</a:t>
            </a:r>
            <a:r>
              <a:rPr lang="zh-CN" altLang="en-US" sz="3600" dirty="0" smtClean="0">
                <a:solidFill>
                  <a:srgbClr val="FF0000"/>
                </a:solidFill>
                <a:latin typeface="楷体" pitchFamily="49" charset="-122"/>
                <a:ea typeface="楷体" pitchFamily="49" charset="-122"/>
                <a:cs typeface="+mn-cs"/>
              </a:rPr>
              <a:t>工作第一线</a:t>
            </a:r>
            <a:r>
              <a:rPr lang="zh-CN" altLang="en-US" sz="3600" dirty="0" smtClean="0">
                <a:latin typeface="黑体" pitchFamily="49" charset="-122"/>
                <a:ea typeface="黑体" pitchFamily="49" charset="-122"/>
                <a:cs typeface="+mn-cs"/>
              </a:rPr>
              <a:t>和</a:t>
            </a:r>
            <a:r>
              <a:rPr lang="zh-CN" altLang="en-US" sz="3600" dirty="0" smtClean="0">
                <a:solidFill>
                  <a:srgbClr val="FF0000"/>
                </a:solidFill>
                <a:latin typeface="楷体" pitchFamily="49" charset="-122"/>
                <a:ea typeface="楷体" pitchFamily="49" charset="-122"/>
                <a:cs typeface="+mn-cs"/>
              </a:rPr>
              <a:t>青年</a:t>
            </a:r>
            <a:r>
              <a:rPr lang="zh-CN" altLang="en-US" sz="3600" dirty="0" smtClean="0">
                <a:latin typeface="黑体" pitchFamily="49" charset="-122"/>
                <a:ea typeface="黑体" pitchFamily="49" charset="-122"/>
                <a:cs typeface="+mn-cs"/>
              </a:rPr>
              <a:t>中发展党员。</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77</a:t>
            </a:fld>
            <a:endParaRPr lang="zh-CN" altLang="en-US"/>
          </a:p>
        </p:txBody>
      </p:sp>
      <p:sp>
        <p:nvSpPr>
          <p:cNvPr id="4" name="矩形 3"/>
          <p:cNvSpPr/>
          <p:nvPr/>
        </p:nvSpPr>
        <p:spPr>
          <a:xfrm>
            <a:off x="1113480" y="714356"/>
            <a:ext cx="95819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4286248" y="4483520"/>
            <a:ext cx="234270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099524" y="4527764"/>
            <a:ext cx="9324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571480"/>
            <a:ext cx="8215369" cy="5521512"/>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（七）监督党员干部和其他任何工作人员严格遵守国</a:t>
            </a:r>
            <a:r>
              <a:rPr lang="zh-CN" altLang="en-US" sz="3600" dirty="0" smtClean="0">
                <a:solidFill>
                  <a:srgbClr val="FF0000"/>
                </a:solidFill>
                <a:latin typeface="楷体" pitchFamily="49" charset="-122"/>
                <a:ea typeface="楷体" pitchFamily="49" charset="-122"/>
                <a:cs typeface="+mn-cs"/>
              </a:rPr>
              <a:t>法</a:t>
            </a:r>
            <a:r>
              <a:rPr lang="zh-CN" altLang="en-US" sz="3600" dirty="0" smtClean="0">
                <a:latin typeface="黑体" pitchFamily="49" charset="-122"/>
                <a:ea typeface="黑体" pitchFamily="49" charset="-122"/>
                <a:cs typeface="+mn-cs"/>
              </a:rPr>
              <a:t>政</a:t>
            </a:r>
            <a:r>
              <a:rPr lang="zh-CN" altLang="en-US" sz="3600" dirty="0" smtClean="0">
                <a:solidFill>
                  <a:srgbClr val="FF0000"/>
                </a:solidFill>
                <a:latin typeface="楷体" pitchFamily="49" charset="-122"/>
                <a:ea typeface="楷体" pitchFamily="49" charset="-122"/>
                <a:cs typeface="+mn-cs"/>
              </a:rPr>
              <a:t>纪</a:t>
            </a:r>
            <a:r>
              <a:rPr lang="zh-CN" altLang="en-US" sz="3600" dirty="0" smtClean="0">
                <a:latin typeface="黑体" pitchFamily="49" charset="-122"/>
                <a:ea typeface="黑体" pitchFamily="49" charset="-122"/>
                <a:cs typeface="+mn-cs"/>
              </a:rPr>
              <a:t>，严格遵守国家的财政经济法规和</a:t>
            </a:r>
            <a:r>
              <a:rPr lang="zh-CN" altLang="en-US" sz="3600" dirty="0" smtClean="0">
                <a:solidFill>
                  <a:srgbClr val="FF0000"/>
                </a:solidFill>
                <a:latin typeface="楷体" pitchFamily="49" charset="-122"/>
                <a:ea typeface="楷体" pitchFamily="49" charset="-122"/>
                <a:cs typeface="+mn-cs"/>
              </a:rPr>
              <a:t>人事</a:t>
            </a:r>
            <a:r>
              <a:rPr lang="zh-CN" altLang="en-US" sz="3600" dirty="0" smtClean="0">
                <a:latin typeface="黑体" pitchFamily="49" charset="-122"/>
                <a:ea typeface="黑体" pitchFamily="49" charset="-122"/>
                <a:cs typeface="+mn-cs"/>
              </a:rPr>
              <a:t>制度，不得侵占国家、集体和</a:t>
            </a:r>
            <a:r>
              <a:rPr lang="zh-CN" altLang="en-US" sz="3600" dirty="0" smtClean="0">
                <a:solidFill>
                  <a:srgbClr val="FF0000"/>
                </a:solidFill>
                <a:latin typeface="楷体" pitchFamily="49" charset="-122"/>
                <a:ea typeface="楷体" pitchFamily="49" charset="-122"/>
                <a:cs typeface="+mn-cs"/>
              </a:rPr>
              <a:t>群众</a:t>
            </a:r>
            <a:r>
              <a:rPr lang="zh-CN" altLang="en-US" sz="3600" dirty="0" smtClean="0">
                <a:latin typeface="黑体" pitchFamily="49" charset="-122"/>
                <a:ea typeface="黑体" pitchFamily="49" charset="-122"/>
                <a:cs typeface="+mn-cs"/>
              </a:rPr>
              <a:t>的利益。</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（八）教育党员和</a:t>
            </a:r>
            <a:r>
              <a:rPr lang="zh-CN" altLang="en-US" sz="3600" dirty="0" smtClean="0">
                <a:solidFill>
                  <a:srgbClr val="FF0000"/>
                </a:solidFill>
                <a:latin typeface="楷体" pitchFamily="49" charset="-122"/>
                <a:ea typeface="楷体" pitchFamily="49" charset="-122"/>
                <a:cs typeface="+mn-cs"/>
              </a:rPr>
              <a:t>群众</a:t>
            </a:r>
            <a:r>
              <a:rPr lang="zh-CN" altLang="en-US" sz="3600" dirty="0" smtClean="0">
                <a:latin typeface="黑体" pitchFamily="49" charset="-122"/>
                <a:ea typeface="黑体" pitchFamily="49" charset="-122"/>
                <a:cs typeface="+mn-cs"/>
              </a:rPr>
              <a:t>自觉抵制不良倾向，坚决同各种违法犯罪行为作斗争。</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78</a:t>
            </a:fld>
            <a:endParaRPr lang="zh-CN" altLang="en-US"/>
          </a:p>
        </p:txBody>
      </p:sp>
      <p:sp>
        <p:nvSpPr>
          <p:cNvPr id="4" name="矩形 3"/>
          <p:cNvSpPr/>
          <p:nvPr/>
        </p:nvSpPr>
        <p:spPr>
          <a:xfrm>
            <a:off x="3914310" y="308425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4830558" y="231318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342938" y="1500174"/>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5271632" y="1542116"/>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5284078" y="3830434"/>
            <a:ext cx="9180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动作按钮: 第一张 8">
            <a:hlinkClick r:id="rId2" action="ppaction://hlinksldjump" highlightClick="1"/>
          </p:cNvPr>
          <p:cNvSpPr/>
          <p:nvPr/>
        </p:nvSpPr>
        <p:spPr>
          <a:xfrm>
            <a:off x="1714480" y="5475672"/>
            <a:ext cx="285752" cy="312945"/>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TextBox 9"/>
          <p:cNvSpPr txBox="1"/>
          <p:nvPr/>
        </p:nvSpPr>
        <p:spPr>
          <a:xfrm>
            <a:off x="2043774" y="5500702"/>
            <a:ext cx="3877985" cy="369332"/>
          </a:xfrm>
          <a:prstGeom prst="rect">
            <a:avLst/>
          </a:prstGeom>
          <a:noFill/>
        </p:spPr>
        <p:txBody>
          <a:bodyPr wrap="none" rtlCol="0">
            <a:spAutoFit/>
          </a:bodyPr>
          <a:lstStyle/>
          <a:p>
            <a:r>
              <a:rPr lang="zh-CN" altLang="en-US" dirty="0" smtClean="0">
                <a:solidFill>
                  <a:srgbClr val="FF0000"/>
                </a:solidFill>
                <a:latin typeface="黑体" pitchFamily="49" charset="-122"/>
                <a:ea typeface="黑体" pitchFamily="49" charset="-122"/>
              </a:rPr>
              <a:t>返回看其他内容，或翻页继续学习。</a:t>
            </a:r>
            <a:endParaRPr lang="zh-CN" altLang="en-US"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4"/>
                                        </p:tgtEl>
                                      </p:cBhvr>
                                    </p:animEffect>
                                    <p:set>
                                      <p:cBhvr>
                                        <p:cTn id="22" dur="1" fill="hold">
                                          <p:stCondLst>
                                            <p:cond delay="499"/>
                                          </p:stCondLst>
                                        </p:cTn>
                                        <p:tgtEl>
                                          <p:spTgt spid="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8"/>
                                        </p:tgtEl>
                                      </p:cBhvr>
                                    </p:animEffect>
                                    <p:set>
                                      <p:cBhvr>
                                        <p:cTn id="27"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500042"/>
            <a:ext cx="8215369" cy="5521512"/>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第三十二条　街道、乡、镇党的基层委员会和村、社区党组织，领导本地区的工作，支持和保证行政组织、经济组织和群众自治组织充分行使职权。</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国有企业和集体企业中党的基层组织，发挥政治</a:t>
            </a:r>
            <a:r>
              <a:rPr lang="zh-CN" altLang="en-US" sz="3600" dirty="0" smtClean="0">
                <a:solidFill>
                  <a:srgbClr val="FF0000"/>
                </a:solidFill>
                <a:latin typeface="楷体" pitchFamily="49" charset="-122"/>
                <a:ea typeface="楷体" pitchFamily="49" charset="-122"/>
                <a:cs typeface="+mn-cs"/>
              </a:rPr>
              <a:t>核心</a:t>
            </a:r>
            <a:r>
              <a:rPr lang="zh-CN" altLang="en-US" sz="3600" dirty="0" smtClean="0">
                <a:latin typeface="黑体" pitchFamily="49" charset="-122"/>
                <a:ea typeface="黑体" pitchFamily="49" charset="-122"/>
                <a:cs typeface="+mn-cs"/>
              </a:rPr>
              <a:t>作用，围绕企业</a:t>
            </a:r>
            <a:r>
              <a:rPr lang="zh-CN" altLang="en-US" sz="3600" dirty="0" smtClean="0">
                <a:solidFill>
                  <a:srgbClr val="FF0000"/>
                </a:solidFill>
                <a:latin typeface="楷体" pitchFamily="49" charset="-122"/>
                <a:ea typeface="楷体" pitchFamily="49" charset="-122"/>
                <a:cs typeface="+mn-cs"/>
              </a:rPr>
              <a:t>生产经营</a:t>
            </a:r>
            <a:r>
              <a:rPr lang="zh-CN" altLang="en-US" sz="3600" dirty="0" smtClean="0">
                <a:latin typeface="黑体" pitchFamily="49" charset="-122"/>
                <a:ea typeface="黑体" pitchFamily="49" charset="-122"/>
                <a:cs typeface="+mn-cs"/>
              </a:rPr>
              <a:t>开展工作。保证监督党和国家的方</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79</a:t>
            </a:fld>
            <a:endParaRPr lang="zh-CN" altLang="en-US"/>
          </a:p>
        </p:txBody>
      </p:sp>
      <p:sp>
        <p:nvSpPr>
          <p:cNvPr id="4" name="矩形 3"/>
          <p:cNvSpPr/>
          <p:nvPr/>
        </p:nvSpPr>
        <p:spPr>
          <a:xfrm>
            <a:off x="3456702" y="4458628"/>
            <a:ext cx="88675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7570094" y="4527764"/>
            <a:ext cx="100243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82550" y="528638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par>
                                <p:cTn id="13" presetID="22" presetClass="exit" presetSubtype="8" fill="hold" grpId="0" nodeType="withEffect">
                                  <p:stCondLst>
                                    <p:cond delay="0"/>
                                  </p:stCondLst>
                                  <p:childTnLst>
                                    <p:animEffect transition="out" filter="wipe(left)">
                                      <p:cBhvr>
                                        <p:cTn id="14" dur="500"/>
                                        <p:tgtEl>
                                          <p:spTgt spid="6"/>
                                        </p:tgtEl>
                                      </p:cBhvr>
                                    </p:animEffect>
                                    <p:set>
                                      <p:cBhvr>
                                        <p:cTn id="15"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42924" y="428628"/>
            <a:ext cx="8243918" cy="6000768"/>
          </a:xfrm>
        </p:spPr>
        <p:txBody>
          <a:bodyPr>
            <a:noAutofit/>
          </a:bodyPr>
          <a:lstStyle/>
          <a:p>
            <a:pPr algn="l">
              <a:lnSpc>
                <a:spcPct val="140000"/>
              </a:lnSpc>
            </a:pPr>
            <a:r>
              <a:rPr lang="zh-CN" altLang="en-US" sz="3400" dirty="0" smtClean="0">
                <a:latin typeface="黑体" pitchFamily="49" charset="-122"/>
                <a:ea typeface="黑体" pitchFamily="49" charset="-122"/>
              </a:rPr>
              <a:t>    （二）贯彻执行党的</a:t>
            </a:r>
            <a:r>
              <a:rPr lang="zh-CN" altLang="en-US" sz="3400" dirty="0" smtClean="0">
                <a:solidFill>
                  <a:srgbClr val="FF0000"/>
                </a:solidFill>
                <a:latin typeface="楷体" pitchFamily="49" charset="-122"/>
                <a:ea typeface="楷体" pitchFamily="49" charset="-122"/>
              </a:rPr>
              <a:t>基本路线</a:t>
            </a:r>
            <a:r>
              <a:rPr lang="zh-CN" altLang="en-US" sz="3400" dirty="0" smtClean="0">
                <a:latin typeface="黑体" pitchFamily="49" charset="-122"/>
                <a:ea typeface="黑体" pitchFamily="49" charset="-122"/>
              </a:rPr>
              <a:t>和各项方针、政策，带头参加</a:t>
            </a:r>
            <a:r>
              <a:rPr lang="zh-CN" altLang="en-US" sz="3400" dirty="0" smtClean="0">
                <a:solidFill>
                  <a:srgbClr val="FF0000"/>
                </a:solidFill>
                <a:latin typeface="楷体" pitchFamily="49" charset="-122"/>
                <a:ea typeface="楷体" pitchFamily="49" charset="-122"/>
              </a:rPr>
              <a:t>改革开放</a:t>
            </a:r>
            <a:r>
              <a:rPr lang="zh-CN" altLang="en-US" sz="3400" dirty="0" smtClean="0">
                <a:latin typeface="黑体" pitchFamily="49" charset="-122"/>
                <a:ea typeface="黑体" pitchFamily="49" charset="-122"/>
              </a:rPr>
              <a:t>和社会主义现代化建设，带动</a:t>
            </a:r>
            <a:r>
              <a:rPr lang="zh-CN" altLang="en-US" sz="3400" dirty="0" smtClean="0">
                <a:solidFill>
                  <a:srgbClr val="FF0000"/>
                </a:solidFill>
                <a:latin typeface="楷体" pitchFamily="49" charset="-122"/>
                <a:ea typeface="楷体" pitchFamily="49" charset="-122"/>
              </a:rPr>
              <a:t>群众</a:t>
            </a:r>
            <a:r>
              <a:rPr lang="zh-CN" altLang="en-US" sz="3400" dirty="0" smtClean="0">
                <a:latin typeface="黑体" pitchFamily="49" charset="-122"/>
                <a:ea typeface="黑体" pitchFamily="49" charset="-122"/>
              </a:rPr>
              <a:t>为经济发展和社会进步艰苦奋斗，在生产、工作、学习和</a:t>
            </a:r>
            <a:r>
              <a:rPr lang="zh-CN" altLang="en-US" sz="3400" dirty="0" smtClean="0">
                <a:solidFill>
                  <a:srgbClr val="FF0000"/>
                </a:solidFill>
                <a:latin typeface="楷体" pitchFamily="49" charset="-122"/>
                <a:ea typeface="楷体" pitchFamily="49" charset="-122"/>
              </a:rPr>
              <a:t>社会生活</a:t>
            </a:r>
            <a:r>
              <a:rPr lang="zh-CN" altLang="en-US" sz="3400" dirty="0" smtClean="0">
                <a:latin typeface="黑体" pitchFamily="49" charset="-122"/>
                <a:ea typeface="黑体" pitchFamily="49" charset="-122"/>
              </a:rPr>
              <a:t>中起先锋模范作用。</a:t>
            </a:r>
            <a:br>
              <a:rPr lang="zh-CN" altLang="en-US" sz="3400" dirty="0" smtClean="0">
                <a:latin typeface="黑体" pitchFamily="49" charset="-122"/>
                <a:ea typeface="黑体" pitchFamily="49" charset="-122"/>
              </a:rPr>
            </a:br>
            <a:r>
              <a:rPr lang="zh-CN" altLang="en-US" sz="3400" dirty="0" smtClean="0">
                <a:latin typeface="黑体" pitchFamily="49" charset="-122"/>
                <a:ea typeface="黑体" pitchFamily="49" charset="-122"/>
              </a:rPr>
              <a:t>　　（三）坚持党和</a:t>
            </a:r>
            <a:r>
              <a:rPr lang="zh-CN" altLang="en-US" sz="3400" dirty="0" smtClean="0">
                <a:solidFill>
                  <a:srgbClr val="FF0000"/>
                </a:solidFill>
                <a:latin typeface="楷体" pitchFamily="49" charset="-122"/>
                <a:ea typeface="楷体" pitchFamily="49" charset="-122"/>
              </a:rPr>
              <a:t>人民</a:t>
            </a:r>
            <a:r>
              <a:rPr lang="zh-CN" altLang="en-US" sz="3400" dirty="0" smtClean="0">
                <a:latin typeface="黑体" pitchFamily="49" charset="-122"/>
                <a:ea typeface="黑体" pitchFamily="49" charset="-122"/>
              </a:rPr>
              <a:t>的利益高于一切，</a:t>
            </a:r>
            <a:r>
              <a:rPr lang="zh-CN" altLang="en-US" sz="3400" dirty="0" smtClean="0">
                <a:solidFill>
                  <a:srgbClr val="FF0000"/>
                </a:solidFill>
                <a:latin typeface="楷体" pitchFamily="49" charset="-122"/>
                <a:ea typeface="楷体" pitchFamily="49" charset="-122"/>
              </a:rPr>
              <a:t>个人</a:t>
            </a:r>
            <a:r>
              <a:rPr lang="zh-CN" altLang="en-US" sz="3400" dirty="0" smtClean="0">
                <a:latin typeface="黑体" pitchFamily="49" charset="-122"/>
                <a:ea typeface="黑体" pitchFamily="49" charset="-122"/>
              </a:rPr>
              <a:t>利益服从</a:t>
            </a:r>
            <a:r>
              <a:rPr lang="zh-CN" altLang="en-US" sz="3400" dirty="0" smtClean="0">
                <a:solidFill>
                  <a:srgbClr val="FF0000"/>
                </a:solidFill>
                <a:latin typeface="楷体" pitchFamily="49" charset="-122"/>
                <a:ea typeface="楷体" pitchFamily="49" charset="-122"/>
              </a:rPr>
              <a:t>党</a:t>
            </a:r>
            <a:r>
              <a:rPr lang="zh-CN" altLang="en-US" sz="3400" dirty="0" smtClean="0">
                <a:latin typeface="黑体" pitchFamily="49" charset="-122"/>
                <a:ea typeface="黑体" pitchFamily="49" charset="-122"/>
              </a:rPr>
              <a:t>和</a:t>
            </a:r>
            <a:r>
              <a:rPr lang="zh-CN" altLang="en-US" sz="3400" dirty="0" smtClean="0">
                <a:solidFill>
                  <a:srgbClr val="FF0000"/>
                </a:solidFill>
                <a:latin typeface="楷体" pitchFamily="49" charset="-122"/>
                <a:ea typeface="楷体" pitchFamily="49" charset="-122"/>
              </a:rPr>
              <a:t>人民</a:t>
            </a:r>
            <a:r>
              <a:rPr lang="zh-CN" altLang="en-US" sz="3400" dirty="0" smtClean="0">
                <a:latin typeface="黑体" pitchFamily="49" charset="-122"/>
                <a:ea typeface="黑体" pitchFamily="49" charset="-122"/>
              </a:rPr>
              <a:t>的利益，</a:t>
            </a:r>
            <a:r>
              <a:rPr lang="zh-CN" altLang="en-US" sz="3400" dirty="0" smtClean="0">
                <a:solidFill>
                  <a:srgbClr val="FF0000"/>
                </a:solidFill>
                <a:latin typeface="楷体" pitchFamily="49" charset="-122"/>
                <a:ea typeface="楷体" pitchFamily="49" charset="-122"/>
              </a:rPr>
              <a:t>吃苦</a:t>
            </a:r>
            <a:r>
              <a:rPr lang="zh-CN" altLang="en-US" sz="3400" dirty="0" smtClean="0">
                <a:latin typeface="黑体" pitchFamily="49" charset="-122"/>
                <a:ea typeface="黑体" pitchFamily="49" charset="-122"/>
              </a:rPr>
              <a:t>在前，</a:t>
            </a:r>
            <a:r>
              <a:rPr lang="zh-CN" altLang="en-US" sz="3400" dirty="0" smtClean="0">
                <a:solidFill>
                  <a:srgbClr val="FF0000"/>
                </a:solidFill>
                <a:latin typeface="楷体" pitchFamily="49" charset="-122"/>
                <a:ea typeface="楷体" pitchFamily="49" charset="-122"/>
              </a:rPr>
              <a:t>享受</a:t>
            </a:r>
            <a:r>
              <a:rPr lang="zh-CN" altLang="en-US" sz="3400" dirty="0" smtClean="0">
                <a:latin typeface="黑体" pitchFamily="49" charset="-122"/>
                <a:ea typeface="黑体" pitchFamily="49" charset="-122"/>
              </a:rPr>
              <a:t>在后，克己奉公，多做贡献。</a:t>
            </a:r>
            <a:endParaRPr lang="zh-CN" altLang="en-US" sz="34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8</a:t>
            </a:fld>
            <a:endParaRPr lang="zh-CN" altLang="en-US"/>
          </a:p>
        </p:txBody>
      </p:sp>
      <p:sp>
        <p:nvSpPr>
          <p:cNvPr id="4" name="矩形 3"/>
          <p:cNvSpPr/>
          <p:nvPr/>
        </p:nvSpPr>
        <p:spPr>
          <a:xfrm>
            <a:off x="5399760" y="645220"/>
            <a:ext cx="168731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4910605" y="1357298"/>
            <a:ext cx="174424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542504" y="2059232"/>
            <a:ext cx="87200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670104" y="3512884"/>
            <a:ext cx="171451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6599458" y="4998334"/>
            <a:ext cx="92869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684852" y="5700268"/>
            <a:ext cx="78581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4500562" y="4283954"/>
            <a:ext cx="87200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p:nvSpPr>
        <p:spPr>
          <a:xfrm>
            <a:off x="618018" y="4929198"/>
            <a:ext cx="87200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p:nvSpPr>
        <p:spPr>
          <a:xfrm>
            <a:off x="3256620" y="4954090"/>
            <a:ext cx="35719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p:nvSpPr>
        <p:spPr>
          <a:xfrm>
            <a:off x="4099128" y="4956392"/>
            <a:ext cx="78581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8"/>
                                        </p:tgtEl>
                                      </p:cBhvr>
                                    </p:animEffect>
                                    <p:set>
                                      <p:cBhvr>
                                        <p:cTn id="22" dur="1" fill="hold">
                                          <p:stCondLst>
                                            <p:cond delay="499"/>
                                          </p:stCondLst>
                                        </p:cTn>
                                        <p:tgtEl>
                                          <p:spTgt spid="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16"/>
                                        </p:tgtEl>
                                      </p:cBhvr>
                                    </p:animEffect>
                                    <p:set>
                                      <p:cBhvr>
                                        <p:cTn id="27" dur="1" fill="hold">
                                          <p:stCondLst>
                                            <p:cond delay="499"/>
                                          </p:stCondLst>
                                        </p:cTn>
                                        <p:tgtEl>
                                          <p:spTgt spid="16"/>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17"/>
                                        </p:tgtEl>
                                      </p:cBhvr>
                                    </p:animEffect>
                                    <p:set>
                                      <p:cBhvr>
                                        <p:cTn id="32" dur="1" fill="hold">
                                          <p:stCondLst>
                                            <p:cond delay="499"/>
                                          </p:stCondLst>
                                        </p:cTn>
                                        <p:tgtEl>
                                          <p:spTgt spid="17"/>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18"/>
                                        </p:tgtEl>
                                      </p:cBhvr>
                                    </p:animEffect>
                                    <p:set>
                                      <p:cBhvr>
                                        <p:cTn id="37" dur="1" fill="hold">
                                          <p:stCondLst>
                                            <p:cond delay="499"/>
                                          </p:stCondLst>
                                        </p:cTn>
                                        <p:tgtEl>
                                          <p:spTgt spid="18"/>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xit" presetSubtype="8" fill="hold" grpId="0" nodeType="clickEffect">
                                  <p:stCondLst>
                                    <p:cond delay="0"/>
                                  </p:stCondLst>
                                  <p:childTnLst>
                                    <p:animEffect transition="out" filter="wipe(left)">
                                      <p:cBhvr>
                                        <p:cTn id="41" dur="500"/>
                                        <p:tgtEl>
                                          <p:spTgt spid="19"/>
                                        </p:tgtEl>
                                      </p:cBhvr>
                                    </p:animEffect>
                                    <p:set>
                                      <p:cBhvr>
                                        <p:cTn id="42" dur="1" fill="hold">
                                          <p:stCondLst>
                                            <p:cond delay="499"/>
                                          </p:stCondLst>
                                        </p:cTn>
                                        <p:tgtEl>
                                          <p:spTgt spid="19"/>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2" presetClass="exit" presetSubtype="8" fill="hold" grpId="0" nodeType="clickEffect">
                                  <p:stCondLst>
                                    <p:cond delay="0"/>
                                  </p:stCondLst>
                                  <p:childTnLst>
                                    <p:animEffect transition="out" filter="wipe(left)">
                                      <p:cBhvr>
                                        <p:cTn id="46" dur="500"/>
                                        <p:tgtEl>
                                          <p:spTgt spid="12"/>
                                        </p:tgtEl>
                                      </p:cBhvr>
                                    </p:animEffect>
                                    <p:set>
                                      <p:cBhvr>
                                        <p:cTn id="47" dur="1" fill="hold">
                                          <p:stCondLst>
                                            <p:cond delay="499"/>
                                          </p:stCondLst>
                                        </p:cTn>
                                        <p:tgtEl>
                                          <p:spTgt spid="12"/>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xit" presetSubtype="8" fill="hold" grpId="0" nodeType="clickEffect">
                                  <p:stCondLst>
                                    <p:cond delay="0"/>
                                  </p:stCondLst>
                                  <p:childTnLst>
                                    <p:animEffect transition="out" filter="wipe(left)">
                                      <p:cBhvr>
                                        <p:cTn id="51" dur="500"/>
                                        <p:tgtEl>
                                          <p:spTgt spid="13"/>
                                        </p:tgtEl>
                                      </p:cBhvr>
                                    </p:animEffect>
                                    <p:set>
                                      <p:cBhvr>
                                        <p:cTn id="52"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8" grpId="0" animBg="1"/>
      <p:bldP spid="12" grpId="0" animBg="1"/>
      <p:bldP spid="13" grpId="0" animBg="1"/>
      <p:bldP spid="16" grpId="0" animBg="1"/>
      <p:bldP spid="17" grpId="0" animBg="1"/>
      <p:bldP spid="18" grpId="0" animBg="1"/>
      <p:bldP spid="19" grpId="0" animBg="1"/>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500042"/>
            <a:ext cx="8215369" cy="5521512"/>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针、政策在本企业的贯彻执行；支持股东会、董事会、监事会和经理（厂长）依法行使职权；全</a:t>
            </a:r>
            <a:r>
              <a:rPr lang="zh-CN" altLang="en-US" sz="3600" dirty="0" smtClean="0">
                <a:solidFill>
                  <a:srgbClr val="FF0000"/>
                </a:solidFill>
                <a:latin typeface="楷体" pitchFamily="49" charset="-122"/>
                <a:ea typeface="楷体" pitchFamily="49" charset="-122"/>
                <a:cs typeface="+mn-cs"/>
              </a:rPr>
              <a:t>心</a:t>
            </a:r>
            <a:r>
              <a:rPr lang="zh-CN" altLang="en-US" sz="3600" dirty="0" smtClean="0">
                <a:latin typeface="黑体" pitchFamily="49" charset="-122"/>
                <a:ea typeface="黑体" pitchFamily="49" charset="-122"/>
                <a:cs typeface="+mn-cs"/>
              </a:rPr>
              <a:t>全</a:t>
            </a:r>
            <a:r>
              <a:rPr lang="zh-CN" altLang="en-US" sz="3600" dirty="0" smtClean="0">
                <a:solidFill>
                  <a:srgbClr val="FF0000"/>
                </a:solidFill>
                <a:latin typeface="楷体" pitchFamily="49" charset="-122"/>
                <a:ea typeface="楷体" pitchFamily="49" charset="-122"/>
                <a:cs typeface="+mn-cs"/>
              </a:rPr>
              <a:t>意</a:t>
            </a:r>
            <a:r>
              <a:rPr lang="zh-CN" altLang="en-US" sz="3600" dirty="0" smtClean="0">
                <a:latin typeface="黑体" pitchFamily="49" charset="-122"/>
                <a:ea typeface="黑体" pitchFamily="49" charset="-122"/>
                <a:cs typeface="+mn-cs"/>
              </a:rPr>
              <a:t>依靠职工群众，支持职工代表大会开展工作；参与企业重大问题的决策；加强党组织的自身建设，领导</a:t>
            </a:r>
            <a:r>
              <a:rPr lang="zh-CN" altLang="en-US" sz="3600" dirty="0" smtClean="0">
                <a:solidFill>
                  <a:srgbClr val="FF0000"/>
                </a:solidFill>
                <a:latin typeface="楷体" pitchFamily="49" charset="-122"/>
                <a:ea typeface="楷体" pitchFamily="49" charset="-122"/>
                <a:cs typeface="+mn-cs"/>
              </a:rPr>
              <a:t>思想政治</a:t>
            </a:r>
            <a:r>
              <a:rPr lang="zh-CN" altLang="en-US" sz="3600" dirty="0" smtClean="0">
                <a:latin typeface="黑体" pitchFamily="49" charset="-122"/>
                <a:ea typeface="黑体" pitchFamily="49" charset="-122"/>
                <a:cs typeface="+mn-cs"/>
              </a:rPr>
              <a:t>工作、精神文明建设和</a:t>
            </a:r>
            <a:r>
              <a:rPr lang="zh-CN" altLang="en-US" sz="3600" dirty="0" smtClean="0">
                <a:solidFill>
                  <a:srgbClr val="FF0000"/>
                </a:solidFill>
                <a:latin typeface="楷体" pitchFamily="49" charset="-122"/>
                <a:ea typeface="楷体" pitchFamily="49" charset="-122"/>
                <a:cs typeface="+mn-cs"/>
              </a:rPr>
              <a:t>工会</a:t>
            </a:r>
            <a:r>
              <a:rPr lang="zh-CN" altLang="en-US" sz="3600" dirty="0" smtClean="0">
                <a:latin typeface="黑体" pitchFamily="49" charset="-122"/>
                <a:ea typeface="黑体" pitchFamily="49" charset="-122"/>
                <a:cs typeface="+mn-cs"/>
              </a:rPr>
              <a:t>、共青团等群众组织。</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80</a:t>
            </a:fld>
            <a:endParaRPr lang="zh-CN" altLang="en-US"/>
          </a:p>
        </p:txBody>
      </p:sp>
      <p:sp>
        <p:nvSpPr>
          <p:cNvPr id="4" name="矩形 3"/>
          <p:cNvSpPr/>
          <p:nvPr/>
        </p:nvSpPr>
        <p:spPr>
          <a:xfrm>
            <a:off x="2542240" y="4456326"/>
            <a:ext cx="18006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142976" y="531128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313442" y="2229302"/>
            <a:ext cx="45812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5242136" y="2244050"/>
            <a:ext cx="45812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4"/>
                                        </p:tgtEl>
                                      </p:cBhvr>
                                    </p:animEffect>
                                    <p:set>
                                      <p:cBhvr>
                                        <p:cTn id="17" dur="1" fill="hold">
                                          <p:stCondLst>
                                            <p:cond delay="499"/>
                                          </p:stCondLst>
                                        </p:cTn>
                                        <p:tgtEl>
                                          <p:spTgt spid="4"/>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5"/>
                                        </p:tgtEl>
                                      </p:cBhvr>
                                    </p:animEffect>
                                    <p:set>
                                      <p:cBhvr>
                                        <p:cTn id="2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500042"/>
            <a:ext cx="8215369" cy="5521512"/>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非公有制经济组织中党的基层组织，贯彻党的方针政策，引导和监督企业遵守国家的法律</a:t>
            </a:r>
            <a:r>
              <a:rPr lang="zh-CN" altLang="en-US" sz="3600" dirty="0" smtClean="0">
                <a:solidFill>
                  <a:srgbClr val="FF0000"/>
                </a:solidFill>
                <a:latin typeface="楷体" pitchFamily="49" charset="-122"/>
                <a:ea typeface="楷体" pitchFamily="49" charset="-122"/>
                <a:cs typeface="+mn-cs"/>
              </a:rPr>
              <a:t>法规</a:t>
            </a:r>
            <a:r>
              <a:rPr lang="zh-CN" altLang="en-US" sz="3600" dirty="0" smtClean="0">
                <a:latin typeface="黑体" pitchFamily="49" charset="-122"/>
                <a:ea typeface="黑体" pitchFamily="49" charset="-122"/>
                <a:cs typeface="+mn-cs"/>
              </a:rPr>
              <a:t>，领导工会、</a:t>
            </a:r>
            <a:r>
              <a:rPr lang="zh-CN" altLang="en-US" sz="3600" dirty="0" smtClean="0">
                <a:solidFill>
                  <a:srgbClr val="FF0000"/>
                </a:solidFill>
                <a:latin typeface="楷体" pitchFamily="49" charset="-122"/>
                <a:ea typeface="楷体" pitchFamily="49" charset="-122"/>
                <a:cs typeface="+mn-cs"/>
              </a:rPr>
              <a:t>共青团</a:t>
            </a:r>
            <a:r>
              <a:rPr lang="zh-CN" altLang="en-US" sz="3600" dirty="0" smtClean="0">
                <a:latin typeface="黑体" pitchFamily="49" charset="-122"/>
                <a:ea typeface="黑体" pitchFamily="49" charset="-122"/>
                <a:cs typeface="+mn-cs"/>
              </a:rPr>
              <a:t>等群众组织，团结凝聚职工群众，维护各方的合法权益，促进企业健康发展。</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实行行政领导人</a:t>
            </a:r>
            <a:r>
              <a:rPr lang="zh-CN" altLang="en-US" sz="3600" dirty="0" smtClean="0">
                <a:solidFill>
                  <a:srgbClr val="FF0000"/>
                </a:solidFill>
                <a:latin typeface="楷体" pitchFamily="49" charset="-122"/>
                <a:ea typeface="楷体" pitchFamily="49" charset="-122"/>
                <a:cs typeface="+mn-cs"/>
              </a:rPr>
              <a:t>负责</a:t>
            </a:r>
            <a:r>
              <a:rPr lang="zh-CN" altLang="en-US" sz="3600" dirty="0" smtClean="0">
                <a:latin typeface="黑体" pitchFamily="49" charset="-122"/>
                <a:ea typeface="黑体" pitchFamily="49" charset="-122"/>
                <a:cs typeface="+mn-cs"/>
              </a:rPr>
              <a:t>制的事业单位中党的基层组织，发挥政治</a:t>
            </a:r>
            <a:r>
              <a:rPr lang="zh-CN" altLang="en-US" sz="3600" dirty="0" smtClean="0">
                <a:solidFill>
                  <a:srgbClr val="FF0000"/>
                </a:solidFill>
                <a:latin typeface="楷体" pitchFamily="49" charset="-122"/>
                <a:ea typeface="楷体" pitchFamily="49" charset="-122"/>
                <a:cs typeface="+mn-cs"/>
              </a:rPr>
              <a:t>核心</a:t>
            </a:r>
            <a:r>
              <a:rPr lang="zh-CN" altLang="en-US" sz="3600" dirty="0" smtClean="0">
                <a:latin typeface="黑体" pitchFamily="49" charset="-122"/>
                <a:ea typeface="黑体" pitchFamily="49" charset="-122"/>
                <a:cs typeface="+mn-cs"/>
              </a:rPr>
              <a:t>作用。</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81</a:t>
            </a:fld>
            <a:endParaRPr lang="zh-CN" altLang="en-US"/>
          </a:p>
        </p:txBody>
      </p:sp>
      <p:sp>
        <p:nvSpPr>
          <p:cNvPr id="4" name="矩形 3"/>
          <p:cNvSpPr/>
          <p:nvPr/>
        </p:nvSpPr>
        <p:spPr>
          <a:xfrm>
            <a:off x="6201219" y="5242144"/>
            <a:ext cx="857256"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7072330" y="2214554"/>
            <a:ext cx="142876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828633" y="4527764"/>
            <a:ext cx="84481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452480" y="2231604"/>
            <a:ext cx="9324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4"/>
                                        </p:tgtEl>
                                      </p:cBhvr>
                                    </p:animEffect>
                                    <p:set>
                                      <p:cBhvr>
                                        <p:cTn id="22"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285728"/>
            <a:ext cx="8215369" cy="6297108"/>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实行党委领导下的行政领导人负责制的事业单位中党的基层组织，对重大问题进行讨论和作出决定，同时保证行政领导人充分行使自己的职权。</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各级党和国家机关中党的基层组织，</a:t>
            </a:r>
            <a:r>
              <a:rPr lang="zh-CN" altLang="en-US" sz="3600" dirty="0" smtClean="0">
                <a:solidFill>
                  <a:srgbClr val="FF0000"/>
                </a:solidFill>
                <a:latin typeface="楷体" pitchFamily="49" charset="-122"/>
                <a:ea typeface="楷体" pitchFamily="49" charset="-122"/>
                <a:cs typeface="+mn-cs"/>
              </a:rPr>
              <a:t>协助</a:t>
            </a:r>
            <a:r>
              <a:rPr lang="zh-CN" altLang="en-US" sz="3600" dirty="0" smtClean="0">
                <a:latin typeface="黑体" pitchFamily="49" charset="-122"/>
                <a:ea typeface="黑体" pitchFamily="49" charset="-122"/>
                <a:cs typeface="+mn-cs"/>
              </a:rPr>
              <a:t>行政负责人完成任务，改进工作，对包括行政负责人在内的每个党员进行</a:t>
            </a:r>
            <a:r>
              <a:rPr lang="zh-CN" altLang="en-US" sz="3600" dirty="0" smtClean="0">
                <a:solidFill>
                  <a:srgbClr val="FF0000"/>
                </a:solidFill>
                <a:latin typeface="楷体" pitchFamily="49" charset="-122"/>
                <a:ea typeface="楷体" pitchFamily="49" charset="-122"/>
                <a:cs typeface="+mn-cs"/>
              </a:rPr>
              <a:t>监督</a:t>
            </a:r>
            <a:r>
              <a:rPr lang="zh-CN" altLang="en-US" sz="3600" dirty="0" smtClean="0">
                <a:latin typeface="黑体" pitchFamily="49" charset="-122"/>
                <a:ea typeface="黑体" pitchFamily="49" charset="-122"/>
                <a:cs typeface="+mn-cs"/>
              </a:rPr>
              <a:t>，不</a:t>
            </a:r>
            <a:r>
              <a:rPr lang="zh-CN" altLang="en-US" sz="3600" dirty="0" smtClean="0">
                <a:solidFill>
                  <a:srgbClr val="FF0000"/>
                </a:solidFill>
                <a:latin typeface="楷体" pitchFamily="49" charset="-122"/>
                <a:ea typeface="楷体" pitchFamily="49" charset="-122"/>
                <a:cs typeface="+mn-cs"/>
              </a:rPr>
              <a:t>领导</a:t>
            </a:r>
            <a:r>
              <a:rPr lang="zh-CN" altLang="en-US" sz="3600" dirty="0" smtClean="0">
                <a:latin typeface="黑体" pitchFamily="49" charset="-122"/>
                <a:ea typeface="黑体" pitchFamily="49" charset="-122"/>
                <a:cs typeface="+mn-cs"/>
              </a:rPr>
              <a:t>本单位的业务工作。</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82</a:t>
            </a:fld>
            <a:endParaRPr lang="zh-CN" altLang="en-US"/>
          </a:p>
        </p:txBody>
      </p:sp>
      <p:sp>
        <p:nvSpPr>
          <p:cNvPr id="4" name="矩形 3"/>
          <p:cNvSpPr/>
          <p:nvPr/>
        </p:nvSpPr>
        <p:spPr>
          <a:xfrm>
            <a:off x="701902" y="431575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42910" y="5857892"/>
            <a:ext cx="97524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2527492" y="5870338"/>
            <a:ext cx="9288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动作按钮: 第一张 8">
            <a:hlinkClick r:id="rId2" action="ppaction://hlinksldjump" highlightClick="1"/>
          </p:cNvPr>
          <p:cNvSpPr/>
          <p:nvPr/>
        </p:nvSpPr>
        <p:spPr>
          <a:xfrm>
            <a:off x="7655248" y="6343210"/>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
          <p:cNvSpPr txBox="1"/>
          <p:nvPr/>
        </p:nvSpPr>
        <p:spPr>
          <a:xfrm>
            <a:off x="3837287" y="6488692"/>
            <a:ext cx="3877985" cy="369332"/>
          </a:xfrm>
          <a:prstGeom prst="rect">
            <a:avLst/>
          </a:prstGeom>
          <a:noFill/>
        </p:spPr>
        <p:txBody>
          <a:bodyPr wrap="none" rtlCol="0">
            <a:spAutoFit/>
          </a:bodyPr>
          <a:lstStyle/>
          <a:p>
            <a:r>
              <a:rPr lang="zh-CN" altLang="en-US" dirty="0" smtClean="0">
                <a:solidFill>
                  <a:srgbClr val="FF5050"/>
                </a:solidFill>
                <a:latin typeface="黑体" pitchFamily="49" charset="-122"/>
                <a:ea typeface="黑体" pitchFamily="49" charset="-122"/>
              </a:rPr>
              <a:t>点击此处返回目录页，或翻页继续。</a:t>
            </a:r>
            <a:endParaRPr lang="zh-CN" altLang="en-US" dirty="0">
              <a:solidFill>
                <a:srgbClr val="FF5050"/>
              </a:solidFill>
              <a:latin typeface="黑体" pitchFamily="49" charset="-122"/>
              <a:ea typeface="黑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txBox="1">
            <a:spLocks noGrp="1"/>
          </p:cNvSpPr>
          <p:nvPr>
            <p:ph type="title"/>
          </p:nvPr>
        </p:nvSpPr>
        <p:spPr>
          <a:xfrm>
            <a:off x="2230732" y="3016749"/>
            <a:ext cx="4698722" cy="769441"/>
          </a:xfrm>
          <a:prstGeom prst="rect">
            <a:avLst/>
          </a:prstGeom>
          <a:noFill/>
        </p:spPr>
        <p:txBody>
          <a:bodyPr wrap="none" rtlCol="0">
            <a:spAutoFit/>
          </a:bodyPr>
          <a:lstStyle/>
          <a:p>
            <a:r>
              <a:rPr lang="zh-CN" altLang="en-US" dirty="0" smtClean="0">
                <a:latin typeface="黑体" pitchFamily="49" charset="-122"/>
                <a:ea typeface="黑体" pitchFamily="49" charset="-122"/>
              </a:rPr>
              <a:t>第六章　党的干部</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83</a:t>
            </a:fld>
            <a:endParaRPr lang="zh-CN" altLang="en-US"/>
          </a:p>
        </p:txBody>
      </p:sp>
      <p:pic>
        <p:nvPicPr>
          <p:cNvPr id="4" name="Picture 2" descr="C:\Users\lenovo\Desktop\两学一做\党章\5698746_123803031000_2 - 副本.jpg"/>
          <p:cNvPicPr>
            <a:picLocks noChangeAspect="1" noChangeArrowheads="1"/>
          </p:cNvPicPr>
          <p:nvPr/>
        </p:nvPicPr>
        <p:blipFill>
          <a:blip r:embed="rId2"/>
          <a:srcRect/>
          <a:stretch>
            <a:fillRect/>
          </a:stretch>
        </p:blipFill>
        <p:spPr bwMode="auto">
          <a:xfrm>
            <a:off x="214282" y="214290"/>
            <a:ext cx="1998087" cy="1214422"/>
          </a:xfrm>
          <a:prstGeom prst="rect">
            <a:avLst/>
          </a:prstGeom>
          <a:noFill/>
        </p:spPr>
      </p:pic>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849549"/>
            <a:ext cx="8215369" cy="4745915"/>
          </a:xfrm>
          <a:noFill/>
        </p:spPr>
        <p:txBody>
          <a:bodyPr wrap="square" rtlCol="0">
            <a:spAutoFit/>
          </a:bodyPr>
          <a:lstStyle/>
          <a:p>
            <a:pPr algn="l">
              <a:lnSpc>
                <a:spcPct val="140000"/>
              </a:lnSpc>
            </a:pPr>
            <a:r>
              <a:rPr lang="zh-CN" altLang="en-US" sz="3600" dirty="0" smtClean="0">
                <a:latin typeface="黑体" pitchFamily="49" charset="-122"/>
                <a:ea typeface="黑体" pitchFamily="49" charset="-122"/>
                <a:cs typeface="+mn-cs"/>
              </a:rPr>
              <a:t>    第三十三条　党的干部是党的事业的骨干，是人民的</a:t>
            </a:r>
            <a:r>
              <a:rPr lang="zh-CN" altLang="en-US" sz="3600" dirty="0" smtClean="0">
                <a:solidFill>
                  <a:srgbClr val="FF0000"/>
                </a:solidFill>
                <a:latin typeface="楷体" pitchFamily="49" charset="-122"/>
                <a:ea typeface="楷体" pitchFamily="49" charset="-122"/>
                <a:cs typeface="+mn-cs"/>
              </a:rPr>
              <a:t>公仆</a:t>
            </a:r>
            <a:r>
              <a:rPr lang="zh-CN" altLang="en-US" sz="3600" dirty="0" smtClean="0">
                <a:latin typeface="黑体" pitchFamily="49" charset="-122"/>
                <a:ea typeface="黑体" pitchFamily="49" charset="-122"/>
                <a:cs typeface="+mn-cs"/>
              </a:rPr>
              <a:t>。党按照</a:t>
            </a:r>
            <a:r>
              <a:rPr lang="zh-CN" altLang="en-US" sz="3600" dirty="0" smtClean="0">
                <a:solidFill>
                  <a:srgbClr val="FF0000"/>
                </a:solidFill>
                <a:latin typeface="楷体" pitchFamily="49" charset="-122"/>
                <a:ea typeface="楷体" pitchFamily="49" charset="-122"/>
                <a:cs typeface="+mn-cs"/>
              </a:rPr>
              <a:t>德才</a:t>
            </a:r>
            <a:r>
              <a:rPr lang="zh-CN" altLang="en-US" sz="3600" dirty="0" smtClean="0">
                <a:latin typeface="黑体" pitchFamily="49" charset="-122"/>
                <a:ea typeface="黑体" pitchFamily="49" charset="-122"/>
                <a:cs typeface="+mn-cs"/>
              </a:rPr>
              <a:t>兼备、以</a:t>
            </a:r>
            <a:r>
              <a:rPr lang="zh-CN" altLang="en-US" sz="3600" dirty="0" smtClean="0">
                <a:solidFill>
                  <a:srgbClr val="FF0000"/>
                </a:solidFill>
                <a:latin typeface="楷体" pitchFamily="49" charset="-122"/>
                <a:ea typeface="楷体" pitchFamily="49" charset="-122"/>
                <a:cs typeface="+mn-cs"/>
              </a:rPr>
              <a:t>德</a:t>
            </a:r>
            <a:r>
              <a:rPr lang="zh-CN" altLang="en-US" sz="3600" dirty="0" smtClean="0">
                <a:latin typeface="黑体" pitchFamily="49" charset="-122"/>
                <a:ea typeface="黑体" pitchFamily="49" charset="-122"/>
                <a:cs typeface="+mn-cs"/>
              </a:rPr>
              <a:t>为先的原则选拔干部，坚持五湖四海、任人唯</a:t>
            </a:r>
            <a:r>
              <a:rPr lang="zh-CN" altLang="en-US" sz="3600" dirty="0" smtClean="0">
                <a:solidFill>
                  <a:srgbClr val="FF0000"/>
                </a:solidFill>
                <a:latin typeface="楷体" pitchFamily="49" charset="-122"/>
                <a:ea typeface="楷体" pitchFamily="49" charset="-122"/>
                <a:cs typeface="+mn-cs"/>
              </a:rPr>
              <a:t>贤</a:t>
            </a:r>
            <a:r>
              <a:rPr lang="zh-CN" altLang="en-US" sz="3600" dirty="0" smtClean="0">
                <a:latin typeface="黑体" pitchFamily="49" charset="-122"/>
                <a:ea typeface="黑体" pitchFamily="49" charset="-122"/>
                <a:cs typeface="+mn-cs"/>
              </a:rPr>
              <a:t>，反对任人唯</a:t>
            </a:r>
            <a:r>
              <a:rPr lang="zh-CN" altLang="en-US" sz="3600" dirty="0" smtClean="0">
                <a:solidFill>
                  <a:srgbClr val="FF0000"/>
                </a:solidFill>
                <a:latin typeface="楷体" pitchFamily="49" charset="-122"/>
                <a:ea typeface="楷体" pitchFamily="49" charset="-122"/>
                <a:cs typeface="+mn-cs"/>
              </a:rPr>
              <a:t>亲</a:t>
            </a:r>
            <a:r>
              <a:rPr lang="zh-CN" altLang="en-US" sz="3600" dirty="0" smtClean="0">
                <a:latin typeface="黑体" pitchFamily="49" charset="-122"/>
                <a:ea typeface="黑体" pitchFamily="49" charset="-122"/>
                <a:cs typeface="+mn-cs"/>
              </a:rPr>
              <a:t>，努力实现干部队伍的革命化、</a:t>
            </a:r>
            <a:r>
              <a:rPr lang="zh-CN" altLang="en-US" sz="3600" dirty="0" smtClean="0">
                <a:solidFill>
                  <a:srgbClr val="FF0000"/>
                </a:solidFill>
                <a:latin typeface="楷体" pitchFamily="49" charset="-122"/>
                <a:ea typeface="楷体" pitchFamily="49" charset="-122"/>
                <a:cs typeface="+mn-cs"/>
              </a:rPr>
              <a:t>年轻</a:t>
            </a:r>
            <a:r>
              <a:rPr lang="zh-CN" altLang="en-US" sz="3600" dirty="0" smtClean="0">
                <a:latin typeface="黑体" pitchFamily="49" charset="-122"/>
                <a:ea typeface="黑体" pitchFamily="49" charset="-122"/>
                <a:cs typeface="+mn-cs"/>
              </a:rPr>
              <a:t>化、知识化、</a:t>
            </a:r>
            <a:r>
              <a:rPr lang="zh-CN" altLang="en-US" sz="3600" dirty="0" smtClean="0">
                <a:solidFill>
                  <a:srgbClr val="FF0000"/>
                </a:solidFill>
                <a:latin typeface="楷体" pitchFamily="49" charset="-122"/>
                <a:ea typeface="楷体" pitchFamily="49" charset="-122"/>
                <a:cs typeface="+mn-cs"/>
              </a:rPr>
              <a:t>专业</a:t>
            </a:r>
            <a:r>
              <a:rPr lang="zh-CN" altLang="en-US" sz="3600" dirty="0" smtClean="0">
                <a:latin typeface="黑体" pitchFamily="49" charset="-122"/>
                <a:ea typeface="黑体" pitchFamily="49" charset="-122"/>
                <a:cs typeface="+mn-cs"/>
              </a:rPr>
              <a:t>化。</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84</a:t>
            </a:fld>
            <a:endParaRPr lang="zh-CN" altLang="en-US"/>
          </a:p>
        </p:txBody>
      </p:sp>
      <p:sp>
        <p:nvSpPr>
          <p:cNvPr id="4" name="矩形 3"/>
          <p:cNvSpPr/>
          <p:nvPr/>
        </p:nvSpPr>
        <p:spPr>
          <a:xfrm>
            <a:off x="6057450" y="4101438"/>
            <a:ext cx="102962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2086418" y="487250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2071670" y="2544550"/>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914310" y="3328066"/>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7101826" y="3315620"/>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4355384" y="1785926"/>
            <a:ext cx="9180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7095470" y="1785926"/>
            <a:ext cx="9180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10"/>
                                        </p:tgtEl>
                                      </p:cBhvr>
                                    </p:animEffect>
                                    <p:set>
                                      <p:cBhvr>
                                        <p:cTn id="12" dur="1" fill="hold">
                                          <p:stCondLst>
                                            <p:cond delay="499"/>
                                          </p:stCondLst>
                                        </p:cTn>
                                        <p:tgtEl>
                                          <p:spTgt spid="10"/>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8"/>
                                        </p:tgtEl>
                                      </p:cBhvr>
                                    </p:animEffect>
                                    <p:set>
                                      <p:cBhvr>
                                        <p:cTn id="27" dur="1" fill="hold">
                                          <p:stCondLst>
                                            <p:cond delay="499"/>
                                          </p:stCondLst>
                                        </p:cTn>
                                        <p:tgtEl>
                                          <p:spTgt spid="8"/>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4"/>
                                        </p:tgtEl>
                                      </p:cBhvr>
                                    </p:animEffect>
                                    <p:set>
                                      <p:cBhvr>
                                        <p:cTn id="32" dur="1" fill="hold">
                                          <p:stCondLst>
                                            <p:cond delay="499"/>
                                          </p:stCondLst>
                                        </p:cTn>
                                        <p:tgtEl>
                                          <p:spTgt spid="4"/>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5"/>
                                        </p:tgtEl>
                                      </p:cBhvr>
                                    </p:animEffect>
                                    <p:set>
                                      <p:cBhvr>
                                        <p:cTn id="37"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1311694"/>
            <a:ext cx="8215369" cy="3970318"/>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党重视教育、培训、选拔、考核和</a:t>
            </a:r>
            <a:r>
              <a:rPr lang="zh-CN" altLang="en-US" sz="3600" dirty="0" smtClean="0">
                <a:solidFill>
                  <a:srgbClr val="FF0000"/>
                </a:solidFill>
                <a:latin typeface="楷体" pitchFamily="49" charset="-122"/>
                <a:ea typeface="楷体" pitchFamily="49" charset="-122"/>
                <a:cs typeface="+mn-cs"/>
              </a:rPr>
              <a:t>监督</a:t>
            </a:r>
            <a:r>
              <a:rPr lang="zh-CN" altLang="en-US" sz="3600" dirty="0" smtClean="0">
                <a:latin typeface="黑体" pitchFamily="49" charset="-122"/>
                <a:ea typeface="黑体" pitchFamily="49" charset="-122"/>
                <a:cs typeface="+mn-cs"/>
              </a:rPr>
              <a:t>干部，特别是培养、选拔优秀年轻干部。积极推进干部制度改革。</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党重视培养、选拔</a:t>
            </a:r>
            <a:r>
              <a:rPr lang="zh-CN" altLang="en-US" sz="3600" dirty="0" smtClean="0">
                <a:solidFill>
                  <a:srgbClr val="FF0000"/>
                </a:solidFill>
                <a:latin typeface="楷体" pitchFamily="49" charset="-122"/>
                <a:ea typeface="楷体" pitchFamily="49" charset="-122"/>
                <a:cs typeface="+mn-cs"/>
              </a:rPr>
              <a:t>女</a:t>
            </a:r>
            <a:r>
              <a:rPr lang="zh-CN" altLang="en-US" sz="3600" dirty="0" smtClean="0">
                <a:latin typeface="黑体" pitchFamily="49" charset="-122"/>
                <a:ea typeface="黑体" pitchFamily="49" charset="-122"/>
                <a:cs typeface="+mn-cs"/>
              </a:rPr>
              <a:t>干部和</a:t>
            </a:r>
            <a:r>
              <a:rPr lang="zh-CN" altLang="en-US" sz="3600" dirty="0" smtClean="0">
                <a:solidFill>
                  <a:srgbClr val="FF0000"/>
                </a:solidFill>
                <a:latin typeface="楷体" pitchFamily="49" charset="-122"/>
                <a:ea typeface="楷体" pitchFamily="49" charset="-122"/>
                <a:cs typeface="+mn-cs"/>
              </a:rPr>
              <a:t>少数民族</a:t>
            </a:r>
            <a:r>
              <a:rPr lang="zh-CN" altLang="en-US" sz="3600" dirty="0" smtClean="0">
                <a:latin typeface="黑体" pitchFamily="49" charset="-122"/>
                <a:ea typeface="黑体" pitchFamily="49" charset="-122"/>
                <a:cs typeface="+mn-cs"/>
              </a:rPr>
              <a:t>干部。</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85</a:t>
            </a:fld>
            <a:endParaRPr lang="zh-CN" altLang="en-US"/>
          </a:p>
        </p:txBody>
      </p:sp>
      <p:sp>
        <p:nvSpPr>
          <p:cNvPr id="4" name="矩形 3"/>
          <p:cNvSpPr/>
          <p:nvPr/>
        </p:nvSpPr>
        <p:spPr>
          <a:xfrm>
            <a:off x="699600" y="2170310"/>
            <a:ext cx="872004"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7116574" y="3724896"/>
            <a:ext cx="135732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5271632" y="3798636"/>
            <a:ext cx="44337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645212" y="4540210"/>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par>
                                <p:cTn id="18" presetID="22" presetClass="exit" presetSubtype="8" fill="hold" grpId="0" nodeType="withEffect">
                                  <p:stCondLst>
                                    <p:cond delay="0"/>
                                  </p:stCondLst>
                                  <p:childTnLst>
                                    <p:animEffect transition="out" filter="wipe(left)">
                                      <p:cBhvr>
                                        <p:cTn id="19" dur="500"/>
                                        <p:tgtEl>
                                          <p:spTgt spid="7"/>
                                        </p:tgtEl>
                                      </p:cBhvr>
                                    </p:animEffect>
                                    <p:set>
                                      <p:cBhvr>
                                        <p:cTn id="20"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639348"/>
            <a:ext cx="8215369" cy="5521512"/>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第三十四条　党的各级领导干部必须模范地履行本章程第三条所规定的党员的各项</a:t>
            </a:r>
            <a:r>
              <a:rPr lang="zh-CN" altLang="en-US" sz="3600" dirty="0" smtClean="0">
                <a:solidFill>
                  <a:srgbClr val="FF0000"/>
                </a:solidFill>
                <a:latin typeface="楷体" pitchFamily="49" charset="-122"/>
                <a:ea typeface="楷体" pitchFamily="49" charset="-122"/>
                <a:cs typeface="+mn-cs"/>
              </a:rPr>
              <a:t>义务</a:t>
            </a:r>
            <a:r>
              <a:rPr lang="zh-CN" altLang="en-US" sz="3600" dirty="0" smtClean="0">
                <a:latin typeface="黑体" pitchFamily="49" charset="-122"/>
                <a:ea typeface="黑体" pitchFamily="49" charset="-122"/>
                <a:cs typeface="+mn-cs"/>
              </a:rPr>
              <a:t>，并且必须具备以下的基本条件：</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（一）具有履行职责所需要的</a:t>
            </a:r>
            <a:r>
              <a:rPr lang="zh-CN" altLang="en-US" sz="3600" dirty="0" smtClean="0">
                <a:solidFill>
                  <a:srgbClr val="FF0000"/>
                </a:solidFill>
                <a:latin typeface="楷体" pitchFamily="49" charset="-122"/>
                <a:ea typeface="楷体" pitchFamily="49" charset="-122"/>
                <a:cs typeface="+mn-cs"/>
              </a:rPr>
              <a:t>马克思列宁主义</a:t>
            </a:r>
            <a:r>
              <a:rPr lang="zh-CN" altLang="en-US" sz="3600" dirty="0" smtClean="0">
                <a:latin typeface="黑体" pitchFamily="49" charset="-122"/>
                <a:ea typeface="黑体" pitchFamily="49" charset="-122"/>
                <a:cs typeface="+mn-cs"/>
              </a:rPr>
              <a:t>、</a:t>
            </a:r>
            <a:r>
              <a:rPr lang="zh-CN" altLang="en-US" sz="3600" dirty="0" smtClean="0">
                <a:solidFill>
                  <a:srgbClr val="FF0000"/>
                </a:solidFill>
                <a:latin typeface="楷体" pitchFamily="49" charset="-122"/>
                <a:ea typeface="楷体" pitchFamily="49" charset="-122"/>
                <a:cs typeface="+mn-cs"/>
              </a:rPr>
              <a:t>毛泽东思想</a:t>
            </a:r>
            <a:r>
              <a:rPr lang="zh-CN" altLang="en-US" sz="3600" dirty="0" smtClean="0">
                <a:latin typeface="黑体" pitchFamily="49" charset="-122"/>
                <a:ea typeface="黑体" pitchFamily="49" charset="-122"/>
                <a:cs typeface="+mn-cs"/>
              </a:rPr>
              <a:t>、邓小平理论的水平，认真实践</a:t>
            </a:r>
            <a:r>
              <a:rPr lang="zh-CN" altLang="en-US" sz="3600" dirty="0" smtClean="0">
                <a:solidFill>
                  <a:srgbClr val="FF0000"/>
                </a:solidFill>
                <a:latin typeface="楷体" pitchFamily="49" charset="-122"/>
                <a:ea typeface="楷体" pitchFamily="49" charset="-122"/>
                <a:cs typeface="+mn-cs"/>
              </a:rPr>
              <a:t>“三个代表”</a:t>
            </a:r>
            <a:r>
              <a:rPr lang="zh-CN" altLang="en-US" sz="3600" dirty="0" smtClean="0">
                <a:latin typeface="黑体" pitchFamily="49" charset="-122"/>
                <a:ea typeface="黑体" pitchFamily="49" charset="-122"/>
                <a:cs typeface="+mn-cs"/>
              </a:rPr>
              <a:t>重要思</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86</a:t>
            </a:fld>
            <a:endParaRPr lang="zh-CN" altLang="en-US"/>
          </a:p>
        </p:txBody>
      </p:sp>
      <p:sp>
        <p:nvSpPr>
          <p:cNvPr id="4" name="矩形 3"/>
          <p:cNvSpPr/>
          <p:nvPr/>
        </p:nvSpPr>
        <p:spPr>
          <a:xfrm>
            <a:off x="4485814" y="5374876"/>
            <a:ext cx="250033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2554686" y="235743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542900" y="3786190"/>
            <a:ext cx="95819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500034" y="4530066"/>
            <a:ext cx="250033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3330360" y="4572008"/>
            <a:ext cx="242889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par>
                                <p:cTn id="13" presetID="22" presetClass="exit" presetSubtype="8" fill="hold" grpId="0" nodeType="withEffect">
                                  <p:stCondLst>
                                    <p:cond delay="0"/>
                                  </p:stCondLst>
                                  <p:childTnLst>
                                    <p:animEffect transition="out" filter="wipe(left)">
                                      <p:cBhvr>
                                        <p:cTn id="14" dur="500"/>
                                        <p:tgtEl>
                                          <p:spTgt spid="7"/>
                                        </p:tgtEl>
                                      </p:cBhvr>
                                    </p:animEffect>
                                    <p:set>
                                      <p:cBhvr>
                                        <p:cTn id="15" dur="1" fill="hold">
                                          <p:stCondLst>
                                            <p:cond delay="499"/>
                                          </p:stCondLst>
                                        </p:cTn>
                                        <p:tgtEl>
                                          <p:spTgt spid="7"/>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8"/>
                                        </p:tgtEl>
                                      </p:cBhvr>
                                    </p:animEffect>
                                    <p:set>
                                      <p:cBhvr>
                                        <p:cTn id="20" dur="1" fill="hold">
                                          <p:stCondLst>
                                            <p:cond delay="499"/>
                                          </p:stCondLst>
                                        </p:cTn>
                                        <p:tgtEl>
                                          <p:spTgt spid="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4"/>
                                        </p:tgtEl>
                                      </p:cBhvr>
                                    </p:animEffect>
                                    <p:set>
                                      <p:cBhvr>
                                        <p:cTn id="25"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639348"/>
            <a:ext cx="8215369" cy="5521512"/>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想，带头贯彻落实</a:t>
            </a:r>
            <a:r>
              <a:rPr lang="zh-CN" altLang="en-US" sz="3600" dirty="0" smtClean="0">
                <a:solidFill>
                  <a:srgbClr val="FF0000"/>
                </a:solidFill>
                <a:latin typeface="楷体" pitchFamily="49" charset="-122"/>
                <a:ea typeface="楷体" pitchFamily="49" charset="-122"/>
                <a:cs typeface="+mn-cs"/>
              </a:rPr>
              <a:t>科学发展观</a:t>
            </a:r>
            <a:r>
              <a:rPr lang="zh-CN" altLang="en-US" sz="3600" dirty="0" smtClean="0">
                <a:latin typeface="黑体" pitchFamily="49" charset="-122"/>
                <a:ea typeface="黑体" pitchFamily="49" charset="-122"/>
                <a:cs typeface="+mn-cs"/>
              </a:rPr>
              <a:t>，努力用马克思主义的立场、</a:t>
            </a:r>
            <a:r>
              <a:rPr lang="zh-CN" altLang="en-US" sz="3600" dirty="0" smtClean="0">
                <a:solidFill>
                  <a:srgbClr val="FF0000"/>
                </a:solidFill>
                <a:latin typeface="楷体" pitchFamily="49" charset="-122"/>
                <a:ea typeface="楷体" pitchFamily="49" charset="-122"/>
                <a:cs typeface="+mn-cs"/>
              </a:rPr>
              <a:t>观点</a:t>
            </a:r>
            <a:r>
              <a:rPr lang="zh-CN" altLang="en-US" sz="3600" dirty="0" smtClean="0">
                <a:latin typeface="黑体" pitchFamily="49" charset="-122"/>
                <a:ea typeface="黑体" pitchFamily="49" charset="-122"/>
                <a:cs typeface="+mn-cs"/>
              </a:rPr>
              <a:t>、方法分析和解决实际问题，坚持</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讲</a:t>
            </a:r>
            <a:r>
              <a:rPr lang="zh-CN" altLang="en-US" sz="3600" dirty="0" smtClean="0">
                <a:solidFill>
                  <a:srgbClr val="FF0000"/>
                </a:solidFill>
                <a:latin typeface="楷体" pitchFamily="49" charset="-122"/>
                <a:ea typeface="楷体" pitchFamily="49" charset="-122"/>
                <a:cs typeface="+mn-cs"/>
              </a:rPr>
              <a:t>学习</a:t>
            </a:r>
            <a:r>
              <a:rPr lang="zh-CN" altLang="en-US" sz="3600" dirty="0" smtClean="0">
                <a:latin typeface="黑体" pitchFamily="49" charset="-122"/>
                <a:ea typeface="黑体" pitchFamily="49" charset="-122"/>
                <a:cs typeface="+mn-cs"/>
              </a:rPr>
              <a:t>、</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讲</a:t>
            </a:r>
            <a:r>
              <a:rPr lang="zh-CN" altLang="en-US" sz="3600" dirty="0" smtClean="0">
                <a:solidFill>
                  <a:srgbClr val="FF0000"/>
                </a:solidFill>
                <a:latin typeface="楷体" pitchFamily="49" charset="-122"/>
                <a:ea typeface="楷体" pitchFamily="49" charset="-122"/>
                <a:cs typeface="+mn-cs"/>
              </a:rPr>
              <a:t>政治</a:t>
            </a:r>
            <a:r>
              <a:rPr lang="zh-CN" altLang="en-US" sz="3600" dirty="0" smtClean="0">
                <a:latin typeface="黑体" pitchFamily="49" charset="-122"/>
                <a:ea typeface="黑体" pitchFamily="49" charset="-122"/>
                <a:cs typeface="+mn-cs"/>
              </a:rPr>
              <a:t>、</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讲</a:t>
            </a:r>
            <a:r>
              <a:rPr lang="zh-CN" altLang="en-US" sz="3600" dirty="0" smtClean="0">
                <a:solidFill>
                  <a:srgbClr val="FF0000"/>
                </a:solidFill>
                <a:latin typeface="楷体" pitchFamily="49" charset="-122"/>
                <a:ea typeface="楷体" pitchFamily="49" charset="-122"/>
                <a:cs typeface="+mn-cs"/>
              </a:rPr>
              <a:t>正气</a:t>
            </a:r>
            <a:r>
              <a:rPr lang="zh-CN" altLang="en-US" sz="3600" dirty="0" smtClean="0">
                <a:latin typeface="黑体" pitchFamily="49" charset="-122"/>
                <a:ea typeface="黑体" pitchFamily="49" charset="-122"/>
                <a:cs typeface="+mn-cs"/>
              </a:rPr>
              <a:t>，经得起各种风浪的考验。</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（二）具有</a:t>
            </a:r>
            <a:r>
              <a:rPr lang="zh-CN" altLang="en-US" sz="3600" dirty="0" smtClean="0">
                <a:solidFill>
                  <a:srgbClr val="FF0000"/>
                </a:solidFill>
                <a:latin typeface="楷体" pitchFamily="49" charset="-122"/>
                <a:ea typeface="楷体" pitchFamily="49" charset="-122"/>
                <a:cs typeface="+mn-cs"/>
              </a:rPr>
              <a:t>共产主义</a:t>
            </a:r>
            <a:r>
              <a:rPr lang="zh-CN" altLang="en-US" sz="3600" dirty="0" smtClean="0">
                <a:latin typeface="黑体" pitchFamily="49" charset="-122"/>
                <a:ea typeface="黑体" pitchFamily="49" charset="-122"/>
                <a:cs typeface="+mn-cs"/>
              </a:rPr>
              <a:t>远大理想和</a:t>
            </a:r>
            <a:r>
              <a:rPr lang="zh-CN" altLang="en-US" sz="3600" dirty="0" smtClean="0">
                <a:solidFill>
                  <a:srgbClr val="FF0000"/>
                </a:solidFill>
                <a:latin typeface="楷体" pitchFamily="49" charset="-122"/>
                <a:ea typeface="楷体" pitchFamily="49" charset="-122"/>
                <a:cs typeface="+mn-cs"/>
              </a:rPr>
              <a:t>中国特色</a:t>
            </a:r>
            <a:r>
              <a:rPr lang="zh-CN" altLang="en-US" sz="3600" dirty="0" smtClean="0">
                <a:latin typeface="黑体" pitchFamily="49" charset="-122"/>
                <a:ea typeface="黑体" pitchFamily="49" charset="-122"/>
                <a:cs typeface="+mn-cs"/>
              </a:rPr>
              <a:t>社会主义坚定信念，坚决执行党的基本路线和各项方针、政策，立志改</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87</a:t>
            </a:fld>
            <a:endParaRPr lang="zh-CN" altLang="en-US"/>
          </a:p>
        </p:txBody>
      </p:sp>
      <p:sp>
        <p:nvSpPr>
          <p:cNvPr id="4" name="矩形 3"/>
          <p:cNvSpPr/>
          <p:nvPr/>
        </p:nvSpPr>
        <p:spPr>
          <a:xfrm>
            <a:off x="4357686" y="785794"/>
            <a:ext cx="2286016"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899562" y="3786190"/>
            <a:ext cx="183600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8013470" y="3842880"/>
            <a:ext cx="64294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642910" y="4572008"/>
            <a:ext cx="1401534"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714876" y="1571612"/>
            <a:ext cx="102962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5286380" y="2369876"/>
            <a:ext cx="9360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7099524" y="2369876"/>
            <a:ext cx="9360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1142976" y="314324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8"/>
                                        </p:tgtEl>
                                      </p:cBhvr>
                                    </p:animEffect>
                                    <p:set>
                                      <p:cBhvr>
                                        <p:cTn id="12" dur="1" fill="hold">
                                          <p:stCondLst>
                                            <p:cond delay="499"/>
                                          </p:stCondLst>
                                        </p:cTn>
                                        <p:tgtEl>
                                          <p:spTgt spid="8"/>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9"/>
                                        </p:tgtEl>
                                      </p:cBhvr>
                                    </p:animEffect>
                                    <p:set>
                                      <p:cBhvr>
                                        <p:cTn id="17" dur="1" fill="hold">
                                          <p:stCondLst>
                                            <p:cond delay="499"/>
                                          </p:stCondLst>
                                        </p:cTn>
                                        <p:tgtEl>
                                          <p:spTgt spid="9"/>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10"/>
                                        </p:tgtEl>
                                      </p:cBhvr>
                                    </p:animEffect>
                                    <p:set>
                                      <p:cBhvr>
                                        <p:cTn id="22" dur="1" fill="hold">
                                          <p:stCondLst>
                                            <p:cond delay="499"/>
                                          </p:stCondLst>
                                        </p:cTn>
                                        <p:tgtEl>
                                          <p:spTgt spid="10"/>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11"/>
                                        </p:tgtEl>
                                      </p:cBhvr>
                                    </p:animEffect>
                                    <p:set>
                                      <p:cBhvr>
                                        <p:cTn id="27" dur="1" fill="hold">
                                          <p:stCondLst>
                                            <p:cond delay="499"/>
                                          </p:stCondLst>
                                        </p:cTn>
                                        <p:tgtEl>
                                          <p:spTgt spid="11"/>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5"/>
                                        </p:tgtEl>
                                      </p:cBhvr>
                                    </p:animEffect>
                                    <p:set>
                                      <p:cBhvr>
                                        <p:cTn id="32" dur="1" fill="hold">
                                          <p:stCondLst>
                                            <p:cond delay="499"/>
                                          </p:stCondLst>
                                        </p:cTn>
                                        <p:tgtEl>
                                          <p:spTgt spid="5"/>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6"/>
                                        </p:tgtEl>
                                      </p:cBhvr>
                                    </p:animEffect>
                                    <p:set>
                                      <p:cBhvr>
                                        <p:cTn id="37" dur="1" fill="hold">
                                          <p:stCondLst>
                                            <p:cond delay="499"/>
                                          </p:stCondLst>
                                        </p:cTn>
                                        <p:tgtEl>
                                          <p:spTgt spid="6"/>
                                        </p:tgtEl>
                                        <p:attrNameLst>
                                          <p:attrName>style.visibility</p:attrName>
                                        </p:attrNameLst>
                                      </p:cBhvr>
                                      <p:to>
                                        <p:strVal val="hidden"/>
                                      </p:to>
                                    </p:set>
                                  </p:childTnLst>
                                </p:cTn>
                              </p:par>
                              <p:par>
                                <p:cTn id="38" presetID="22" presetClass="exit" presetSubtype="8" fill="hold" grpId="0" nodeType="withEffect">
                                  <p:stCondLst>
                                    <p:cond delay="0"/>
                                  </p:stCondLst>
                                  <p:childTnLst>
                                    <p:animEffect transition="out" filter="wipe(left)">
                                      <p:cBhvr>
                                        <p:cTn id="39" dur="500"/>
                                        <p:tgtEl>
                                          <p:spTgt spid="7"/>
                                        </p:tgtEl>
                                      </p:cBhvr>
                                    </p:animEffect>
                                    <p:set>
                                      <p:cBhvr>
                                        <p:cTn id="40"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639348"/>
            <a:ext cx="8215369" cy="5521512"/>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革开放，献身现代化事业，在社会主义建设中艰苦创业，树立正确政绩观，做出经得起实践、人民、</a:t>
            </a:r>
            <a:r>
              <a:rPr lang="zh-CN" altLang="en-US" sz="3600" dirty="0" smtClean="0">
                <a:solidFill>
                  <a:srgbClr val="FF0000"/>
                </a:solidFill>
                <a:latin typeface="楷体" pitchFamily="49" charset="-122"/>
                <a:ea typeface="楷体" pitchFamily="49" charset="-122"/>
                <a:cs typeface="+mn-cs"/>
              </a:rPr>
              <a:t>历史</a:t>
            </a:r>
            <a:r>
              <a:rPr lang="zh-CN" altLang="en-US" sz="3600" dirty="0" smtClean="0">
                <a:latin typeface="黑体" pitchFamily="49" charset="-122"/>
                <a:ea typeface="黑体" pitchFamily="49" charset="-122"/>
                <a:cs typeface="+mn-cs"/>
              </a:rPr>
              <a:t>检验的实绩。</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（三）坚持解放思想，</a:t>
            </a:r>
            <a:r>
              <a:rPr lang="zh-CN" altLang="en-US" sz="3600" dirty="0" smtClean="0">
                <a:solidFill>
                  <a:srgbClr val="FF0000"/>
                </a:solidFill>
                <a:latin typeface="楷体" pitchFamily="49" charset="-122"/>
                <a:ea typeface="楷体" pitchFamily="49" charset="-122"/>
                <a:cs typeface="+mn-cs"/>
              </a:rPr>
              <a:t>实事求是</a:t>
            </a:r>
            <a:r>
              <a:rPr lang="zh-CN" altLang="en-US" sz="3600" dirty="0" smtClean="0">
                <a:latin typeface="黑体" pitchFamily="49" charset="-122"/>
                <a:ea typeface="黑体" pitchFamily="49" charset="-122"/>
                <a:cs typeface="+mn-cs"/>
              </a:rPr>
              <a:t>，与时俱进，开拓</a:t>
            </a:r>
            <a:r>
              <a:rPr lang="zh-CN" altLang="en-US" sz="3600" dirty="0" smtClean="0">
                <a:solidFill>
                  <a:srgbClr val="FF0000"/>
                </a:solidFill>
                <a:latin typeface="楷体" pitchFamily="49" charset="-122"/>
                <a:ea typeface="楷体" pitchFamily="49" charset="-122"/>
                <a:cs typeface="+mn-cs"/>
              </a:rPr>
              <a:t>创新</a:t>
            </a:r>
            <a:r>
              <a:rPr lang="zh-CN" altLang="en-US" sz="3600" dirty="0" smtClean="0">
                <a:latin typeface="黑体" pitchFamily="49" charset="-122"/>
                <a:ea typeface="黑体" pitchFamily="49" charset="-122"/>
                <a:cs typeface="+mn-cs"/>
              </a:rPr>
              <a:t>，认真调查研究，能够把党的方针、政策同本地区、本部门的</a:t>
            </a:r>
            <a:r>
              <a:rPr lang="zh-CN" altLang="en-US" sz="3600" dirty="0" smtClean="0">
                <a:solidFill>
                  <a:srgbClr val="FF0000"/>
                </a:solidFill>
                <a:latin typeface="楷体" pitchFamily="49" charset="-122"/>
                <a:ea typeface="楷体" pitchFamily="49" charset="-122"/>
                <a:cs typeface="+mn-cs"/>
              </a:rPr>
              <a:t>实际</a:t>
            </a:r>
            <a:r>
              <a:rPr lang="zh-CN" altLang="en-US" sz="3600" dirty="0" smtClean="0">
                <a:latin typeface="黑体" pitchFamily="49" charset="-122"/>
                <a:ea typeface="黑体" pitchFamily="49" charset="-122"/>
                <a:cs typeface="+mn-cs"/>
              </a:rPr>
              <a:t>相结合，卓有成效地开展工作，</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88</a:t>
            </a:fld>
            <a:endParaRPr lang="zh-CN" altLang="en-US"/>
          </a:p>
        </p:txBody>
      </p:sp>
      <p:sp>
        <p:nvSpPr>
          <p:cNvPr id="4" name="矩形 3"/>
          <p:cNvSpPr/>
          <p:nvPr/>
        </p:nvSpPr>
        <p:spPr>
          <a:xfrm>
            <a:off x="6072198" y="3071810"/>
            <a:ext cx="195832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914310" y="3830434"/>
            <a:ext cx="93600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5244438" y="235743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1586352" y="547120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639348"/>
            <a:ext cx="8215369" cy="5521512"/>
          </a:xfrm>
          <a:noFill/>
        </p:spPr>
        <p:txBody>
          <a:bodyPr vert="horz" wrap="square" lIns="91440" tIns="45720" rIns="91440" bIns="45720" rtlCol="0" anchor="ctr">
            <a:spAutoFit/>
          </a:bodyPr>
          <a:lstStyle/>
          <a:p>
            <a:pPr algn="l">
              <a:lnSpc>
                <a:spcPct val="140000"/>
              </a:lnSpc>
            </a:pP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讲</a:t>
            </a:r>
            <a:r>
              <a:rPr lang="zh-CN" altLang="en-US" sz="3600" dirty="0" smtClean="0">
                <a:solidFill>
                  <a:srgbClr val="FF0000"/>
                </a:solidFill>
                <a:latin typeface="楷体" pitchFamily="49" charset="-122"/>
                <a:ea typeface="楷体" pitchFamily="49" charset="-122"/>
                <a:cs typeface="+mn-cs"/>
              </a:rPr>
              <a:t>实</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话</a:t>
            </a:r>
            <a:r>
              <a:rPr lang="zh-CN" altLang="en-US" sz="3600" dirty="0" smtClean="0">
                <a:latin typeface="黑体" pitchFamily="49" charset="-122"/>
                <a:ea typeface="黑体" pitchFamily="49" charset="-122"/>
                <a:cs typeface="+mn-cs"/>
              </a:rPr>
              <a:t>，</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办</a:t>
            </a:r>
            <a:r>
              <a:rPr lang="zh-CN" altLang="en-US" sz="3600" dirty="0" smtClean="0">
                <a:solidFill>
                  <a:srgbClr val="FF0000"/>
                </a:solidFill>
                <a:latin typeface="楷体" pitchFamily="49" charset="-122"/>
                <a:ea typeface="楷体" pitchFamily="49" charset="-122"/>
                <a:cs typeface="+mn-cs"/>
              </a:rPr>
              <a:t>实</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事</a:t>
            </a:r>
            <a:r>
              <a:rPr lang="zh-CN" altLang="en-US" sz="3600" dirty="0" smtClean="0">
                <a:latin typeface="黑体" pitchFamily="49" charset="-122"/>
                <a:ea typeface="黑体" pitchFamily="49" charset="-122"/>
                <a:cs typeface="+mn-cs"/>
              </a:rPr>
              <a:t>，</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求</a:t>
            </a:r>
            <a:r>
              <a:rPr lang="zh-CN" altLang="en-US" sz="3600" dirty="0" smtClean="0">
                <a:solidFill>
                  <a:srgbClr val="FF0000"/>
                </a:solidFill>
                <a:latin typeface="楷体" pitchFamily="49" charset="-122"/>
                <a:ea typeface="楷体" pitchFamily="49" charset="-122"/>
                <a:cs typeface="+mn-cs"/>
              </a:rPr>
              <a:t>实</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效</a:t>
            </a:r>
            <a:r>
              <a:rPr lang="zh-CN" altLang="en-US" sz="3600" dirty="0" smtClean="0">
                <a:latin typeface="黑体" pitchFamily="49" charset="-122"/>
                <a:ea typeface="黑体" pitchFamily="49" charset="-122"/>
                <a:cs typeface="+mn-cs"/>
              </a:rPr>
              <a:t>，反对形式主义。</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（四）有强烈的革命</a:t>
            </a:r>
            <a:r>
              <a:rPr lang="zh-CN" altLang="en-US" sz="3600" dirty="0" smtClean="0">
                <a:solidFill>
                  <a:srgbClr val="FF0000"/>
                </a:solidFill>
                <a:latin typeface="楷体" pitchFamily="49" charset="-122"/>
                <a:ea typeface="楷体" pitchFamily="49" charset="-122"/>
                <a:cs typeface="+mn-cs"/>
              </a:rPr>
              <a:t>事业</a:t>
            </a:r>
            <a:r>
              <a:rPr lang="zh-CN" altLang="en-US" sz="3600" dirty="0" smtClean="0">
                <a:latin typeface="黑体" pitchFamily="49" charset="-122"/>
                <a:ea typeface="黑体" pitchFamily="49" charset="-122"/>
                <a:cs typeface="+mn-cs"/>
              </a:rPr>
              <a:t>心和政治</a:t>
            </a:r>
            <a:r>
              <a:rPr lang="zh-CN" altLang="en-US" sz="3600" dirty="0" smtClean="0">
                <a:solidFill>
                  <a:srgbClr val="FF0000"/>
                </a:solidFill>
                <a:latin typeface="楷体" pitchFamily="49" charset="-122"/>
                <a:ea typeface="楷体" pitchFamily="49" charset="-122"/>
                <a:cs typeface="+mn-cs"/>
              </a:rPr>
              <a:t>责任</a:t>
            </a:r>
            <a:r>
              <a:rPr lang="zh-CN" altLang="en-US" sz="3600" dirty="0" smtClean="0">
                <a:latin typeface="黑体" pitchFamily="49" charset="-122"/>
                <a:ea typeface="黑体" pitchFamily="49" charset="-122"/>
                <a:cs typeface="+mn-cs"/>
              </a:rPr>
              <a:t>感，有实践经验，有胜任领导工作的组织能力、文化水平和专业知识。</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（五）正确行使人民赋予的</a:t>
            </a:r>
            <a:r>
              <a:rPr lang="zh-CN" altLang="en-US" sz="3600" dirty="0" smtClean="0">
                <a:solidFill>
                  <a:srgbClr val="FF0000"/>
                </a:solidFill>
                <a:latin typeface="楷体" pitchFamily="49" charset="-122"/>
                <a:ea typeface="楷体" pitchFamily="49" charset="-122"/>
                <a:cs typeface="+mn-cs"/>
              </a:rPr>
              <a:t>权力</a:t>
            </a:r>
            <a:r>
              <a:rPr lang="zh-CN" altLang="en-US" sz="3600" dirty="0" smtClean="0">
                <a:latin typeface="黑体" pitchFamily="49" charset="-122"/>
                <a:ea typeface="黑体" pitchFamily="49" charset="-122"/>
                <a:cs typeface="+mn-cs"/>
              </a:rPr>
              <a:t>，坚持原则，依法办事，清正</a:t>
            </a:r>
            <a:r>
              <a:rPr lang="zh-CN" altLang="en-US" sz="3600" dirty="0" smtClean="0">
                <a:solidFill>
                  <a:srgbClr val="FF0000"/>
                </a:solidFill>
                <a:latin typeface="楷体" pitchFamily="49" charset="-122"/>
                <a:ea typeface="楷体" pitchFamily="49" charset="-122"/>
                <a:cs typeface="+mn-cs"/>
              </a:rPr>
              <a:t>廉洁</a:t>
            </a:r>
            <a:r>
              <a:rPr lang="zh-CN" altLang="en-US" sz="3600" dirty="0" smtClean="0">
                <a:latin typeface="黑体" pitchFamily="49" charset="-122"/>
                <a:ea typeface="黑体" pitchFamily="49" charset="-122"/>
                <a:cs typeface="+mn-cs"/>
              </a:rPr>
              <a:t>，勤政</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89</a:t>
            </a:fld>
            <a:endParaRPr lang="zh-CN" altLang="en-US"/>
          </a:p>
        </p:txBody>
      </p:sp>
      <p:sp>
        <p:nvSpPr>
          <p:cNvPr id="4" name="矩形 3"/>
          <p:cNvSpPr/>
          <p:nvPr/>
        </p:nvSpPr>
        <p:spPr>
          <a:xfrm>
            <a:off x="5742202" y="233023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714348" y="314324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185578" y="5429264"/>
            <a:ext cx="9288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1128228" y="788096"/>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2972654" y="871087"/>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4798760" y="785794"/>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7099524" y="464344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8"/>
                                        </p:tgtEl>
                                      </p:cBhvr>
                                    </p:animEffect>
                                    <p:set>
                                      <p:cBhvr>
                                        <p:cTn id="12" dur="1" fill="hold">
                                          <p:stCondLst>
                                            <p:cond delay="499"/>
                                          </p:stCondLst>
                                        </p:cTn>
                                        <p:tgtEl>
                                          <p:spTgt spid="8"/>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9"/>
                                        </p:tgtEl>
                                      </p:cBhvr>
                                    </p:animEffect>
                                    <p:set>
                                      <p:cBhvr>
                                        <p:cTn id="17" dur="1" fill="hold">
                                          <p:stCondLst>
                                            <p:cond delay="499"/>
                                          </p:stCondLst>
                                        </p:cTn>
                                        <p:tgtEl>
                                          <p:spTgt spid="9"/>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4"/>
                                        </p:tgtEl>
                                      </p:cBhvr>
                                    </p:animEffect>
                                    <p:set>
                                      <p:cBhvr>
                                        <p:cTn id="22" dur="1" fill="hold">
                                          <p:stCondLst>
                                            <p:cond delay="499"/>
                                          </p:stCondLst>
                                        </p:cTn>
                                        <p:tgtEl>
                                          <p:spTgt spid="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5"/>
                                        </p:tgtEl>
                                      </p:cBhvr>
                                    </p:animEffect>
                                    <p:set>
                                      <p:cBhvr>
                                        <p:cTn id="27" dur="1" fill="hold">
                                          <p:stCondLst>
                                            <p:cond delay="499"/>
                                          </p:stCondLst>
                                        </p:cTn>
                                        <p:tgtEl>
                                          <p:spTgt spid="5"/>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10"/>
                                        </p:tgtEl>
                                      </p:cBhvr>
                                    </p:animEffect>
                                    <p:set>
                                      <p:cBhvr>
                                        <p:cTn id="32" dur="1" fill="hold">
                                          <p:stCondLst>
                                            <p:cond delay="499"/>
                                          </p:stCondLst>
                                        </p:cTn>
                                        <p:tgtEl>
                                          <p:spTgt spid="10"/>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6"/>
                                        </p:tgtEl>
                                      </p:cBhvr>
                                    </p:animEffect>
                                    <p:set>
                                      <p:cBhvr>
                                        <p:cTn id="37"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214338"/>
            <a:ext cx="8243918" cy="6429372"/>
          </a:xfrm>
        </p:spPr>
        <p:txBody>
          <a:bodyPr>
            <a:noAutofit/>
          </a:bodyPr>
          <a:lstStyle/>
          <a:p>
            <a:pPr algn="l">
              <a:lnSpc>
                <a:spcPct val="140000"/>
              </a:lnSpc>
            </a:pPr>
            <a:r>
              <a:rPr lang="zh-CN" altLang="en-US" sz="3600" dirty="0" smtClean="0">
                <a:latin typeface="黑体" pitchFamily="49" charset="-122"/>
                <a:ea typeface="黑体" pitchFamily="49" charset="-122"/>
              </a:rPr>
              <a:t>    （四）</a:t>
            </a:r>
            <a:r>
              <a:rPr lang="zh-CN" altLang="en-US" sz="3600" dirty="0" smtClean="0">
                <a:solidFill>
                  <a:srgbClr val="FF0000"/>
                </a:solidFill>
                <a:latin typeface="楷体" pitchFamily="49" charset="-122"/>
                <a:ea typeface="楷体" pitchFamily="49" charset="-122"/>
              </a:rPr>
              <a:t>自觉</a:t>
            </a:r>
            <a:r>
              <a:rPr lang="zh-CN" altLang="en-US" sz="3600" dirty="0" smtClean="0">
                <a:latin typeface="黑体" pitchFamily="49" charset="-122"/>
                <a:ea typeface="黑体" pitchFamily="49" charset="-122"/>
              </a:rPr>
              <a:t>遵守党的纪律，</a:t>
            </a:r>
            <a:r>
              <a:rPr lang="zh-CN" altLang="en-US" sz="3600" dirty="0" smtClean="0">
                <a:solidFill>
                  <a:srgbClr val="FF0000"/>
                </a:solidFill>
                <a:latin typeface="楷体" pitchFamily="49" charset="-122"/>
                <a:ea typeface="楷体" pitchFamily="49" charset="-122"/>
              </a:rPr>
              <a:t>模范</a:t>
            </a:r>
            <a:r>
              <a:rPr lang="zh-CN" altLang="en-US" sz="3600" dirty="0" smtClean="0">
                <a:latin typeface="黑体" pitchFamily="49" charset="-122"/>
                <a:ea typeface="黑体" pitchFamily="49" charset="-122"/>
              </a:rPr>
              <a:t>遵守国家的法律法规，</a:t>
            </a:r>
            <a:r>
              <a:rPr lang="zh-CN" altLang="en-US" sz="3600" dirty="0" smtClean="0">
                <a:solidFill>
                  <a:srgbClr val="FF0000"/>
                </a:solidFill>
                <a:latin typeface="楷体" pitchFamily="49" charset="-122"/>
                <a:ea typeface="楷体" pitchFamily="49" charset="-122"/>
              </a:rPr>
              <a:t>严格</a:t>
            </a:r>
            <a:r>
              <a:rPr lang="zh-CN" altLang="en-US" sz="3600" dirty="0" smtClean="0">
                <a:latin typeface="黑体" pitchFamily="49" charset="-122"/>
                <a:ea typeface="黑体" pitchFamily="49" charset="-122"/>
              </a:rPr>
              <a:t>保守党和国家的秘密，执行党的决定，服从组织分配，积极完成党的任务。</a:t>
            </a:r>
            <a:br>
              <a:rPr lang="zh-CN" altLang="en-US" sz="3600" dirty="0" smtClean="0">
                <a:latin typeface="黑体" pitchFamily="49" charset="-122"/>
                <a:ea typeface="黑体" pitchFamily="49" charset="-122"/>
              </a:rPr>
            </a:br>
            <a:r>
              <a:rPr lang="zh-CN" altLang="en-US" sz="3600" dirty="0" smtClean="0">
                <a:latin typeface="黑体" pitchFamily="49" charset="-122"/>
                <a:ea typeface="黑体" pitchFamily="49" charset="-122"/>
              </a:rPr>
              <a:t>　　（五）维护党的</a:t>
            </a:r>
            <a:r>
              <a:rPr lang="zh-CN" altLang="en-US" sz="3600" dirty="0" smtClean="0">
                <a:solidFill>
                  <a:srgbClr val="FF0000"/>
                </a:solidFill>
                <a:latin typeface="楷体" pitchFamily="49" charset="-122"/>
                <a:ea typeface="楷体" pitchFamily="49" charset="-122"/>
              </a:rPr>
              <a:t>团结</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统一</a:t>
            </a:r>
            <a:r>
              <a:rPr lang="zh-CN" altLang="en-US" sz="3600" dirty="0" smtClean="0">
                <a:latin typeface="黑体" pitchFamily="49" charset="-122"/>
                <a:ea typeface="黑体" pitchFamily="49" charset="-122"/>
              </a:rPr>
              <a:t>，对党忠诚老实，</a:t>
            </a:r>
            <a:r>
              <a:rPr lang="zh-CN" altLang="en-US" sz="3600" dirty="0" smtClean="0">
                <a:solidFill>
                  <a:srgbClr val="FF0000"/>
                </a:solidFill>
                <a:latin typeface="楷体" pitchFamily="49" charset="-122"/>
                <a:ea typeface="楷体" pitchFamily="49" charset="-122"/>
              </a:rPr>
              <a:t>言行</a:t>
            </a:r>
            <a:r>
              <a:rPr lang="zh-CN" altLang="en-US" sz="3600" dirty="0" smtClean="0">
                <a:latin typeface="黑体" pitchFamily="49" charset="-122"/>
                <a:ea typeface="黑体" pitchFamily="49" charset="-122"/>
              </a:rPr>
              <a:t>一致，坚决反对一切派别组织和小集团活动，反对</a:t>
            </a:r>
            <a:r>
              <a:rPr lang="zh-CN" altLang="en-US" sz="3600" dirty="0" smtClean="0">
                <a:solidFill>
                  <a:srgbClr val="FF0000"/>
                </a:solidFill>
                <a:latin typeface="楷体" pitchFamily="49" charset="-122"/>
                <a:ea typeface="楷体" pitchFamily="49" charset="-122"/>
              </a:rPr>
              <a:t>阳奉阴违</a:t>
            </a:r>
            <a:r>
              <a:rPr lang="zh-CN" altLang="en-US" sz="3600" dirty="0" smtClean="0">
                <a:latin typeface="黑体" pitchFamily="49" charset="-122"/>
                <a:ea typeface="黑体" pitchFamily="49" charset="-122"/>
              </a:rPr>
              <a:t>的两面派行为和一切阴谋诡计。</a:t>
            </a:r>
            <a:endParaRPr lang="zh-CN" altLang="en-US" sz="3600" dirty="0">
              <a:latin typeface="黑体" pitchFamily="49" charset="-122"/>
              <a:ea typeface="黑体" pitchFamily="49" charset="-122"/>
            </a:endParaRP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9</a:t>
            </a:fld>
            <a:endParaRPr lang="zh-CN" altLang="en-US"/>
          </a:p>
        </p:txBody>
      </p:sp>
      <p:sp>
        <p:nvSpPr>
          <p:cNvPr id="4" name="矩形 3"/>
          <p:cNvSpPr/>
          <p:nvPr/>
        </p:nvSpPr>
        <p:spPr>
          <a:xfrm>
            <a:off x="3086550" y="472848"/>
            <a:ext cx="78581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7072330" y="428604"/>
            <a:ext cx="92869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830558" y="125636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4830558" y="357187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6200326" y="355712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985616" y="429870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6229822" y="5086822"/>
            <a:ext cx="178595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8"/>
                                        </p:tgtEl>
                                      </p:cBhvr>
                                    </p:animEffect>
                                    <p:set>
                                      <p:cBhvr>
                                        <p:cTn id="27" dur="1" fill="hold">
                                          <p:stCondLst>
                                            <p:cond delay="499"/>
                                          </p:stCondLst>
                                        </p:cTn>
                                        <p:tgtEl>
                                          <p:spTgt spid="8"/>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9"/>
                                        </p:tgtEl>
                                      </p:cBhvr>
                                    </p:animEffect>
                                    <p:set>
                                      <p:cBhvr>
                                        <p:cTn id="32" dur="1" fill="hold">
                                          <p:stCondLst>
                                            <p:cond delay="499"/>
                                          </p:stCondLst>
                                        </p:cTn>
                                        <p:tgtEl>
                                          <p:spTgt spid="9"/>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10"/>
                                        </p:tgtEl>
                                      </p:cBhvr>
                                    </p:animEffect>
                                    <p:set>
                                      <p:cBhvr>
                                        <p:cTn id="37"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920987"/>
            <a:ext cx="8215369" cy="4745915"/>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为民，以身作则，艰苦朴素，密切联系</a:t>
            </a:r>
            <a:r>
              <a:rPr lang="zh-CN" altLang="en-US" sz="3600" dirty="0" smtClean="0">
                <a:solidFill>
                  <a:srgbClr val="FF0000"/>
                </a:solidFill>
                <a:latin typeface="楷体" pitchFamily="49" charset="-122"/>
                <a:ea typeface="楷体" pitchFamily="49" charset="-122"/>
                <a:cs typeface="+mn-cs"/>
              </a:rPr>
              <a:t>群众</a:t>
            </a:r>
            <a:r>
              <a:rPr lang="zh-CN" altLang="en-US" sz="3600" dirty="0" smtClean="0">
                <a:latin typeface="黑体" pitchFamily="49" charset="-122"/>
                <a:ea typeface="黑体" pitchFamily="49" charset="-122"/>
                <a:cs typeface="+mn-cs"/>
              </a:rPr>
              <a:t>，坚持党的</a:t>
            </a:r>
            <a:r>
              <a:rPr lang="zh-CN" altLang="en-US" sz="3600" dirty="0" smtClean="0">
                <a:solidFill>
                  <a:srgbClr val="FF0000"/>
                </a:solidFill>
                <a:latin typeface="楷体" pitchFamily="49" charset="-122"/>
                <a:ea typeface="楷体" pitchFamily="49" charset="-122"/>
                <a:cs typeface="+mn-cs"/>
              </a:rPr>
              <a:t>群众</a:t>
            </a:r>
            <a:r>
              <a:rPr lang="zh-CN" altLang="en-US" sz="3600" dirty="0" smtClean="0">
                <a:latin typeface="黑体" pitchFamily="49" charset="-122"/>
                <a:ea typeface="黑体" pitchFamily="49" charset="-122"/>
                <a:cs typeface="+mn-cs"/>
              </a:rPr>
              <a:t>路线，自觉地接受党和</a:t>
            </a:r>
            <a:r>
              <a:rPr lang="zh-CN" altLang="en-US" sz="3600" dirty="0" smtClean="0">
                <a:solidFill>
                  <a:srgbClr val="FF0000"/>
                </a:solidFill>
                <a:latin typeface="楷体" pitchFamily="49" charset="-122"/>
                <a:ea typeface="楷体" pitchFamily="49" charset="-122"/>
                <a:cs typeface="+mn-cs"/>
              </a:rPr>
              <a:t>群众</a:t>
            </a:r>
            <a:r>
              <a:rPr lang="zh-CN" altLang="en-US" sz="3600" dirty="0" smtClean="0">
                <a:latin typeface="黑体" pitchFamily="49" charset="-122"/>
                <a:ea typeface="黑体" pitchFamily="49" charset="-122"/>
                <a:cs typeface="+mn-cs"/>
              </a:rPr>
              <a:t>的批评和</a:t>
            </a:r>
            <a:r>
              <a:rPr lang="zh-CN" altLang="en-US" sz="3600" dirty="0" smtClean="0">
                <a:solidFill>
                  <a:srgbClr val="FF0000"/>
                </a:solidFill>
                <a:latin typeface="楷体" pitchFamily="49" charset="-122"/>
                <a:ea typeface="楷体" pitchFamily="49" charset="-122"/>
                <a:cs typeface="+mn-cs"/>
              </a:rPr>
              <a:t>监督</a:t>
            </a:r>
            <a:r>
              <a:rPr lang="zh-CN" altLang="en-US" sz="3600" dirty="0" smtClean="0">
                <a:latin typeface="黑体" pitchFamily="49" charset="-122"/>
                <a:ea typeface="黑体" pitchFamily="49" charset="-122"/>
                <a:cs typeface="+mn-cs"/>
              </a:rPr>
              <a:t>，加强道德修养，</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讲党性</a:t>
            </a:r>
            <a:r>
              <a:rPr lang="zh-CN" altLang="en-US" sz="3600" dirty="0" smtClean="0">
                <a:latin typeface="黑体" pitchFamily="49" charset="-122"/>
                <a:ea typeface="黑体" pitchFamily="49" charset="-122"/>
                <a:cs typeface="+mn-cs"/>
              </a:rPr>
              <a:t>、</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重品行</a:t>
            </a:r>
            <a:r>
              <a:rPr lang="zh-CN" altLang="en-US" sz="3600" dirty="0" smtClean="0">
                <a:latin typeface="黑体" pitchFamily="49" charset="-122"/>
                <a:ea typeface="黑体" pitchFamily="49" charset="-122"/>
                <a:cs typeface="+mn-cs"/>
              </a:rPr>
              <a:t>、</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cs typeface="+mn-cs"/>
              </a:rPr>
              <a:t>作</a:t>
            </a:r>
            <a:r>
              <a:rPr lang="zh-CN" altLang="en-US" sz="3600" dirty="0" smtClean="0">
                <a:solidFill>
                  <a:srgbClr val="FF0000"/>
                </a:solidFill>
                <a:latin typeface="楷体" pitchFamily="49" charset="-122"/>
                <a:ea typeface="楷体" pitchFamily="49" charset="-122"/>
                <a:cs typeface="+mn-cs"/>
              </a:rPr>
              <a:t>表率</a:t>
            </a:r>
            <a:r>
              <a:rPr lang="zh-CN" altLang="en-US" sz="3600" dirty="0" smtClean="0">
                <a:latin typeface="黑体" pitchFamily="49" charset="-122"/>
                <a:ea typeface="黑体" pitchFamily="49" charset="-122"/>
                <a:cs typeface="+mn-cs"/>
              </a:rPr>
              <a:t>，做到自重、自</a:t>
            </a:r>
            <a:r>
              <a:rPr lang="zh-CN" altLang="en-US" sz="3600" dirty="0" smtClean="0">
                <a:solidFill>
                  <a:srgbClr val="FF0000"/>
                </a:solidFill>
                <a:latin typeface="楷体" pitchFamily="49" charset="-122"/>
                <a:ea typeface="楷体" pitchFamily="49" charset="-122"/>
                <a:cs typeface="+mn-cs"/>
              </a:rPr>
              <a:t>省</a:t>
            </a:r>
            <a:r>
              <a:rPr lang="zh-CN" altLang="en-US" sz="3600" dirty="0" smtClean="0">
                <a:latin typeface="黑体" pitchFamily="49" charset="-122"/>
                <a:ea typeface="黑体" pitchFamily="49" charset="-122"/>
                <a:cs typeface="+mn-cs"/>
              </a:rPr>
              <a:t>、自警、自</a:t>
            </a:r>
            <a:r>
              <a:rPr lang="zh-CN" altLang="en-US" sz="3600" dirty="0" smtClean="0">
                <a:solidFill>
                  <a:srgbClr val="FF0000"/>
                </a:solidFill>
                <a:latin typeface="楷体" pitchFamily="49" charset="-122"/>
                <a:ea typeface="楷体" pitchFamily="49" charset="-122"/>
                <a:cs typeface="+mn-cs"/>
              </a:rPr>
              <a:t>励</a:t>
            </a:r>
            <a:r>
              <a:rPr lang="zh-CN" altLang="en-US" sz="3600" dirty="0" smtClean="0">
                <a:latin typeface="黑体" pitchFamily="49" charset="-122"/>
                <a:ea typeface="黑体" pitchFamily="49" charset="-122"/>
                <a:cs typeface="+mn-cs"/>
              </a:rPr>
              <a:t>，反对官僚主义，反对任何滥用职权、谋求</a:t>
            </a:r>
            <a:r>
              <a:rPr lang="zh-CN" altLang="en-US" sz="3600" dirty="0" smtClean="0">
                <a:solidFill>
                  <a:srgbClr val="FF0000"/>
                </a:solidFill>
                <a:latin typeface="楷体" pitchFamily="49" charset="-122"/>
                <a:ea typeface="楷体" pitchFamily="49" charset="-122"/>
                <a:cs typeface="+mn-cs"/>
              </a:rPr>
              <a:t>私利</a:t>
            </a:r>
            <a:r>
              <a:rPr lang="zh-CN" altLang="en-US" sz="3600" dirty="0" smtClean="0">
                <a:latin typeface="黑体" pitchFamily="49" charset="-122"/>
                <a:ea typeface="黑体" pitchFamily="49" charset="-122"/>
                <a:cs typeface="+mn-cs"/>
              </a:rPr>
              <a:t>的不正之风。</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90</a:t>
            </a:fld>
            <a:endParaRPr lang="zh-CN" altLang="en-US"/>
          </a:p>
        </p:txBody>
      </p:sp>
      <p:sp>
        <p:nvSpPr>
          <p:cNvPr id="4" name="矩形 3"/>
          <p:cNvSpPr/>
          <p:nvPr/>
        </p:nvSpPr>
        <p:spPr>
          <a:xfrm>
            <a:off x="714348" y="185736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914310" y="188686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1615848" y="263303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4328190" y="264318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843004" y="339950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5259186" y="494394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1083984" y="4172876"/>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3887116" y="4158128"/>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8"/>
                                        </p:tgtEl>
                                      </p:cBhvr>
                                    </p:animEffect>
                                    <p:set>
                                      <p:cBhvr>
                                        <p:cTn id="27" dur="1" fill="hold">
                                          <p:stCondLst>
                                            <p:cond delay="499"/>
                                          </p:stCondLst>
                                        </p:cTn>
                                        <p:tgtEl>
                                          <p:spTgt spid="8"/>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10"/>
                                        </p:tgtEl>
                                      </p:cBhvr>
                                    </p:animEffect>
                                    <p:set>
                                      <p:cBhvr>
                                        <p:cTn id="32" dur="1" fill="hold">
                                          <p:stCondLst>
                                            <p:cond delay="499"/>
                                          </p:stCondLst>
                                        </p:cTn>
                                        <p:tgtEl>
                                          <p:spTgt spid="10"/>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11"/>
                                        </p:tgtEl>
                                      </p:cBhvr>
                                    </p:animEffect>
                                    <p:set>
                                      <p:cBhvr>
                                        <p:cTn id="37" dur="1" fill="hold">
                                          <p:stCondLst>
                                            <p:cond delay="499"/>
                                          </p:stCondLst>
                                        </p:cTn>
                                        <p:tgtEl>
                                          <p:spTgt spid="11"/>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xit" presetSubtype="8" fill="hold" grpId="0" nodeType="clickEffect">
                                  <p:stCondLst>
                                    <p:cond delay="0"/>
                                  </p:stCondLst>
                                  <p:childTnLst>
                                    <p:animEffect transition="out" filter="wipe(left)">
                                      <p:cBhvr>
                                        <p:cTn id="41" dur="500"/>
                                        <p:tgtEl>
                                          <p:spTgt spid="9"/>
                                        </p:tgtEl>
                                      </p:cBhvr>
                                    </p:animEffect>
                                    <p:set>
                                      <p:cBhvr>
                                        <p:cTn id="42"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1702401"/>
            <a:ext cx="8215369" cy="3194721"/>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（六）坚持和维护党的民主集中制，有</a:t>
            </a:r>
            <a:r>
              <a:rPr lang="zh-CN" altLang="en-US" sz="3600" dirty="0" smtClean="0">
                <a:solidFill>
                  <a:srgbClr val="FF0000"/>
                </a:solidFill>
                <a:latin typeface="楷体" pitchFamily="49" charset="-122"/>
                <a:ea typeface="楷体" pitchFamily="49" charset="-122"/>
                <a:cs typeface="+mn-cs"/>
              </a:rPr>
              <a:t>民主</a:t>
            </a:r>
            <a:r>
              <a:rPr lang="zh-CN" altLang="en-US" sz="3600" dirty="0" smtClean="0">
                <a:latin typeface="黑体" pitchFamily="49" charset="-122"/>
                <a:ea typeface="黑体" pitchFamily="49" charset="-122"/>
                <a:cs typeface="+mn-cs"/>
              </a:rPr>
              <a:t>作风，有全局观念，善于团结同志，包括团结同自己有</a:t>
            </a:r>
            <a:r>
              <a:rPr lang="zh-CN" altLang="en-US" sz="3600" dirty="0" smtClean="0">
                <a:solidFill>
                  <a:srgbClr val="FF0000"/>
                </a:solidFill>
                <a:latin typeface="楷体" pitchFamily="49" charset="-122"/>
                <a:ea typeface="楷体" pitchFamily="49" charset="-122"/>
                <a:cs typeface="+mn-cs"/>
              </a:rPr>
              <a:t>不同意见</a:t>
            </a:r>
            <a:r>
              <a:rPr lang="zh-CN" altLang="en-US" sz="3600" dirty="0" smtClean="0">
                <a:latin typeface="黑体" pitchFamily="49" charset="-122"/>
                <a:ea typeface="黑体" pitchFamily="49" charset="-122"/>
                <a:cs typeface="+mn-cs"/>
              </a:rPr>
              <a:t>的同志一道工作。</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91</a:t>
            </a:fld>
            <a:endParaRPr lang="zh-CN" altLang="en-US"/>
          </a:p>
        </p:txBody>
      </p:sp>
      <p:sp>
        <p:nvSpPr>
          <p:cNvPr id="4" name="矩形 3"/>
          <p:cNvSpPr/>
          <p:nvPr/>
        </p:nvSpPr>
        <p:spPr>
          <a:xfrm>
            <a:off x="5286380" y="3357562"/>
            <a:ext cx="18006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142976" y="264318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958617"/>
            <a:ext cx="8215369" cy="4745915"/>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第三十五条　党员干部要善于同党外干部</a:t>
            </a:r>
            <a:r>
              <a:rPr lang="zh-CN" altLang="en-US" sz="3600" dirty="0" smtClean="0">
                <a:solidFill>
                  <a:srgbClr val="FF0000"/>
                </a:solidFill>
                <a:latin typeface="楷体" pitchFamily="49" charset="-122"/>
                <a:ea typeface="楷体" pitchFamily="49" charset="-122"/>
                <a:cs typeface="+mn-cs"/>
              </a:rPr>
              <a:t>合作</a:t>
            </a:r>
            <a:r>
              <a:rPr lang="zh-CN" altLang="en-US" sz="3600" dirty="0" smtClean="0">
                <a:latin typeface="黑体" pitchFamily="49" charset="-122"/>
                <a:ea typeface="黑体" pitchFamily="49" charset="-122"/>
                <a:cs typeface="+mn-cs"/>
              </a:rPr>
              <a:t>共事，尊重他们，虚心</a:t>
            </a:r>
            <a:r>
              <a:rPr lang="zh-CN" altLang="en-US" sz="3600" dirty="0" smtClean="0">
                <a:solidFill>
                  <a:srgbClr val="FF0000"/>
                </a:solidFill>
                <a:latin typeface="楷体" pitchFamily="49" charset="-122"/>
                <a:ea typeface="楷体" pitchFamily="49" charset="-122"/>
                <a:cs typeface="+mn-cs"/>
              </a:rPr>
              <a:t>学习</a:t>
            </a:r>
            <a:r>
              <a:rPr lang="zh-CN" altLang="en-US" sz="3600" dirty="0" smtClean="0">
                <a:latin typeface="黑体" pitchFamily="49" charset="-122"/>
                <a:ea typeface="黑体" pitchFamily="49" charset="-122"/>
                <a:cs typeface="+mn-cs"/>
              </a:rPr>
              <a:t>他们的长处。</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党的各级组织要善于发现和推荐有真才实学的</a:t>
            </a:r>
            <a:r>
              <a:rPr lang="zh-CN" altLang="en-US" sz="3600" dirty="0" smtClean="0">
                <a:solidFill>
                  <a:srgbClr val="FF0000"/>
                </a:solidFill>
                <a:latin typeface="楷体" pitchFamily="49" charset="-122"/>
                <a:ea typeface="楷体" pitchFamily="49" charset="-122"/>
                <a:cs typeface="+mn-cs"/>
              </a:rPr>
              <a:t>党外</a:t>
            </a:r>
            <a:r>
              <a:rPr lang="zh-CN" altLang="en-US" sz="3600" dirty="0" smtClean="0">
                <a:latin typeface="黑体" pitchFamily="49" charset="-122"/>
                <a:ea typeface="黑体" pitchFamily="49" charset="-122"/>
                <a:cs typeface="+mn-cs"/>
              </a:rPr>
              <a:t>干部担任领导工作，保证他们有职有权，充分发挥他们的作用。</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92</a:t>
            </a:fld>
            <a:endParaRPr lang="zh-CN" altLang="en-US"/>
          </a:p>
        </p:txBody>
      </p:sp>
      <p:sp>
        <p:nvSpPr>
          <p:cNvPr id="4" name="矩形 3"/>
          <p:cNvSpPr/>
          <p:nvPr/>
        </p:nvSpPr>
        <p:spPr>
          <a:xfrm>
            <a:off x="3000364" y="4214818"/>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2098864" y="192880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572396" y="1928802"/>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4"/>
                                        </p:tgtEl>
                                      </p:cBhvr>
                                    </p:animEffect>
                                    <p:set>
                                      <p:cBhvr>
                                        <p:cTn id="17"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639348"/>
            <a:ext cx="8215369" cy="5521512"/>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第三十六条　党的各级领导干部，无论是由民主</a:t>
            </a:r>
            <a:r>
              <a:rPr lang="zh-CN" altLang="en-US" sz="3600" dirty="0" smtClean="0">
                <a:solidFill>
                  <a:srgbClr val="FF0000"/>
                </a:solidFill>
                <a:latin typeface="楷体" pitchFamily="49" charset="-122"/>
                <a:ea typeface="楷体" pitchFamily="49" charset="-122"/>
                <a:cs typeface="+mn-cs"/>
              </a:rPr>
              <a:t>选举</a:t>
            </a:r>
            <a:r>
              <a:rPr lang="zh-CN" altLang="en-US" sz="3600" dirty="0" smtClean="0">
                <a:latin typeface="黑体" pitchFamily="49" charset="-122"/>
                <a:ea typeface="黑体" pitchFamily="49" charset="-122"/>
                <a:cs typeface="+mn-cs"/>
              </a:rPr>
              <a:t>产生的，或是由领导机关</a:t>
            </a:r>
            <a:r>
              <a:rPr lang="zh-CN" altLang="en-US" sz="3600" dirty="0" smtClean="0">
                <a:solidFill>
                  <a:srgbClr val="FF0000"/>
                </a:solidFill>
                <a:latin typeface="楷体" pitchFamily="49" charset="-122"/>
                <a:ea typeface="楷体" pitchFamily="49" charset="-122"/>
                <a:cs typeface="+mn-cs"/>
              </a:rPr>
              <a:t>任命</a:t>
            </a:r>
            <a:r>
              <a:rPr lang="zh-CN" altLang="en-US" sz="3600" dirty="0" smtClean="0">
                <a:latin typeface="黑体" pitchFamily="49" charset="-122"/>
                <a:ea typeface="黑体" pitchFamily="49" charset="-122"/>
                <a:cs typeface="+mn-cs"/>
              </a:rPr>
              <a:t>的，他们的职务都不是</a:t>
            </a:r>
            <a:r>
              <a:rPr lang="zh-CN" altLang="en-US" sz="3600" dirty="0" smtClean="0">
                <a:solidFill>
                  <a:srgbClr val="FF0000"/>
                </a:solidFill>
                <a:latin typeface="楷体" pitchFamily="49" charset="-122"/>
                <a:ea typeface="楷体" pitchFamily="49" charset="-122"/>
                <a:cs typeface="+mn-cs"/>
              </a:rPr>
              <a:t>终身</a:t>
            </a:r>
            <a:r>
              <a:rPr lang="zh-CN" altLang="en-US" sz="3600" dirty="0" smtClean="0">
                <a:latin typeface="黑体" pitchFamily="49" charset="-122"/>
                <a:ea typeface="黑体" pitchFamily="49" charset="-122"/>
                <a:cs typeface="+mn-cs"/>
              </a:rPr>
              <a:t>的，都可以变动或解除。</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年龄和</a:t>
            </a:r>
            <a:r>
              <a:rPr lang="zh-CN" altLang="en-US" sz="3600" dirty="0" smtClean="0">
                <a:solidFill>
                  <a:srgbClr val="FF0000"/>
                </a:solidFill>
                <a:latin typeface="楷体" pitchFamily="49" charset="-122"/>
                <a:ea typeface="楷体" pitchFamily="49" charset="-122"/>
                <a:cs typeface="+mn-cs"/>
              </a:rPr>
              <a:t>健康</a:t>
            </a:r>
            <a:r>
              <a:rPr lang="zh-CN" altLang="en-US" sz="3600" dirty="0" smtClean="0">
                <a:latin typeface="黑体" pitchFamily="49" charset="-122"/>
                <a:ea typeface="黑体" pitchFamily="49" charset="-122"/>
                <a:cs typeface="+mn-cs"/>
              </a:rPr>
              <a:t>状况不适宜于继续担任工作的干部，应当按照国家的规定退、离休。</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93</a:t>
            </a:fld>
            <a:endParaRPr lang="zh-CN" altLang="en-US"/>
          </a:p>
        </p:txBody>
      </p:sp>
      <p:sp>
        <p:nvSpPr>
          <p:cNvPr id="4" name="矩形 3"/>
          <p:cNvSpPr/>
          <p:nvPr/>
        </p:nvSpPr>
        <p:spPr>
          <a:xfrm>
            <a:off x="7042834" y="2357430"/>
            <a:ext cx="9288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2985616" y="388712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动作按钮: 第一张 5">
            <a:hlinkClick r:id="rId2" action="ppaction://hlinksldjump" highlightClick="1"/>
          </p:cNvPr>
          <p:cNvSpPr/>
          <p:nvPr/>
        </p:nvSpPr>
        <p:spPr>
          <a:xfrm>
            <a:off x="4000496" y="6357958"/>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6"/>
          <p:cNvSpPr txBox="1"/>
          <p:nvPr/>
        </p:nvSpPr>
        <p:spPr>
          <a:xfrm>
            <a:off x="4480229" y="6488692"/>
            <a:ext cx="3877985" cy="369332"/>
          </a:xfrm>
          <a:prstGeom prst="rect">
            <a:avLst/>
          </a:prstGeom>
          <a:noFill/>
        </p:spPr>
        <p:txBody>
          <a:bodyPr wrap="none" rtlCol="0">
            <a:spAutoFit/>
          </a:bodyPr>
          <a:lstStyle/>
          <a:p>
            <a:r>
              <a:rPr lang="zh-CN" altLang="en-US" dirty="0" smtClean="0">
                <a:solidFill>
                  <a:srgbClr val="FF5050"/>
                </a:solidFill>
                <a:latin typeface="黑体" pitchFamily="49" charset="-122"/>
                <a:ea typeface="黑体" pitchFamily="49" charset="-122"/>
              </a:rPr>
              <a:t>点击此处返回目录页，或翻页继续。</a:t>
            </a:r>
            <a:endParaRPr lang="zh-CN" altLang="en-US" dirty="0">
              <a:solidFill>
                <a:srgbClr val="FF5050"/>
              </a:solidFill>
              <a:latin typeface="黑体" pitchFamily="49" charset="-122"/>
              <a:ea typeface="黑体" pitchFamily="49" charset="-122"/>
            </a:endParaRPr>
          </a:p>
        </p:txBody>
      </p:sp>
      <p:sp>
        <p:nvSpPr>
          <p:cNvPr id="8" name="矩形 7"/>
          <p:cNvSpPr/>
          <p:nvPr/>
        </p:nvSpPr>
        <p:spPr>
          <a:xfrm>
            <a:off x="3399071" y="1599322"/>
            <a:ext cx="914839"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1571604" y="2355267"/>
            <a:ext cx="9288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8"/>
                                        </p:tgtEl>
                                      </p:cBhvr>
                                    </p:animEffect>
                                    <p:set>
                                      <p:cBhvr>
                                        <p:cTn id="7" dur="1" fill="hold">
                                          <p:stCondLst>
                                            <p:cond delay="499"/>
                                          </p:stCondLst>
                                        </p:cTn>
                                        <p:tgtEl>
                                          <p:spTgt spid="8"/>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9"/>
                                        </p:tgtEl>
                                      </p:cBhvr>
                                    </p:animEffect>
                                    <p:set>
                                      <p:cBhvr>
                                        <p:cTn id="12" dur="1" fill="hold">
                                          <p:stCondLst>
                                            <p:cond delay="499"/>
                                          </p:stCondLst>
                                        </p:cTn>
                                        <p:tgtEl>
                                          <p:spTgt spid="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4"/>
                                        </p:tgtEl>
                                      </p:cBhvr>
                                    </p:animEffect>
                                    <p:set>
                                      <p:cBhvr>
                                        <p:cTn id="17" dur="1" fill="hold">
                                          <p:stCondLst>
                                            <p:cond delay="499"/>
                                          </p:stCondLst>
                                        </p:cTn>
                                        <p:tgtEl>
                                          <p:spTgt spid="4"/>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5"/>
                                        </p:tgtEl>
                                      </p:cBhvr>
                                    </p:animEffect>
                                    <p:set>
                                      <p:cBhvr>
                                        <p:cTn id="2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8" grpId="0" animBg="1"/>
      <p:bldP spid="9" grpId="0" animBg="1"/>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txBox="1">
            <a:spLocks noGrp="1"/>
          </p:cNvSpPr>
          <p:nvPr>
            <p:ph type="title"/>
          </p:nvPr>
        </p:nvSpPr>
        <p:spPr>
          <a:xfrm>
            <a:off x="2230732" y="3016749"/>
            <a:ext cx="4698722" cy="769441"/>
          </a:xfrm>
          <a:prstGeom prst="rect">
            <a:avLst/>
          </a:prstGeom>
          <a:noFill/>
        </p:spPr>
        <p:txBody>
          <a:bodyPr wrap="none" rtlCol="0">
            <a:spAutoFit/>
          </a:bodyPr>
          <a:lstStyle/>
          <a:p>
            <a:r>
              <a:rPr lang="zh-CN" altLang="en-US" dirty="0" smtClean="0">
                <a:latin typeface="黑体" pitchFamily="49" charset="-122"/>
                <a:ea typeface="黑体" pitchFamily="49" charset="-122"/>
              </a:rPr>
              <a:t>第七章　党的纪律</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94</a:t>
            </a:fld>
            <a:endParaRPr lang="zh-CN" altLang="en-US"/>
          </a:p>
        </p:txBody>
      </p:sp>
      <p:pic>
        <p:nvPicPr>
          <p:cNvPr id="4" name="Picture 2" descr="C:\Users\lenovo\Desktop\两学一做\党章\5698746_123803031000_2 - 副本.jpg"/>
          <p:cNvPicPr>
            <a:picLocks noChangeAspect="1" noChangeArrowheads="1"/>
          </p:cNvPicPr>
          <p:nvPr/>
        </p:nvPicPr>
        <p:blipFill>
          <a:blip r:embed="rId2"/>
          <a:srcRect/>
          <a:stretch>
            <a:fillRect/>
          </a:stretch>
        </p:blipFill>
        <p:spPr bwMode="auto">
          <a:xfrm>
            <a:off x="214282" y="214290"/>
            <a:ext cx="1998087" cy="1214422"/>
          </a:xfrm>
          <a:prstGeom prst="rect">
            <a:avLst/>
          </a:prstGeom>
          <a:noFill/>
        </p:spPr>
      </p:pic>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849549"/>
            <a:ext cx="8215369" cy="4745915"/>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第三十七条　党的纪律是党的各级组织和</a:t>
            </a:r>
            <a:r>
              <a:rPr lang="zh-CN" altLang="en-US" sz="3600" dirty="0" smtClean="0">
                <a:solidFill>
                  <a:srgbClr val="FF0000"/>
                </a:solidFill>
                <a:latin typeface="楷体" pitchFamily="49" charset="-122"/>
                <a:ea typeface="楷体" pitchFamily="49" charset="-122"/>
                <a:cs typeface="+mn-cs"/>
              </a:rPr>
              <a:t>全体党员</a:t>
            </a:r>
            <a:r>
              <a:rPr lang="zh-CN" altLang="en-US" sz="3600" dirty="0" smtClean="0">
                <a:latin typeface="黑体" pitchFamily="49" charset="-122"/>
                <a:ea typeface="黑体" pitchFamily="49" charset="-122"/>
                <a:cs typeface="+mn-cs"/>
              </a:rPr>
              <a:t>必须遵守的行为规则，是维护党的团结统一、完成党的任务的</a:t>
            </a:r>
            <a:r>
              <a:rPr lang="zh-CN" altLang="en-US" sz="3600" dirty="0" smtClean="0">
                <a:solidFill>
                  <a:srgbClr val="FF0000"/>
                </a:solidFill>
                <a:latin typeface="楷体" pitchFamily="49" charset="-122"/>
                <a:ea typeface="楷体" pitchFamily="49" charset="-122"/>
                <a:cs typeface="+mn-cs"/>
              </a:rPr>
              <a:t>保证</a:t>
            </a:r>
            <a:r>
              <a:rPr lang="zh-CN" altLang="en-US" sz="3600" dirty="0" smtClean="0">
                <a:latin typeface="黑体" pitchFamily="49" charset="-122"/>
                <a:ea typeface="黑体" pitchFamily="49" charset="-122"/>
                <a:cs typeface="+mn-cs"/>
              </a:rPr>
              <a:t>。党组织必须严格执行和维护党的纪律，共产党员必须自觉接受党的纪律的</a:t>
            </a:r>
            <a:r>
              <a:rPr lang="zh-CN" altLang="en-US" sz="3600" dirty="0" smtClean="0">
                <a:solidFill>
                  <a:srgbClr val="FF0000"/>
                </a:solidFill>
                <a:latin typeface="楷体" pitchFamily="49" charset="-122"/>
                <a:ea typeface="楷体" pitchFamily="49" charset="-122"/>
                <a:cs typeface="+mn-cs"/>
              </a:rPr>
              <a:t>约束</a:t>
            </a:r>
            <a:r>
              <a:rPr lang="zh-CN" altLang="en-US" sz="3600" dirty="0" smtClean="0">
                <a:latin typeface="黑体" pitchFamily="49" charset="-122"/>
                <a:ea typeface="黑体" pitchFamily="49" charset="-122"/>
                <a:cs typeface="+mn-cs"/>
              </a:rPr>
              <a:t>。</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95</a:t>
            </a:fld>
            <a:endParaRPr lang="zh-CN" altLang="en-US"/>
          </a:p>
        </p:txBody>
      </p:sp>
      <p:sp>
        <p:nvSpPr>
          <p:cNvPr id="4" name="矩形 3"/>
          <p:cNvSpPr/>
          <p:nvPr/>
        </p:nvSpPr>
        <p:spPr>
          <a:xfrm>
            <a:off x="2071670" y="1714488"/>
            <a:ext cx="18006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42910" y="3328066"/>
            <a:ext cx="95819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1142976" y="488495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1168818"/>
            <a:ext cx="8215369" cy="3970318"/>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第三十八条　党组织对违犯党的纪律的党员，应当本着</a:t>
            </a:r>
            <a:r>
              <a:rPr lang="zh-CN" altLang="en-US" sz="3600" dirty="0" smtClean="0">
                <a:solidFill>
                  <a:srgbClr val="FF0000"/>
                </a:solidFill>
                <a:latin typeface="楷体" pitchFamily="49" charset="-122"/>
                <a:ea typeface="楷体" pitchFamily="49" charset="-122"/>
                <a:cs typeface="+mn-cs"/>
              </a:rPr>
              <a:t>惩前毖后</a:t>
            </a:r>
            <a:r>
              <a:rPr lang="zh-CN" altLang="en-US" sz="3600" dirty="0" smtClean="0">
                <a:latin typeface="黑体" pitchFamily="49" charset="-122"/>
                <a:ea typeface="黑体" pitchFamily="49" charset="-122"/>
                <a:cs typeface="+mn-cs"/>
              </a:rPr>
              <a:t>、</a:t>
            </a:r>
            <a:r>
              <a:rPr lang="zh-CN" altLang="en-US" sz="3600" dirty="0" smtClean="0">
                <a:solidFill>
                  <a:srgbClr val="FF0000"/>
                </a:solidFill>
                <a:latin typeface="楷体" pitchFamily="49" charset="-122"/>
                <a:ea typeface="楷体" pitchFamily="49" charset="-122"/>
                <a:cs typeface="+mn-cs"/>
              </a:rPr>
              <a:t>治病救人</a:t>
            </a:r>
            <a:r>
              <a:rPr lang="zh-CN" altLang="en-US" sz="3600" dirty="0" smtClean="0">
                <a:latin typeface="黑体" pitchFamily="49" charset="-122"/>
                <a:ea typeface="黑体" pitchFamily="49" charset="-122"/>
                <a:cs typeface="+mn-cs"/>
              </a:rPr>
              <a:t>的精神，按照错误</a:t>
            </a:r>
            <a:r>
              <a:rPr lang="zh-CN" altLang="en-US" sz="3600" dirty="0" smtClean="0">
                <a:solidFill>
                  <a:srgbClr val="FF0000"/>
                </a:solidFill>
                <a:latin typeface="楷体" pitchFamily="49" charset="-122"/>
                <a:ea typeface="楷体" pitchFamily="49" charset="-122"/>
                <a:cs typeface="+mn-cs"/>
              </a:rPr>
              <a:t>性质</a:t>
            </a:r>
            <a:r>
              <a:rPr lang="zh-CN" altLang="en-US" sz="3600" dirty="0" smtClean="0">
                <a:latin typeface="黑体" pitchFamily="49" charset="-122"/>
                <a:ea typeface="黑体" pitchFamily="49" charset="-122"/>
                <a:cs typeface="+mn-cs"/>
              </a:rPr>
              <a:t>和情节</a:t>
            </a:r>
            <a:r>
              <a:rPr lang="zh-CN" altLang="en-US" sz="3600" dirty="0" smtClean="0">
                <a:solidFill>
                  <a:srgbClr val="FF0000"/>
                </a:solidFill>
                <a:latin typeface="楷体" pitchFamily="49" charset="-122"/>
                <a:ea typeface="楷体" pitchFamily="49" charset="-122"/>
                <a:cs typeface="+mn-cs"/>
              </a:rPr>
              <a:t>轻重</a:t>
            </a:r>
            <a:r>
              <a:rPr lang="zh-CN" altLang="en-US" sz="3600" dirty="0" smtClean="0">
                <a:latin typeface="黑体" pitchFamily="49" charset="-122"/>
                <a:ea typeface="黑体" pitchFamily="49" charset="-122"/>
                <a:cs typeface="+mn-cs"/>
              </a:rPr>
              <a:t>，给以批评教育直至</a:t>
            </a:r>
            <a:r>
              <a:rPr lang="zh-CN" altLang="en-US" sz="3600" dirty="0" smtClean="0">
                <a:solidFill>
                  <a:srgbClr val="FF0000"/>
                </a:solidFill>
                <a:latin typeface="楷体" pitchFamily="49" charset="-122"/>
                <a:ea typeface="楷体" pitchFamily="49" charset="-122"/>
                <a:cs typeface="+mn-cs"/>
              </a:rPr>
              <a:t>纪律处分</a:t>
            </a:r>
            <a:r>
              <a:rPr lang="zh-CN" altLang="en-US" sz="3600" dirty="0" smtClean="0">
                <a:latin typeface="黑体" pitchFamily="49" charset="-122"/>
                <a:ea typeface="黑体" pitchFamily="49" charset="-122"/>
                <a:cs typeface="+mn-cs"/>
              </a:rPr>
              <a:t>。</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严重触犯刑律的党员必须</a:t>
            </a:r>
            <a:r>
              <a:rPr lang="zh-CN" altLang="en-US" sz="3600" dirty="0" smtClean="0">
                <a:solidFill>
                  <a:srgbClr val="FF0000"/>
                </a:solidFill>
                <a:latin typeface="楷体" pitchFamily="49" charset="-122"/>
                <a:ea typeface="楷体" pitchFamily="49" charset="-122"/>
                <a:cs typeface="+mn-cs"/>
              </a:rPr>
              <a:t>开除党籍</a:t>
            </a:r>
            <a:r>
              <a:rPr lang="zh-CN" altLang="en-US" sz="3600" dirty="0" smtClean="0">
                <a:latin typeface="黑体" pitchFamily="49" charset="-122"/>
                <a:ea typeface="黑体" pitchFamily="49" charset="-122"/>
                <a:cs typeface="+mn-cs"/>
              </a:rPr>
              <a:t>。</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96</a:t>
            </a:fld>
            <a:endParaRPr lang="zh-CN" altLang="en-US"/>
          </a:p>
        </p:txBody>
      </p:sp>
      <p:sp>
        <p:nvSpPr>
          <p:cNvPr id="4" name="矩形 3"/>
          <p:cNvSpPr/>
          <p:nvPr/>
        </p:nvSpPr>
        <p:spPr>
          <a:xfrm>
            <a:off x="4813508" y="2086426"/>
            <a:ext cx="18006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7000892" y="2071678"/>
            <a:ext cx="148545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85286" y="2786058"/>
            <a:ext cx="64294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4374736" y="3571876"/>
            <a:ext cx="184033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6614206" y="4357694"/>
            <a:ext cx="183600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4798760" y="2882388"/>
            <a:ext cx="9288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7099524" y="2886992"/>
            <a:ext cx="9180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par>
                                <p:cTn id="13" presetID="22" presetClass="exit" presetSubtype="8" fill="hold" grpId="0" nodeType="withEffect">
                                  <p:stCondLst>
                                    <p:cond delay="0"/>
                                  </p:stCondLst>
                                  <p:childTnLst>
                                    <p:animEffect transition="out" filter="wipe(left)">
                                      <p:cBhvr>
                                        <p:cTn id="14" dur="500"/>
                                        <p:tgtEl>
                                          <p:spTgt spid="6"/>
                                        </p:tgtEl>
                                      </p:cBhvr>
                                    </p:animEffect>
                                    <p:set>
                                      <p:cBhvr>
                                        <p:cTn id="15" dur="1" fill="hold">
                                          <p:stCondLst>
                                            <p:cond delay="499"/>
                                          </p:stCondLst>
                                        </p:cTn>
                                        <p:tgtEl>
                                          <p:spTgt spid="6"/>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9"/>
                                        </p:tgtEl>
                                      </p:cBhvr>
                                    </p:animEffect>
                                    <p:set>
                                      <p:cBhvr>
                                        <p:cTn id="20" dur="1" fill="hold">
                                          <p:stCondLst>
                                            <p:cond delay="499"/>
                                          </p:stCondLst>
                                        </p:cTn>
                                        <p:tgtEl>
                                          <p:spTgt spid="9"/>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10"/>
                                        </p:tgtEl>
                                      </p:cBhvr>
                                    </p:animEffect>
                                    <p:set>
                                      <p:cBhvr>
                                        <p:cTn id="25" dur="1" fill="hold">
                                          <p:stCondLst>
                                            <p:cond delay="499"/>
                                          </p:stCondLst>
                                        </p:cTn>
                                        <p:tgtEl>
                                          <p:spTgt spid="10"/>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7"/>
                                        </p:tgtEl>
                                      </p:cBhvr>
                                    </p:animEffect>
                                    <p:set>
                                      <p:cBhvr>
                                        <p:cTn id="30" dur="1" fill="hold">
                                          <p:stCondLst>
                                            <p:cond delay="499"/>
                                          </p:stCondLst>
                                        </p:cTn>
                                        <p:tgtEl>
                                          <p:spTgt spid="7"/>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8"/>
                                        </p:tgtEl>
                                      </p:cBhvr>
                                    </p:animEffect>
                                    <p:set>
                                      <p:cBhvr>
                                        <p:cTn id="35"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1702401"/>
            <a:ext cx="8215369" cy="3194721"/>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党内严格禁止用违反</a:t>
            </a:r>
            <a:r>
              <a:rPr lang="zh-CN" altLang="en-US" sz="3600" dirty="0" smtClean="0">
                <a:solidFill>
                  <a:srgbClr val="FF0000"/>
                </a:solidFill>
                <a:latin typeface="楷体" pitchFamily="49" charset="-122"/>
                <a:ea typeface="楷体" pitchFamily="49" charset="-122"/>
                <a:cs typeface="+mn-cs"/>
              </a:rPr>
              <a:t>党章</a:t>
            </a:r>
            <a:r>
              <a:rPr lang="zh-CN" altLang="en-US" sz="3600" dirty="0" smtClean="0">
                <a:latin typeface="黑体" pitchFamily="49" charset="-122"/>
                <a:ea typeface="黑体" pitchFamily="49" charset="-122"/>
                <a:cs typeface="+mn-cs"/>
              </a:rPr>
              <a:t>和</a:t>
            </a:r>
            <a:r>
              <a:rPr lang="zh-CN" altLang="en-US" sz="3600" dirty="0" smtClean="0">
                <a:solidFill>
                  <a:srgbClr val="FF0000"/>
                </a:solidFill>
                <a:latin typeface="楷体" pitchFamily="49" charset="-122"/>
                <a:ea typeface="楷体" pitchFamily="49" charset="-122"/>
                <a:cs typeface="+mn-cs"/>
              </a:rPr>
              <a:t>国家法律</a:t>
            </a:r>
            <a:r>
              <a:rPr lang="zh-CN" altLang="en-US" sz="3600" dirty="0" smtClean="0">
                <a:latin typeface="黑体" pitchFamily="49" charset="-122"/>
                <a:ea typeface="黑体" pitchFamily="49" charset="-122"/>
                <a:cs typeface="+mn-cs"/>
              </a:rPr>
              <a:t>的手段对待党员，严格禁止打击报复和诬告陷害。违反这些规定的组织或个人必须受到党的</a:t>
            </a:r>
            <a:r>
              <a:rPr lang="zh-CN" altLang="en-US" sz="3600" dirty="0" smtClean="0">
                <a:solidFill>
                  <a:srgbClr val="FF0000"/>
                </a:solidFill>
                <a:latin typeface="楷体" pitchFamily="49" charset="-122"/>
                <a:ea typeface="楷体" pitchFamily="49" charset="-122"/>
                <a:cs typeface="+mn-cs"/>
              </a:rPr>
              <a:t>纪律</a:t>
            </a:r>
            <a:r>
              <a:rPr lang="zh-CN" altLang="en-US" sz="3600" dirty="0" smtClean="0">
                <a:latin typeface="黑体" pitchFamily="49" charset="-122"/>
                <a:ea typeface="黑体" pitchFamily="49" charset="-122"/>
                <a:cs typeface="+mn-cs"/>
              </a:rPr>
              <a:t>和国家</a:t>
            </a:r>
            <a:r>
              <a:rPr lang="zh-CN" altLang="en-US" sz="3600" dirty="0" smtClean="0">
                <a:solidFill>
                  <a:srgbClr val="FF0000"/>
                </a:solidFill>
                <a:latin typeface="楷体" pitchFamily="49" charset="-122"/>
                <a:ea typeface="楷体" pitchFamily="49" charset="-122"/>
                <a:cs typeface="+mn-cs"/>
              </a:rPr>
              <a:t>法律</a:t>
            </a:r>
            <a:r>
              <a:rPr lang="zh-CN" altLang="en-US" sz="3600" dirty="0" smtClean="0">
                <a:latin typeface="黑体" pitchFamily="49" charset="-122"/>
                <a:ea typeface="黑体" pitchFamily="49" charset="-122"/>
                <a:cs typeface="+mn-cs"/>
              </a:rPr>
              <a:t>的追究。</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97</a:t>
            </a:fld>
            <a:endParaRPr lang="zh-CN" altLang="en-US"/>
          </a:p>
        </p:txBody>
      </p:sp>
      <p:sp>
        <p:nvSpPr>
          <p:cNvPr id="4" name="矩形 3"/>
          <p:cNvSpPr/>
          <p:nvPr/>
        </p:nvSpPr>
        <p:spPr>
          <a:xfrm>
            <a:off x="5715008" y="188686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7116574" y="1928802"/>
            <a:ext cx="142876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13414" y="2628434"/>
            <a:ext cx="50006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857620" y="4200070"/>
            <a:ext cx="9288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6143636" y="4202372"/>
            <a:ext cx="9288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par>
                                <p:cTn id="13" presetID="22" presetClass="exit" presetSubtype="8" fill="hold" grpId="0" nodeType="withEffect">
                                  <p:stCondLst>
                                    <p:cond delay="0"/>
                                  </p:stCondLst>
                                  <p:childTnLst>
                                    <p:animEffect transition="out" filter="wipe(left)">
                                      <p:cBhvr>
                                        <p:cTn id="14" dur="500"/>
                                        <p:tgtEl>
                                          <p:spTgt spid="6"/>
                                        </p:tgtEl>
                                      </p:cBhvr>
                                    </p:animEffect>
                                    <p:set>
                                      <p:cBhvr>
                                        <p:cTn id="15" dur="1" fill="hold">
                                          <p:stCondLst>
                                            <p:cond delay="499"/>
                                          </p:stCondLst>
                                        </p:cTn>
                                        <p:tgtEl>
                                          <p:spTgt spid="6"/>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7"/>
                                        </p:tgtEl>
                                      </p:cBhvr>
                                    </p:animEffect>
                                    <p:set>
                                      <p:cBhvr>
                                        <p:cTn id="20" dur="1" fill="hold">
                                          <p:stCondLst>
                                            <p:cond delay="499"/>
                                          </p:stCondLst>
                                        </p:cTn>
                                        <p:tgtEl>
                                          <p:spTgt spid="7"/>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8"/>
                                        </p:tgtEl>
                                      </p:cBhvr>
                                    </p:animEffect>
                                    <p:set>
                                      <p:cBhvr>
                                        <p:cTn id="25"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275164"/>
            <a:ext cx="8215369" cy="6297108"/>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第三十九条　党的纪律处分有五种：警告、严重警告、</a:t>
            </a:r>
            <a:r>
              <a:rPr lang="zh-CN" altLang="en-US" sz="3600" dirty="0" smtClean="0">
                <a:solidFill>
                  <a:srgbClr val="FF0000"/>
                </a:solidFill>
                <a:latin typeface="楷体" pitchFamily="49" charset="-122"/>
                <a:ea typeface="楷体" pitchFamily="49" charset="-122"/>
                <a:cs typeface="+mn-cs"/>
              </a:rPr>
              <a:t>撤销党内职务</a:t>
            </a:r>
            <a:r>
              <a:rPr lang="zh-CN" altLang="en-US" sz="3600" dirty="0" smtClean="0">
                <a:latin typeface="黑体" pitchFamily="49" charset="-122"/>
                <a:ea typeface="黑体" pitchFamily="49" charset="-122"/>
                <a:cs typeface="+mn-cs"/>
              </a:rPr>
              <a:t>、</a:t>
            </a:r>
            <a:r>
              <a:rPr lang="zh-CN" altLang="en-US" sz="3600" dirty="0" smtClean="0">
                <a:solidFill>
                  <a:srgbClr val="FF0000"/>
                </a:solidFill>
                <a:latin typeface="楷体" pitchFamily="49" charset="-122"/>
                <a:ea typeface="楷体" pitchFamily="49" charset="-122"/>
                <a:cs typeface="+mn-cs"/>
              </a:rPr>
              <a:t>留党察看</a:t>
            </a:r>
            <a:r>
              <a:rPr lang="zh-CN" altLang="en-US" sz="3600" dirty="0" smtClean="0">
                <a:latin typeface="黑体" pitchFamily="49" charset="-122"/>
                <a:ea typeface="黑体" pitchFamily="49" charset="-122"/>
                <a:cs typeface="+mn-cs"/>
              </a:rPr>
              <a:t>、开除党籍。</a:t>
            </a:r>
            <a:br>
              <a:rPr lang="zh-CN" altLang="en-US" sz="3600" dirty="0" smtClean="0">
                <a:latin typeface="黑体" pitchFamily="49" charset="-122"/>
                <a:ea typeface="黑体" pitchFamily="49" charset="-122"/>
                <a:cs typeface="+mn-cs"/>
              </a:rPr>
            </a:br>
            <a:r>
              <a:rPr lang="zh-CN" altLang="en-US" sz="3600" dirty="0" smtClean="0">
                <a:latin typeface="黑体" pitchFamily="49" charset="-122"/>
                <a:ea typeface="黑体" pitchFamily="49" charset="-122"/>
                <a:cs typeface="+mn-cs"/>
              </a:rPr>
              <a:t>　　留党察看最长不超过</a:t>
            </a:r>
            <a:r>
              <a:rPr lang="zh-CN" altLang="en-US" sz="3600" dirty="0" smtClean="0">
                <a:solidFill>
                  <a:srgbClr val="FF0000"/>
                </a:solidFill>
                <a:latin typeface="楷体" pitchFamily="49" charset="-122"/>
                <a:ea typeface="楷体" pitchFamily="49" charset="-122"/>
                <a:cs typeface="+mn-cs"/>
              </a:rPr>
              <a:t>两</a:t>
            </a:r>
            <a:r>
              <a:rPr lang="zh-CN" altLang="en-US" sz="3600" dirty="0" smtClean="0">
                <a:latin typeface="黑体" pitchFamily="49" charset="-122"/>
                <a:ea typeface="黑体" pitchFamily="49" charset="-122"/>
                <a:cs typeface="+mn-cs"/>
              </a:rPr>
              <a:t>年。党员在留党察看期间没有</a:t>
            </a:r>
            <a:r>
              <a:rPr lang="zh-CN" altLang="en-US" sz="3600" dirty="0" smtClean="0">
                <a:solidFill>
                  <a:srgbClr val="FF0000"/>
                </a:solidFill>
                <a:latin typeface="楷体" pitchFamily="49" charset="-122"/>
                <a:ea typeface="楷体" pitchFamily="49" charset="-122"/>
                <a:cs typeface="+mn-cs"/>
              </a:rPr>
              <a:t>表决</a:t>
            </a:r>
            <a:r>
              <a:rPr lang="zh-CN" altLang="en-US" sz="3600" dirty="0" smtClean="0">
                <a:latin typeface="黑体" pitchFamily="49" charset="-122"/>
                <a:ea typeface="黑体" pitchFamily="49" charset="-122"/>
                <a:cs typeface="+mn-cs"/>
              </a:rPr>
              <a:t>权、</a:t>
            </a:r>
            <a:r>
              <a:rPr lang="zh-CN" altLang="en-US" sz="3600" dirty="0" smtClean="0">
                <a:solidFill>
                  <a:srgbClr val="FF0000"/>
                </a:solidFill>
                <a:latin typeface="楷体" pitchFamily="49" charset="-122"/>
                <a:ea typeface="楷体" pitchFamily="49" charset="-122"/>
                <a:cs typeface="+mn-cs"/>
              </a:rPr>
              <a:t>选举</a:t>
            </a:r>
            <a:r>
              <a:rPr lang="zh-CN" altLang="en-US" sz="3600" dirty="0" smtClean="0">
                <a:latin typeface="黑体" pitchFamily="49" charset="-122"/>
                <a:ea typeface="黑体" pitchFamily="49" charset="-122"/>
                <a:cs typeface="+mn-cs"/>
              </a:rPr>
              <a:t>权和</a:t>
            </a:r>
            <a:r>
              <a:rPr lang="zh-CN" altLang="en-US" sz="3600" dirty="0" smtClean="0">
                <a:solidFill>
                  <a:srgbClr val="FF0000"/>
                </a:solidFill>
                <a:latin typeface="楷体" pitchFamily="49" charset="-122"/>
                <a:ea typeface="楷体" pitchFamily="49" charset="-122"/>
                <a:cs typeface="+mn-cs"/>
              </a:rPr>
              <a:t>被选举</a:t>
            </a:r>
            <a:r>
              <a:rPr lang="zh-CN" altLang="en-US" sz="3600" dirty="0" smtClean="0">
                <a:latin typeface="黑体" pitchFamily="49" charset="-122"/>
                <a:ea typeface="黑体" pitchFamily="49" charset="-122"/>
                <a:cs typeface="+mn-cs"/>
              </a:rPr>
              <a:t>权。党员经过留党察看，确已改正错误的，应当恢复其党员的</a:t>
            </a:r>
            <a:r>
              <a:rPr lang="zh-CN" altLang="en-US" sz="3600" dirty="0" smtClean="0">
                <a:solidFill>
                  <a:srgbClr val="FF0000"/>
                </a:solidFill>
                <a:latin typeface="楷体" pitchFamily="49" charset="-122"/>
                <a:ea typeface="楷体" pitchFamily="49" charset="-122"/>
                <a:cs typeface="+mn-cs"/>
              </a:rPr>
              <a:t>权利</a:t>
            </a:r>
            <a:r>
              <a:rPr lang="zh-CN" altLang="en-US" sz="3600" dirty="0" smtClean="0">
                <a:latin typeface="黑体" pitchFamily="49" charset="-122"/>
                <a:ea typeface="黑体" pitchFamily="49" charset="-122"/>
                <a:cs typeface="+mn-cs"/>
              </a:rPr>
              <a:t>；坚持错误不改的，应当</a:t>
            </a:r>
            <a:r>
              <a:rPr lang="zh-CN" altLang="en-US" sz="3600" dirty="0" smtClean="0">
                <a:solidFill>
                  <a:srgbClr val="FF0000"/>
                </a:solidFill>
                <a:latin typeface="楷体" pitchFamily="49" charset="-122"/>
                <a:ea typeface="楷体" pitchFamily="49" charset="-122"/>
                <a:cs typeface="+mn-cs"/>
              </a:rPr>
              <a:t>开除党籍</a:t>
            </a:r>
            <a:r>
              <a:rPr lang="zh-CN" altLang="en-US" sz="3600" dirty="0" smtClean="0">
                <a:latin typeface="黑体" pitchFamily="49" charset="-122"/>
                <a:ea typeface="黑体" pitchFamily="49" charset="-122"/>
                <a:cs typeface="+mn-cs"/>
              </a:rPr>
              <a:t>。</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98</a:t>
            </a:fld>
            <a:endParaRPr lang="zh-CN" altLang="en-US"/>
          </a:p>
        </p:txBody>
      </p:sp>
      <p:sp>
        <p:nvSpPr>
          <p:cNvPr id="4" name="矩形 3"/>
          <p:cNvSpPr/>
          <p:nvPr/>
        </p:nvSpPr>
        <p:spPr>
          <a:xfrm>
            <a:off x="4362290" y="5786454"/>
            <a:ext cx="18006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4286248" y="1214422"/>
            <a:ext cx="285752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559950" y="1258666"/>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714348" y="1970744"/>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384880" y="352533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6143636" y="3529934"/>
            <a:ext cx="945744"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7998722" y="3529934"/>
            <a:ext cx="500066"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699600" y="4273810"/>
            <a:ext cx="886752"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5729756" y="2769008"/>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6187178" y="5072074"/>
            <a:ext cx="95659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par>
                                <p:cTn id="13" presetID="22" presetClass="exit" presetSubtype="8" fill="hold" grpId="0" nodeType="withEffect">
                                  <p:stCondLst>
                                    <p:cond delay="0"/>
                                  </p:stCondLst>
                                  <p:childTnLst>
                                    <p:animEffect transition="out" filter="wipe(left)">
                                      <p:cBhvr>
                                        <p:cTn id="14" dur="500"/>
                                        <p:tgtEl>
                                          <p:spTgt spid="7"/>
                                        </p:tgtEl>
                                      </p:cBhvr>
                                    </p:animEffect>
                                    <p:set>
                                      <p:cBhvr>
                                        <p:cTn id="15" dur="1" fill="hold">
                                          <p:stCondLst>
                                            <p:cond delay="499"/>
                                          </p:stCondLst>
                                        </p:cTn>
                                        <p:tgtEl>
                                          <p:spTgt spid="7"/>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12"/>
                                        </p:tgtEl>
                                      </p:cBhvr>
                                    </p:animEffect>
                                    <p:set>
                                      <p:cBhvr>
                                        <p:cTn id="20" dur="1" fill="hold">
                                          <p:stCondLst>
                                            <p:cond delay="499"/>
                                          </p:stCondLst>
                                        </p:cTn>
                                        <p:tgtEl>
                                          <p:spTgt spid="1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8"/>
                                        </p:tgtEl>
                                      </p:cBhvr>
                                    </p:animEffect>
                                    <p:set>
                                      <p:cBhvr>
                                        <p:cTn id="25" dur="1" fill="hold">
                                          <p:stCondLst>
                                            <p:cond delay="499"/>
                                          </p:stCondLst>
                                        </p:cTn>
                                        <p:tgtEl>
                                          <p:spTgt spid="8"/>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9"/>
                                        </p:tgtEl>
                                      </p:cBhvr>
                                    </p:animEffect>
                                    <p:set>
                                      <p:cBhvr>
                                        <p:cTn id="30" dur="1" fill="hold">
                                          <p:stCondLst>
                                            <p:cond delay="499"/>
                                          </p:stCondLst>
                                        </p:cTn>
                                        <p:tgtEl>
                                          <p:spTgt spid="9"/>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10"/>
                                        </p:tgtEl>
                                      </p:cBhvr>
                                    </p:animEffect>
                                    <p:set>
                                      <p:cBhvr>
                                        <p:cTn id="35" dur="1" fill="hold">
                                          <p:stCondLst>
                                            <p:cond delay="499"/>
                                          </p:stCondLst>
                                        </p:cTn>
                                        <p:tgtEl>
                                          <p:spTgt spid="10"/>
                                        </p:tgtEl>
                                        <p:attrNameLst>
                                          <p:attrName>style.visibility</p:attrName>
                                        </p:attrNameLst>
                                      </p:cBhvr>
                                      <p:to>
                                        <p:strVal val="hidden"/>
                                      </p:to>
                                    </p:set>
                                  </p:childTnLst>
                                </p:cTn>
                              </p:par>
                              <p:par>
                                <p:cTn id="36" presetID="22" presetClass="exit" presetSubtype="8" fill="hold" grpId="0" nodeType="withEffect">
                                  <p:stCondLst>
                                    <p:cond delay="0"/>
                                  </p:stCondLst>
                                  <p:childTnLst>
                                    <p:animEffect transition="out" filter="wipe(left)">
                                      <p:cBhvr>
                                        <p:cTn id="37" dur="500"/>
                                        <p:tgtEl>
                                          <p:spTgt spid="11"/>
                                        </p:tgtEl>
                                      </p:cBhvr>
                                    </p:animEffect>
                                    <p:set>
                                      <p:cBhvr>
                                        <p:cTn id="38" dur="1" fill="hold">
                                          <p:stCondLst>
                                            <p:cond delay="499"/>
                                          </p:stCondLst>
                                        </p:cTn>
                                        <p:tgtEl>
                                          <p:spTgt spid="11"/>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2" presetClass="exit" presetSubtype="8" fill="hold" grpId="0" nodeType="clickEffect">
                                  <p:stCondLst>
                                    <p:cond delay="0"/>
                                  </p:stCondLst>
                                  <p:childTnLst>
                                    <p:animEffect transition="out" filter="wipe(left)">
                                      <p:cBhvr>
                                        <p:cTn id="42" dur="500"/>
                                        <p:tgtEl>
                                          <p:spTgt spid="13"/>
                                        </p:tgtEl>
                                      </p:cBhvr>
                                    </p:animEffect>
                                    <p:set>
                                      <p:cBhvr>
                                        <p:cTn id="43" dur="1" fill="hold">
                                          <p:stCondLst>
                                            <p:cond delay="499"/>
                                          </p:stCondLst>
                                        </p:cTn>
                                        <p:tgtEl>
                                          <p:spTgt spid="13"/>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22" presetClass="exit" presetSubtype="8" fill="hold" grpId="0" nodeType="clickEffect">
                                  <p:stCondLst>
                                    <p:cond delay="0"/>
                                  </p:stCondLst>
                                  <p:childTnLst>
                                    <p:animEffect transition="out" filter="wipe(left)">
                                      <p:cBhvr>
                                        <p:cTn id="47" dur="500"/>
                                        <p:tgtEl>
                                          <p:spTgt spid="4"/>
                                        </p:tgtEl>
                                      </p:cBhvr>
                                    </p:animEffect>
                                    <p:set>
                                      <p:cBhvr>
                                        <p:cTn id="48"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71472" y="1773839"/>
            <a:ext cx="8215369" cy="3194721"/>
          </a:xfrm>
          <a:noFill/>
        </p:spPr>
        <p:txBody>
          <a:bodyPr vert="horz" wrap="square" lIns="91440" tIns="45720" rIns="91440" bIns="45720" rtlCol="0" anchor="ctr">
            <a:spAutoFit/>
          </a:bodyPr>
          <a:lstStyle/>
          <a:p>
            <a:pPr algn="l">
              <a:lnSpc>
                <a:spcPct val="140000"/>
              </a:lnSpc>
            </a:pPr>
            <a:r>
              <a:rPr lang="zh-CN" altLang="en-US" sz="3600" dirty="0" smtClean="0">
                <a:latin typeface="黑体" pitchFamily="49" charset="-122"/>
                <a:ea typeface="黑体" pitchFamily="49" charset="-122"/>
                <a:cs typeface="+mn-cs"/>
              </a:rPr>
              <a:t>　　</a:t>
            </a:r>
            <a:r>
              <a:rPr lang="zh-CN" altLang="en-US" sz="3600" dirty="0" smtClean="0">
                <a:solidFill>
                  <a:srgbClr val="FF0000"/>
                </a:solidFill>
                <a:latin typeface="楷体" pitchFamily="49" charset="-122"/>
                <a:ea typeface="楷体" pitchFamily="49" charset="-122"/>
                <a:cs typeface="+mn-cs"/>
              </a:rPr>
              <a:t>开除党籍</a:t>
            </a:r>
            <a:r>
              <a:rPr lang="zh-CN" altLang="en-US" sz="3600" dirty="0" smtClean="0">
                <a:latin typeface="黑体" pitchFamily="49" charset="-122"/>
                <a:ea typeface="黑体" pitchFamily="49" charset="-122"/>
                <a:cs typeface="+mn-cs"/>
              </a:rPr>
              <a:t>是党内的最高处分。各级党组织在决定或批准开除党员党籍的时候，应当全面研究有关的材料和意见，采取十分</a:t>
            </a:r>
            <a:r>
              <a:rPr lang="zh-CN" altLang="en-US" sz="3600" dirty="0" smtClean="0">
                <a:solidFill>
                  <a:srgbClr val="FF0000"/>
                </a:solidFill>
                <a:latin typeface="楷体" pitchFamily="49" charset="-122"/>
                <a:ea typeface="楷体" pitchFamily="49" charset="-122"/>
                <a:cs typeface="+mn-cs"/>
              </a:rPr>
              <a:t>慎重</a:t>
            </a:r>
            <a:r>
              <a:rPr lang="zh-CN" altLang="en-US" sz="3600" dirty="0" smtClean="0">
                <a:latin typeface="黑体" pitchFamily="49" charset="-122"/>
                <a:ea typeface="黑体" pitchFamily="49" charset="-122"/>
                <a:cs typeface="+mn-cs"/>
              </a:rPr>
              <a:t>的态度。</a:t>
            </a:r>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99</a:t>
            </a:fld>
            <a:endParaRPr lang="zh-CN" altLang="en-US"/>
          </a:p>
        </p:txBody>
      </p:sp>
      <p:sp>
        <p:nvSpPr>
          <p:cNvPr id="4" name="矩形 3"/>
          <p:cNvSpPr/>
          <p:nvPr/>
        </p:nvSpPr>
        <p:spPr>
          <a:xfrm>
            <a:off x="1628294" y="1884558"/>
            <a:ext cx="1800698"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2512744" y="4229566"/>
            <a:ext cx="92880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1797</TotalTime>
  <Words>2055</Words>
  <Application>Microsoft Office PowerPoint</Application>
  <PresentationFormat>全屏显示(4:3)</PresentationFormat>
  <Paragraphs>298</Paragraphs>
  <Slides>128</Slides>
  <Notes>2</Notes>
  <HiddenSlides>0</HiddenSlides>
  <MMClips>0</MMClips>
  <ScaleCrop>false</ScaleCrop>
  <HeadingPairs>
    <vt:vector size="4" baseType="variant">
      <vt:variant>
        <vt:lpstr>主题</vt:lpstr>
      </vt:variant>
      <vt:variant>
        <vt:i4>1</vt:i4>
      </vt:variant>
      <vt:variant>
        <vt:lpstr>幻灯片标题</vt:lpstr>
      </vt:variant>
      <vt:variant>
        <vt:i4>128</vt:i4>
      </vt:variant>
    </vt:vector>
  </HeadingPairs>
  <TitlesOfParts>
    <vt:vector size="129" baseType="lpstr">
      <vt:lpstr>Office 主题</vt:lpstr>
      <vt:lpstr>《中国共产党章程》 填空学习之二 （分论部分）</vt:lpstr>
      <vt:lpstr>PowerPoint 演示文稿</vt:lpstr>
      <vt:lpstr>PowerPoint 演示文稿</vt:lpstr>
      <vt:lpstr>第一章　党　员</vt:lpstr>
      <vt:lpstr>    第一条　年满十八岁的中国工人、农民、军人、知识分子和其他社会阶层的先进分子，承认党的纲领和章程，愿意参加党的一个组织并在其中积极工作、执行党的决议和按期交纳党费的，可以申请加入中国共产党。</vt:lpstr>
      <vt:lpstr>    第二条　中国共产党党员是中国工人阶级的有共产主义觉悟的先锋战士。 　　中国共产党党员必须全心全意为人民服务，不惜牺牲个人的一切，为实现共产主义奋斗终身。 　　中国共产党党员永远是劳动人民的普通一员。除了法律和政策规定范围内的个人利益和工作职权以外，所有共产党员都不得谋求任何私利和特权。</vt:lpstr>
      <vt:lpstr>    第三条　党员必须履行下列义务： 　　（一）认真学习马克思列宁主义、毛泽东思想、邓小平理论、“三个代表”重要思想和科学发展观，学习党的路线、方针、政策和决议，学习党的基本知识，学习科学、文化、法律和业务知识，努力提高为人民服务的本领。　　</vt:lpstr>
      <vt:lpstr>    （二）贯彻执行党的基本路线和各项方针、政策，带头参加改革开放和社会主义现代化建设，带动群众为经济发展和社会进步艰苦奋斗，在生产、工作、学习和社会生活中起先锋模范作用。 　　（三）坚持党和人民的利益高于一切，个人利益服从党和人民的利益，吃苦在前，享受在后，克己奉公，多做贡献。</vt:lpstr>
      <vt:lpstr>    （四）自觉遵守党的纪律，模范遵守国家的法律法规，严格保守党和国家的秘密，执行党的决定，服从组织分配，积极完成党的任务。 　　（五）维护党的团结和统一，对党忠诚老实，言行一致，坚决反对一切派别组织和小集团活动，反对阳奉阴违的两面派行为和一切阴谋诡计。</vt:lpstr>
      <vt:lpstr>    （六）切实开展批评和自我批评，勇于揭露和纠正工作中的缺点、错误，坚决同消极腐败现象作斗争。 　　（七）密切联系群众，向群众宣传党的主张，遇事同群众商量，及时向党反映群众的意见和要求，维护群众的正当利益。</vt:lpstr>
      <vt:lpstr>    （八）发扬社会主义新风尚，带头实践社会主义荣辱观，提倡共产主义道德，为了保护国家和人民的利益，在一切困难和危险的时刻挺身而出，英勇斗争，不怕牺牲。</vt:lpstr>
      <vt:lpstr>    第四条　党员享有下列权利： 　　（一）参加党的有关会议，阅读党的有关文件，接受党的教育和培训。 　　（二）在党的会议上和党报党刊上，参加关于党的政策问题的讨论。     （三）对党的工作提出建议和倡议。</vt:lpstr>
      <vt:lpstr>    （四）在党的会议上有根据地批评党的任何组织和任何党员，向党负责地揭发、检举党的任何组织和任何党员违法乱纪的事实，要求处分违法乱纪的党员，要求罢免或撤换不称职的干部。 　　（五）行使表决权、选举权，有被选举权。</vt:lpstr>
      <vt:lpstr>    （六）在党组织讨论决定对党员的党纪处分或作出鉴定时，本人有权参加和进行申辩，其他党员可以为他作证和辩护。 　　（七）对党的决议和政策如有不同意见，在坚决执行的前提下，可以声明保留，并且可以把自己的意见向党的上级组织直至中央提出。</vt:lpstr>
      <vt:lpstr>    （八）向党的上级组织直至中央提出请求、申诉和控告，并要求有关组织给以负责的答复。 　　党的任何一级组织直至中央都无权剥夺党员的上述权利。</vt:lpstr>
      <vt:lpstr>    第五条　发展党员，必须经过党的支部，坚持个别吸收的原则。 　　申请入党的人，要填写入党志愿书，要有两名正式党员作介绍人，要经过支部大会通过和上级党组织批准，并且经过预备期的考察，才能成为正式党员。</vt:lpstr>
      <vt:lpstr>    介绍人要认真了解申请人的思想、品质、经历和工作表现，向他解释党的纲领和党的章程，说明党员的条件、义务和权利，并向党组织作出负责的报告。 　　党的支部委员会对申请入党的人，要注意征求党内外有关群众的意见，进行严格的审查，认为合格后再提交支部大会讨论。</vt:lpstr>
      <vt:lpstr>    上级党组织在批准申请人入党以前，要派人同他谈话，作进一步的了解，并帮助他提高对党的认识。 　　在特殊情况下，党的中央和省、自治区、直辖市委员会可以直接接收党员。</vt:lpstr>
      <vt:lpstr>    第六条　预备党员必须面向党旗进行入党宣誓。誓词如下：我志愿加入中国共产党，拥护党的纲领，遵守党的章程，履行党员义务，执行党的决定，严守党的纪律，保守党的秘密，对党忠诚，积极工作，为共产主义奋斗终身，随时准备为党和人民牺牲一切，永不叛党。</vt:lpstr>
      <vt:lpstr>    第七条　预备党员的预备期为一年。党组织对预备党员应当认真教育和考察。 　　预备党员的义务同正式党员一样。预备党员的权利，除了没有表决权、选举权和被选举权以外，也同正式党员一样。</vt:lpstr>
      <vt:lpstr>    预备党员预备期满，党的支部应当及时讨论他能否转为正式党员。认真履行党员义务，具备党员条件的，应当按期转为正式党员；需要继续考察和教育的，可以延长预备期，但不能超过一年；不履行党员义务，不具备党员条件的，应当取消预备党员资格。预备党员转为</vt:lpstr>
      <vt:lpstr>正式党员，或延长预备期，或取消预备党员资格，都应当经支部大会讨论通过和上级党组织批准。     预备党员的预备期，从支部大会通过他为预备党员之日算起。党员的党龄，从预备期满转为正式党员之日算起。</vt:lpstr>
      <vt:lpstr>    第八条　每个党员，不论职务高低，都必须编入党的一个支部、小组或其他特定组织，参加党的组织生活，接受党内外群众的监督。党员领导干部还必须参加党委、党组的民主生活会。不允许有任何不参加党的组织生活、不接受党内外群众监督的特殊党员。</vt:lpstr>
      <vt:lpstr>    第九条　党员有退党的自由。党员要求退党，应当经支部大会讨论后宣布除名，并报上级党组织备案。 　　党员缺乏革命意志，不履行党员义务，不符合党员条件，党的支部应当对他进行教育，要求他限期改正；经教育仍无转变的，应当劝他退党。劝党员退</vt:lpstr>
      <vt:lpstr>党，应当经支部大会讨论决定，并报上级党组织批准。如被劝告退党的党员坚持不退，应当提交支部大会讨论，决定把他除名，并报上级党组织批准。</vt:lpstr>
      <vt:lpstr>    党员如果没有正当理由，连续六个月不参加党的组织生活，或不交纳党费，或不做党所分配的工作，就被认为是自行脱党。支部大会应当决定把这样的党员除名，并报上级党组织批准。</vt:lpstr>
      <vt:lpstr>第二章　党的组织制度</vt:lpstr>
      <vt:lpstr>    第十条　党是根据自己的纲领和章程，按照民主集中制组织起来的统一整体。党的民主集中制的基本原则是：     （一）党员个人服从党的组织，少数服从多数，下级组织服从上级组织，全党各个组织和全体党员服从党的全国代表大会和中央委员会。</vt:lpstr>
      <vt:lpstr>　　（二）党的各级领导机关，除它们派出的代表机关和在非党组织中的党组外，都由选举产生。  　 （三）党的最高领导机关，是党的全国代表大会和它所产生的中央委员会。党的地方各级领导机关，是党的地方各级代表大会和它们所产生的委员会。党</vt:lpstr>
      <vt:lpstr>的各级委员会向同级的代表大会负责并报告工作。     （四）党的上级组织要经常听取下级组织和党员群众的意见，及时解决他们提出的问题。党的下级组织既要向上级组织请示和报告工作，又要独立负责地解决自己职责范围内的问题。上下级</vt:lpstr>
      <vt:lpstr>组织之间要互通情报、互相支持和互相监督。党的各级组织要按规定实行党务公开，使党员对党内事务有更多的了解和参与。</vt:lpstr>
      <vt:lpstr>    （五）党的各级委员会实行集体领导和个人分工负责相结合的制度。凡属重大问题都要按照集体领导、民主集中、个别酝酿、会议决定的原则，由党的委员会集体讨论，作出决定；委员会成员要根据集体的决定和分工，切实履行自己的职责。</vt:lpstr>
      <vt:lpstr>　　（六）党禁止任何形式的个人崇拜。要保证党的领导人的活动处于党和人民的监督之下，同时维护一切代表党和人民利益的领导人的威信。</vt:lpstr>
      <vt:lpstr>    第十一条　党的各级代表大会的代表和委员会的产生，要体现选举人的意志。选举采用无记名投票的方式。候选人名单要由党组织和选举人充分酝酿讨论。可以直接采用候选人数多于应选人数的差额选举办法进行正式选举。也可以先采用差额选举办法进行预选，产生</vt:lpstr>
      <vt:lpstr>候选人名单，然后进行正式选举。选举人有了解候选人情况、要求改变候选人、不选任何一个候选人和另选他人的权利。任何组织和个人不得以任何方式强迫选举人选举或不选举某个人。</vt:lpstr>
      <vt:lpstr>    党的地方各级代表大会和基层代表大会的选举，如果发生违反党章的情况，上一级党的委员会在调查核实后，应作出选举无效和采取相应措施的决定，并报再上一级党的委员会审查批准，正式宣布执行。     党的各级代表大会代表实行任期制。</vt:lpstr>
      <vt:lpstr>    第十二条　党的中央和地方各级委员会在必要时召集代表会议，讨论和决定需要及时解决的重大问题。代表会议代表的名额和产生办法，由召集代表会议的委员会决定。</vt:lpstr>
      <vt:lpstr>    第十三条　凡是成立党的新组织，或是撤销党的原有组织，必须由上级党组织决定。 　　在党的地方各级代表大会和基层代表大会闭会期间，上级党的组织认为有必要时，可以调动或者指派下级党组织的负责人。</vt:lpstr>
      <vt:lpstr>    党的中央和地方各级委员会可以派出代表机关。 　　党的中央和省、自治区、直辖市委员会实行巡视制度。</vt:lpstr>
      <vt:lpstr>    第十四条　党的各级领导机关，对同下级组织有关的重要问题作出决定时，在通常情况下，要征求下级组织的意见。要保证下级组织能够正常行使他们的职权。凡属应由下级组织处理的问题，如无特殊情况，上级领导机关不要干预。</vt:lpstr>
      <vt:lpstr>    第十五条　有关全国性的重大政策问题，只有党中央有权作出决定，各部门、各地方的党组织可以向中央提出建议，但不得擅自作出决定和对外发表主张。     党的下级组织必须坚决执行上级组织的决定。下级组织如果认为上级组织的决定不符合本地区、本部门的实际情</vt:lpstr>
      <vt:lpstr>况，可以请求改变；如果上级组织坚持原决定，下级组织必须执行，并不得公开发表不同意见，但有权向再上一级组织报告。 　　党的各级组织的报刊和其他宣传工具，必须宣传党的路线、方针、政策和决议。</vt:lpstr>
      <vt:lpstr>    第十六条　党组织讨论决定问题，必须执行少数服从多数的原则。决定重要问题，要进行表决。对于少数人的不同意见，应当认真考虑。如对重要问题发生争论，双方人数接近，除了在紧急情况下必须按多数意见执行外，应当暂缓作出决定，进一步调查研究，交换意</vt:lpstr>
      <vt:lpstr>见，下次再表决；在特殊情况下，也可将争论情况向上级组织报告，请求裁决。 　　党员个人代表党组织发表重要主张，如果超出党组织已有决定的范围，必须提交所在的党组织讨论决定，或向上级党组织请示。任何党员不论职务高低，都不能个人决定重大问题；如遇紧急情</vt:lpstr>
      <vt:lpstr>况，必须由个人作出决定时，事后要迅速向党组织报告。不允许任何领导人实行个人专断和把个人凌驾于组织之上。</vt:lpstr>
      <vt:lpstr>    第十七条　党的中央、地方和基层组织，都必须重视党的建设，经常讨论和检查党的宣传工作、教育工作、组织工作、纪律检查工作、群众工作、统一战线工作等，注意研究党内外的思想政治状况。</vt:lpstr>
      <vt:lpstr>第三章　党的中央组织</vt:lpstr>
      <vt:lpstr>    第十八条　党的全国代表大会每五年举行一次，由中央委员会召集。中央委员会认为有必要，或者有三分之一以上的省一级组织提出要求，全国代表大会可以提前举行；如无非常情况，不得延期举行。     全国代表大会代表的名额和选举办法，由中央委员会决定。</vt:lpstr>
      <vt:lpstr>    第十九条　党的全国代表大会的职权是： 　　（一）听取和审查中央委员会的报告； 　　（二）听取和审查中央纪律检查委员会的报告； 　　（三）讨论并决定党的重大问题；</vt:lpstr>
      <vt:lpstr>　　（四）修改党的章程； 　　（五）选举中央委员会； 　　（六）选举中央纪律检查委员会。</vt:lpstr>
      <vt:lpstr>    第二十条　党的全国代表会议的职权是：讨论和决定重大问题；调整和增选中央委员会、中央纪律检查委员会的部分成员。调整和增选中央委员及候补中央委员的数额，不得超过党的全国代表大会选出的中央委员及候补中央委员各自总数的五分之一。</vt:lpstr>
      <vt:lpstr>    第二十一条　党的中央委员会每届任期五年。全国代表大会如提前或延期举行，它的任期相应地改变。中央委员会委员和候补委员必须有五年以上的党龄。中央委员会委员和候补委员的名额，由全国代表大会决定。中央委员会委员出缺，由中央委员会候补委员按照得票多少依次递补。</vt:lpstr>
      <vt:lpstr>　　中央委员会全体会议由中央政治局召集，每年至少举行一次。中央政治局向中央委员会全体会议报告工作，接受监督。 　　在全国代表大会闭会期间，中央委员会执行全国代表大会的决议，领导党的全部工作，对外代表中国共产党。</vt:lpstr>
      <vt:lpstr>    第二十二条　党的中央政治局、中央政治局常务委员会和中央委员会总书记，由中央委员会全体会议选举。中央委员会总书记必须从中央政治局常务委员会委员中产生。 　　中央政治局和它的常务委员会在中央委员会全体会议闭会期间，行使中央委员会的职权。</vt:lpstr>
      <vt:lpstr>　　中央书记处是中央政治局和它的常务委员会的办事机构；成员由中央政治局常务委员会提名，中央委员会全体会议通过。 　　中央委员会总书记负责召集中央政治局会议和中央政治局常务委员会会议，并主持中央书记处的工作。</vt:lpstr>
      <vt:lpstr>　　党的中央军事委员会组成人员由中央委员会决定。 　　每届中央委员会产生的中央领导机构和中央领导人，在下届全国代表大会开会期间，继续主持党的经常工作，直到下届中央委员会产生新的中央领导机构和中央领导人为止。</vt:lpstr>
      <vt:lpstr>    第二十三条　中国人民解放军的党组织，根据中央委员会的指示进行工作。中央军事委员会的政治工作机关是中国人民解放军总政治部，总政治部负责管理军队中党的工作和政治工作。军队中党的组织体制和机构，由中央军事委员会作出规定。</vt:lpstr>
      <vt:lpstr>第四章　党的地方组织</vt:lpstr>
      <vt:lpstr>    第二十四条　党的省、自治区、直辖市的代表大会，设区的市和自治州的代表大会，县（旗）、自治县、不设区的市和市辖区的代表大会，每五年举行一次。 　　党的地方各级代表大会由同级党的委员会召集。在特殊情况下，经上一级</vt:lpstr>
      <vt:lpstr>委员会批准，可以提前或延期举行。 　　党的地方各级代表大会代表的名额和选举办法，由同级党的委员会决定，并报上一级党的委员会批准。</vt:lpstr>
      <vt:lpstr>    第二十五条　党的地方各级代表大会的职权是： 　　（一）听取和审查同级委员会的报告； 　　（二）听取和审查同级纪律检查委员会的报告；</vt:lpstr>
      <vt:lpstr>　　（三）讨论本地区范围内的重大问题并作出决议； 　　（四）选举同级党的委员会，选举同级党的纪律检查委员会。</vt:lpstr>
      <vt:lpstr>    第二十六条　党的省、自治区、直辖市、设区的市和自治州的委员会，每届任期五年。这些委员会的委员和候补委员必须有五年以上的党龄。 　　党的县（旗）、自治县、不设区的市和市辖区的委员会，每届任期五年。这些委员会的委员和候补委员必须有三年以上的党龄。</vt:lpstr>
      <vt:lpstr>    党的地方各级代表大会如提前或延期举行，由它选举的委员会的任期相应地改变。 　　党的地方各级委员会的委员和候补委员的名额，分别由上一级委员会决定。党的地方各级委员会委员出缺，由候补委员按照得票多少依次递补。</vt:lpstr>
      <vt:lpstr>    党的地方各级委员会全体会议，每年至少召开两次。 　　党的地方各级委员会在代表大会闭会期间，执行上级党组织的指示和同级党代表大会的决议，领导本地方的工作，定期向上级党的委员会报告工作。</vt:lpstr>
      <vt:lpstr>    第二十七条　党的地方各级委员会全体会议，选举常务委员会和书记、副书记，并报上级党的委员会批准。党的地方各级委员会的常务委员会，在委员会全体会议闭会期间，行使委员会职权；在下届代表大会开会期间，继续主持经常工作，直到新的常务委员会产生为止。</vt:lpstr>
      <vt:lpstr>　　党的地方各级委员会的常务委员会定期向委员会全体会议报告工作，接受监督。</vt:lpstr>
      <vt:lpstr>    第二十八条　党的地区委员会和相当于地区委员会的组织，是党的省、自治区委员会在几个县、自治县、市范围内派出的代表机关。它根据省、自治区委员会的授权，领导本地区的工作。</vt:lpstr>
      <vt:lpstr>第五章　党的基层组织</vt:lpstr>
      <vt:lpstr>    第二十九条　企业、农村、机关、学校、科研院所、街道社区、社会组织、人民解放军连队和其他基层单位，凡是有正式党员三人以上的，都应当成立党的基层组织。 　　党的基层组织，根据工作需要和党员人数，经上级党组织批准，分别设立</vt:lpstr>
      <vt:lpstr>党的基层委员会、总支部委员会、支部委员会。基层委员会由党员大会或代表大会选举产生，总支部委员会和支部委员会由党员大会选举产生，提出委员候选人要广泛征求党员和群众的意见。</vt:lpstr>
      <vt:lpstr>    第三十条　党的基层委员会每届任期三年至五年，总支部委员会、支部委员会每届任期两年或三年。基层委员会、总支部委员会、支部委员会的书记、副书记选举产生后，应报上级党组织批准。</vt:lpstr>
      <vt:lpstr>    第三十一条　党的基层组织是党在社会基层组织中的战斗堡垒，是党的全部工作和战斗力的基础。它的基本任务是： 　　（一）宣传和执行党的路线、方针、政策，宣传和执行党中央、上级组织和本组织的决议，充分发挥党员的先锋模</vt:lpstr>
      <vt:lpstr>范作用，积极创先争优，团结、组织党内外的干部和群众，努力完成本单位所担负的任务。 　　（二）组织党员认真学习马克思列宁主义、毛泽东思想、邓小平理论、“三个代表”重要思想和科学发展观，学习党的路线、方针、政策和决议，学</vt:lpstr>
      <vt:lpstr>习党的基本知识，学习科学、文化、法律和业务知识。 　　（三）对党员进行教育、管理、监督和服务，提高党员素质，增强党性，严格党的组织生活，开展批评和自我批评，维护和执行党的纪律，监督党员切实履行义务，保障党员的权利不受侵犯。</vt:lpstr>
      <vt:lpstr>加强和改进流动党员管理。 　　（四）密切联系群众，经常了解群众对党员、党的工作的批评和意见，维护群众的正当权利和利益，做好群众的思想政治工作。 　　（五）充分发挥党员和群众的积极性创造性，发现、培养和推荐他们中间</vt:lpstr>
      <vt:lpstr>的优秀人才，鼓励和支持他们在改革开放和社会主义现代化建设中贡献自己的聪明才智。 　　（六）对要求入党的积极分子进行教育和培养，做好经常性的发展党员工作，重视在生产、工作第一线和青年中发展党员。</vt:lpstr>
      <vt:lpstr>　　（七）监督党员干部和其他任何工作人员严格遵守国法政纪，严格遵守国家的财政经济法规和人事制度，不得侵占国家、集体和群众的利益。 　　（八）教育党员和群众自觉抵制不良倾向，坚决同各种违法犯罪行为作斗争。</vt:lpstr>
      <vt:lpstr>    第三十二条　街道、乡、镇党的基层委员会和村、社区党组织，领导本地区的工作，支持和保证行政组织、经济组织和群众自治组织充分行使职权。 　　国有企业和集体企业中党的基层组织，发挥政治核心作用，围绕企业生产经营开展工作。保证监督党和国家的方</vt:lpstr>
      <vt:lpstr>针、政策在本企业的贯彻执行；支持股东会、董事会、监事会和经理（厂长）依法行使职权；全心全意依靠职工群众，支持职工代表大会开展工作；参与企业重大问题的决策；加强党组织的自身建设，领导思想政治工作、精神文明建设和工会、共青团等群众组织。</vt:lpstr>
      <vt:lpstr>　　非公有制经济组织中党的基层组织，贯彻党的方针政策，引导和监督企业遵守国家的法律法规，领导工会、共青团等群众组织，团结凝聚职工群众，维护各方的合法权益，促进企业健康发展。 　　实行行政领导人负责制的事业单位中党的基层组织，发挥政治核心作用。</vt:lpstr>
      <vt:lpstr>实行党委领导下的行政领导人负责制的事业单位中党的基层组织，对重大问题进行讨论和作出决定，同时保证行政领导人充分行使自己的职权。 　　各级党和国家机关中党的基层组织，协助行政负责人完成任务，改进工作，对包括行政负责人在内的每个党员进行监督，不领导本单位的业务工作。</vt:lpstr>
      <vt:lpstr>第六章　党的干部</vt:lpstr>
      <vt:lpstr>    第三十三条　党的干部是党的事业的骨干，是人民的公仆。党按照德才兼备、以德为先的原则选拔干部，坚持五湖四海、任人唯贤，反对任人唯亲，努力实现干部队伍的革命化、年轻化、知识化、专业化。</vt:lpstr>
      <vt:lpstr>　　党重视教育、培训、选拔、考核和监督干部，特别是培养、选拔优秀年轻干部。积极推进干部制度改革。 　　党重视培养、选拔女干部和少数民族干部。</vt:lpstr>
      <vt:lpstr>    第三十四条　党的各级领导干部必须模范地履行本章程第三条所规定的党员的各项义务，并且必须具备以下的基本条件： 　　（一）具有履行职责所需要的马克思列宁主义、毛泽东思想、邓小平理论的水平，认真实践“三个代表”重要思</vt:lpstr>
      <vt:lpstr>想，带头贯彻落实科学发展观，努力用马克思主义的立场、观点、方法分析和解决实际问题，坚持讲学习、讲政治、讲正气，经得起各种风浪的考验。 　　（二）具有共产主义远大理想和中国特色社会主义坚定信念，坚决执行党的基本路线和各项方针、政策，立志改</vt:lpstr>
      <vt:lpstr>革开放，献身现代化事业，在社会主义建设中艰苦创业，树立正确政绩观，做出经得起实践、人民、历史检验的实绩。 　　（三）坚持解放思想，实事求是，与时俱进，开拓创新，认真调查研究，能够把党的方针、政策同本地区、本部门的实际相结合，卓有成效地开展工作，</vt:lpstr>
      <vt:lpstr>讲实话，办实事，求实效，反对形式主义。 　　（四）有强烈的革命事业心和政治责任感，有实践经验，有胜任领导工作的组织能力、文化水平和专业知识。 　　（五）正确行使人民赋予的权力，坚持原则，依法办事，清正廉洁，勤政</vt:lpstr>
      <vt:lpstr>为民，以身作则，艰苦朴素，密切联系群众，坚持党的群众路线，自觉地接受党和群众的批评和监督，加强道德修养，讲党性、重品行、作表率，做到自重、自省、自警、自励，反对官僚主义，反对任何滥用职权、谋求私利的不正之风。</vt:lpstr>
      <vt:lpstr>　　（六）坚持和维护党的民主集中制，有民主作风，有全局观念，善于团结同志，包括团结同自己有不同意见的同志一道工作。</vt:lpstr>
      <vt:lpstr>    第三十五条　党员干部要善于同党外干部合作共事，尊重他们，虚心学习他们的长处。 　　党的各级组织要善于发现和推荐有真才实学的党外干部担任领导工作，保证他们有职有权，充分发挥他们的作用。</vt:lpstr>
      <vt:lpstr>    第三十六条　党的各级领导干部，无论是由民主选举产生的，或是由领导机关任命的，他们的职务都不是终身的，都可以变动或解除。 　　年龄和健康状况不适宜于继续担任工作的干部，应当按照国家的规定退、离休。</vt:lpstr>
      <vt:lpstr>第七章　党的纪律</vt:lpstr>
      <vt:lpstr>    第三十七条　党的纪律是党的各级组织和全体党员必须遵守的行为规则，是维护党的团结统一、完成党的任务的保证。党组织必须严格执行和维护党的纪律，共产党员必须自觉接受党的纪律的约束。</vt:lpstr>
      <vt:lpstr>    第三十八条　党组织对违犯党的纪律的党员，应当本着惩前毖后、治病救人的精神，按照错误性质和情节轻重，给以批评教育直至纪律处分。 　　严重触犯刑律的党员必须开除党籍。</vt:lpstr>
      <vt:lpstr>　　党内严格禁止用违反党章和国家法律的手段对待党员，严格禁止打击报复和诬告陷害。违反这些规定的组织或个人必须受到党的纪律和国家法律的追究。</vt:lpstr>
      <vt:lpstr>    第三十九条　党的纪律处分有五种：警告、严重警告、撤销党内职务、留党察看、开除党籍。 　　留党察看最长不超过两年。党员在留党察看期间没有表决权、选举权和被选举权。党员经过留党察看，确已改正错误的，应当恢复其党员的权利；坚持错误不改的，应当开除党籍。</vt:lpstr>
      <vt:lpstr>　　开除党籍是党内的最高处分。各级党组织在决定或批准开除党员党籍的时候，应当全面研究有关的材料和意见，采取十分慎重的态度。</vt:lpstr>
      <vt:lpstr>    第四十条　对党员的纪律处分，必须经过支部大会讨论决定，报党的基层委员会批准；如果涉及的问题比较重要或复杂，或给党员以开除党籍的处分，应分别不同情况，报县级或县级以上党的纪律检查委员会审查批准。在特殊情况下，县级和县级以上各级党的委员会</vt:lpstr>
      <vt:lpstr>和纪律检查委员会有权直接决定给党员以纪律处分。 　　对党的中央委员会和地方各级委员会的委员、候补委员，给以撤销党内职务、留党察看或开除党籍的处分，必须由本人所在的委员会全体会议三分之二以上的多数决定。在特殊情况下，可以</vt:lpstr>
      <vt:lpstr>先由中央政治局和地方各级委员会常务委员会作出处理决定，待召开委员会全体会议时予以追认。对地方各级委员会委员和候补委员的上述处分，必须经过上级党的委员会批准。 　　严重触犯刑律的中央委员会委员、候补委员，由中央政治局决定开除其党</vt:lpstr>
      <vt:lpstr>籍；严重触犯刑律的地方各级委员会委员、候补委员，由同级委员会常务委员会决定开除其党籍。</vt:lpstr>
      <vt:lpstr>    第四十一条　党组织对党员作出处分决定，应当实事求是地查清事实。处分决定所依据的事实材料和处分决定必须同本人见面，听取本人说明情况和申辩。如果本人对处分决定不服，可以提出申诉，有关党组织必须负责处理或者迅速转递，不得扣压。对于确属坚持错误意见和无理要求的人，要给以批评教育。</vt:lpstr>
      <vt:lpstr>    第四十二条　党组织如果在维护党的纪律方面失职，必须受到追究。 　　对于严重违犯党的纪律、本身又不能纠正的党组织，上一级党的委员会在查明核实后，应根据情节严重的程度，作出进行改组或予以解散的决定，并报再上一级党的委员会审查批准，正式宣布执行。</vt:lpstr>
      <vt:lpstr>第八章　党的纪律检查机关</vt:lpstr>
      <vt:lpstr>    第四十三条　党的中央纪律检查委员会在党的中央委员会领导下进行工作。党的地方各级纪律检查委员会和基层纪律检查委员会在同级党的委员会和上级纪律检查委员会双重领导下进行工作。 　　党的各级纪律检查委员会每届任期和同级党的委员会相同。</vt:lpstr>
      <vt:lpstr>　　党的中央纪律检查委员会全体会议，选举常务委员会和书记、副书记，并报党的中央委员会批准。党的地方各级纪律检查委员会全体会议，选举常务委员会和书记、副书记，并由同级党的委员会通过，报上级党的委员会批准。党的基层委员会是设立纪律检查委员会，还是设立纪律检查委员，由它的上一级党</vt:lpstr>
      <vt:lpstr>组织根据具体情况决定。党的总支部委员会和支部委员会设纪律检查委员。 　　党的中央纪律检查委员会根据工作需要，可以向中央一级党和国家机关派驻党的纪律检查组或纪律检查员。纪律检查组组长或纪律检查员可以列席该机关党的领导组织的有关会议。他们的工作必须受到该机关党的领导组织的支持。</vt:lpstr>
      <vt:lpstr>    第四十四条　党的各级纪律检查委员会的主要任务是：维护党的章程和其他党内法规，检查党的路线、方针、政策和决议的执行情况，协助党的委员会加强党风建设和组织协调反腐败工作。 　　各级纪律检查委员会要经常对党员进行遵守纪律的教育，作出关于维护党纪的决定；对党员领导干部行使权力进</vt:lpstr>
      <vt:lpstr>行监督；检查和处理党的组织和党员违反党的章程和其他党内法规的比较重要或复杂的案件，决定或取消对这些案件中的党员的处分；受理党员的控告和申诉；保障党员的权利。 　　各级纪律检查委员会要把处理特别重要或复杂的案件中的问题和处理的结果，向同级党的委员会报告。党的地方</vt:lpstr>
      <vt:lpstr>各级纪律检查委员会和基层纪律检查委员会要同时向上级纪律检查委员会报告。 　　各级纪律检查委员会发现同级党的委员会委员有违犯党的纪律的行为，可以先进行初步核实，如果需要立案检查的，应当报同级党的委员会批准，涉及常务委员的，经报告同级党的委员会后报上一级纪律检查委员会批准。</vt:lpstr>
      <vt:lpstr>    第四十五条　上级纪律检查委员会有权检查下级纪律检查委员会的工作，并且有权批准和改变下级纪律检查委员会对于案件所作的决定。如果所要改变的该下级纪律检查委员会的决定，已经得到它的同级党的委员会的批准，这种改变必须经过它的上一级党的委员会批</vt:lpstr>
      <vt:lpstr>准。 　　党的地方各级纪律检查委员会和基层纪律检查委员会如果对同级党的委员会处理案件的决定有不同意见，可以请求上一级纪律检查委员会予以复查；如果发现同级党的委员会或它的成员有违犯党的纪律的情况，在同级党的委员会</vt:lpstr>
      <vt:lpstr>不给予解决或不给予正确解决的时候，有权向上级纪律检查委员会提出申诉，请求协助处理。</vt:lpstr>
      <vt:lpstr>第九章　党　组</vt:lpstr>
      <vt:lpstr>    第四十六条　在中央和地方国家机关、人民团体、经济组织、文化组织和其他非党组织的领导机关中，可以成立党组。党组发挥领导核心作用。党组的任务，主要是负责贯彻执行党的路线、方针、政策；讨论和决定本单位的重大问题；做好干部管理工作；团结党外干部和群众，完成党和国家交给的任务；指导机关和直属单位党组织的工作。</vt:lpstr>
      <vt:lpstr>    第四十七条　党组的成员，由批准成立党组的党组织决定。党组设书记，必要时还可以设副书记。 　　党组必须服从批准它成立的党组织领导。</vt:lpstr>
      <vt:lpstr>    第四十八条　对下属单位实行集中统一领导的国家工作部门可以建立党委，党委的产生办法、职权和工作任务，由中央另行规定。</vt:lpstr>
      <vt:lpstr>第十章 党和共产主义青年团的关系</vt:lpstr>
      <vt:lpstr>    第四十九条　中国共产主义青年团是中国共产党领导的先进青年的群众组织，是广大青年在实践中学习中国特色社会主义和共产主义的学校，是党的助手和后备军。共青团中央委员会受党中央委员会领导。共青团的地方各级组织受同级党的委员会领导，同时受共青团上级组织领导。</vt:lpstr>
      <vt:lpstr>    第五十条　党的各级委员会要加强对共青团的领导，注意团的干部的选拔和培训。党要坚决支持共青团根据广大青年的特点和需要，生动活泼地、富于创造性地进行工作，充分发挥团的突击队作用和联系广大青年的桥梁作用。</vt:lpstr>
      <vt:lpstr>　　团的县级和县级以下各级委员会书记，企业事业单位的团委员会书记，是党员的，可以列席同级党的委员会和常务委员会的会议。</vt:lpstr>
      <vt:lpstr>第十一章　党徽党旗</vt:lpstr>
      <vt:lpstr>    第五十一条　中国共产党党徽为镰刀和锤头组成的图案。</vt:lpstr>
      <vt:lpstr>　　第五十二条　中国共产党党旗为旗面缀有金黄色党徽图案的红旗。</vt:lpstr>
      <vt:lpstr>    第五十三条　中国共产党的党徽党旗是中国共产党的象征和标志。党的各级组织和每一个党员都要维护党徽党旗的尊严。要按照规定制作和使用党徽党旗。</vt:lpstr>
      <vt:lpstr>祝贺您学习又有新收获!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中国共产党是中国工人阶级的先锋队，同时是中国人民和中华民族的先锋队，是中国特色社会主义事业的领导核心，代表中国先进生产力的发展要求，代表中国先进文化的前进方向，代表中国最广大人民的根本利益。党的最高理想和最终目标是实现共产主义。</dc:title>
  <dc:creator>lenovo</dc:creator>
  <cp:lastModifiedBy>info-center</cp:lastModifiedBy>
  <cp:revision>52</cp:revision>
  <dcterms:created xsi:type="dcterms:W3CDTF">2016-04-28T03:08:29Z</dcterms:created>
  <dcterms:modified xsi:type="dcterms:W3CDTF">2016-06-24T03:44:23Z</dcterms:modified>
</cp:coreProperties>
</file>